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8.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1.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4.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5.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16.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17.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18.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57"/>
  </p:notesMasterIdLst>
  <p:sldIdLst>
    <p:sldId id="256" r:id="rId2"/>
    <p:sldId id="332" r:id="rId3"/>
    <p:sldId id="334" r:id="rId4"/>
    <p:sldId id="295" r:id="rId5"/>
    <p:sldId id="358" r:id="rId6"/>
    <p:sldId id="333" r:id="rId7"/>
    <p:sldId id="302" r:id="rId8"/>
    <p:sldId id="296" r:id="rId9"/>
    <p:sldId id="273" r:id="rId10"/>
    <p:sldId id="276" r:id="rId11"/>
    <p:sldId id="289" r:id="rId12"/>
    <p:sldId id="359" r:id="rId13"/>
    <p:sldId id="286" r:id="rId14"/>
    <p:sldId id="360" r:id="rId15"/>
    <p:sldId id="285" r:id="rId16"/>
    <p:sldId id="281" r:id="rId17"/>
    <p:sldId id="283" r:id="rId18"/>
    <p:sldId id="290" r:id="rId19"/>
    <p:sldId id="293" r:id="rId20"/>
    <p:sldId id="345" r:id="rId21"/>
    <p:sldId id="361" r:id="rId22"/>
    <p:sldId id="312" r:id="rId23"/>
    <p:sldId id="313" r:id="rId24"/>
    <p:sldId id="347" r:id="rId25"/>
    <p:sldId id="348" r:id="rId26"/>
    <p:sldId id="362" r:id="rId27"/>
    <p:sldId id="311" r:id="rId28"/>
    <p:sldId id="318" r:id="rId29"/>
    <p:sldId id="320" r:id="rId30"/>
    <p:sldId id="319" r:id="rId31"/>
    <p:sldId id="329" r:id="rId32"/>
    <p:sldId id="363" r:id="rId33"/>
    <p:sldId id="278" r:id="rId34"/>
    <p:sldId id="303" r:id="rId35"/>
    <p:sldId id="354" r:id="rId36"/>
    <p:sldId id="355" r:id="rId37"/>
    <p:sldId id="364" r:id="rId38"/>
    <p:sldId id="328" r:id="rId39"/>
    <p:sldId id="365" r:id="rId40"/>
    <p:sldId id="336" r:id="rId41"/>
    <p:sldId id="366" r:id="rId42"/>
    <p:sldId id="367" r:id="rId43"/>
    <p:sldId id="304" r:id="rId44"/>
    <p:sldId id="337" r:id="rId45"/>
    <p:sldId id="287" r:id="rId46"/>
    <p:sldId id="268" r:id="rId47"/>
    <p:sldId id="269" r:id="rId48"/>
    <p:sldId id="271" r:id="rId49"/>
    <p:sldId id="259" r:id="rId50"/>
    <p:sldId id="267" r:id="rId51"/>
    <p:sldId id="338" r:id="rId52"/>
    <p:sldId id="317" r:id="rId53"/>
    <p:sldId id="292" r:id="rId54"/>
    <p:sldId id="257" r:id="rId55"/>
    <p:sldId id="368"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asha Catunda" initials="NC" lastIdx="2" clrIdx="0">
    <p:extLst>
      <p:ext uri="{19B8F6BF-5375-455C-9EA6-DF929625EA0E}">
        <p15:presenceInfo xmlns:p15="http://schemas.microsoft.com/office/powerpoint/2012/main" userId="c9976588dff8741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2D2D2"/>
    <a:srgbClr val="0DE4E9"/>
    <a:srgbClr val="BDD7EE"/>
    <a:srgbClr val="E7E6E6"/>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57" autoAdjust="0"/>
    <p:restoredTop sz="88137" autoAdjust="0"/>
  </p:normalViewPr>
  <p:slideViewPr>
    <p:cSldViewPr snapToGrid="0">
      <p:cViewPr varScale="1">
        <p:scale>
          <a:sx n="73" d="100"/>
          <a:sy n="73" d="100"/>
        </p:scale>
        <p:origin x="46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studies\Semester%20project%20data.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studies\Semester%20project%20data.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studies\Semester%20project%20data.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studies\Semester%20project%20data.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studies\Semester%20project%20data.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studies\Semester%20project%20data.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studies\Semester%20project%20data.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studies\Semester%20project%20data.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studies\Semester%20project%20data.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studies\Semester%20project%20data.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studies\Semester%20project%20data.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studies\Semester%20project%20data.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studies\Semester%20project%20data.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validation\Solar_LB_PVGIS.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validation\Solar_LB_PVGIS.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studies\Semester%20project%20data.xlsx" TargetMode="External"/><Relationship Id="rId2" Type="http://schemas.microsoft.com/office/2011/relationships/chartColorStyle" Target="colors23.xml"/><Relationship Id="rId1" Type="http://schemas.microsoft.com/office/2011/relationships/chartStyle" Target="style23.xml"/></Relationships>
</file>

<file path=ppt/charts/_rels/chart3.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studies\Semester%20project%20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studies\Semester%20project%20dat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studies\Semester%20project%20dat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studies\Semester%20project%20dat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studies\Semester%20project%20data.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studies\Semester%20project%20data.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G:\My%20Drive\_ETH\ETH.4%20sem\Semester%20project\Solar%20radiation%20studies\Semester%20project%20data.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Global</a:t>
            </a:r>
            <a:r>
              <a:rPr lang="en-US" baseline="0" dirty="0"/>
              <a:t> horizontal</a:t>
            </a:r>
            <a:r>
              <a:rPr lang="en-US" dirty="0"/>
              <a:t> radiation in Singapore</a:t>
            </a:r>
            <a:r>
              <a:rPr lang="en-US" baseline="0" dirty="0"/>
              <a:t> </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CH"/>
        </a:p>
      </c:txPr>
    </c:title>
    <c:autoTitleDeleted val="0"/>
    <c:plotArea>
      <c:layout/>
      <c:barChart>
        <c:barDir val="col"/>
        <c:grouping val="stacked"/>
        <c:varyColors val="0"/>
        <c:ser>
          <c:idx val="1"/>
          <c:order val="0"/>
          <c:tx>
            <c:strRef>
              <c:f>'All years'!$A$22</c:f>
              <c:strCache>
                <c:ptCount val="1"/>
                <c:pt idx="0">
                  <c:v>Direct</c:v>
                </c:pt>
              </c:strCache>
            </c:strRef>
          </c:tx>
          <c:spPr>
            <a:solidFill>
              <a:schemeClr val="accent3"/>
            </a:solidFill>
            <a:ln>
              <a:noFill/>
            </a:ln>
            <a:effectLst/>
          </c:spPr>
          <c:invertIfNegative val="0"/>
          <c:dLbls>
            <c:dLbl>
              <c:idx val="0"/>
              <c:layout>
                <c:manualLayout>
                  <c:x val="3.6166667881217901E-4"/>
                  <c:y val="-0.38604558065811606"/>
                </c:manualLayout>
              </c:layout>
              <c:tx>
                <c:rich>
                  <a:bodyPr/>
                  <a:lstStyle/>
                  <a:p>
                    <a:fld id="{34075D99-0326-4237-BCD7-013D659DBD52}"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243A-4A51-B3F2-70D518D4481F}"/>
                </c:ext>
              </c:extLst>
            </c:dLbl>
            <c:dLbl>
              <c:idx val="1"/>
              <c:layout>
                <c:manualLayout>
                  <c:x val="3.6166667881218947E-4"/>
                  <c:y val="-0.38604558065811606"/>
                </c:manualLayout>
              </c:layout>
              <c:tx>
                <c:rich>
                  <a:bodyPr/>
                  <a:lstStyle/>
                  <a:p>
                    <a:fld id="{031C50FA-9ED9-4A7D-80DA-F89A82448737}"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243A-4A51-B3F2-70D518D4481F}"/>
                </c:ext>
              </c:extLst>
            </c:dLbl>
            <c:dLbl>
              <c:idx val="2"/>
              <c:layout>
                <c:manualLayout>
                  <c:x val="3.6166667881218947E-4"/>
                  <c:y val="-0.38604558065811606"/>
                </c:manualLayout>
              </c:layout>
              <c:tx>
                <c:rich>
                  <a:bodyPr/>
                  <a:lstStyle/>
                  <a:p>
                    <a:fld id="{1858F3D7-8E8F-427F-A9DD-4B4856AD49C6}"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243A-4A51-B3F2-70D518D4481F}"/>
                </c:ext>
              </c:extLst>
            </c:dLbl>
            <c:dLbl>
              <c:idx val="3"/>
              <c:layout>
                <c:manualLayout>
                  <c:x val="3.6166667881214757E-4"/>
                  <c:y val="-0.38604558065811606"/>
                </c:manualLayout>
              </c:layout>
              <c:tx>
                <c:rich>
                  <a:bodyPr/>
                  <a:lstStyle/>
                  <a:p>
                    <a:fld id="{E3C69893-066A-4EBC-AC10-51E916577CE6}"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243A-4A51-B3F2-70D518D4481F}"/>
                </c:ext>
              </c:extLst>
            </c:dLbl>
            <c:dLbl>
              <c:idx val="4"/>
              <c:layout>
                <c:manualLayout>
                  <c:x val="3.6166667881218947E-4"/>
                  <c:y val="-0.38604558065811606"/>
                </c:manualLayout>
              </c:layout>
              <c:tx>
                <c:rich>
                  <a:bodyPr/>
                  <a:lstStyle/>
                  <a:p>
                    <a:fld id="{A8EA660E-12EC-4F1C-B229-C50CA4CA20CE}"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243A-4A51-B3F2-70D518D4481F}"/>
                </c:ext>
              </c:extLst>
            </c:dLbl>
            <c:dLbl>
              <c:idx val="5"/>
              <c:layout>
                <c:manualLayout>
                  <c:x val="3.6166667881218947E-4"/>
                  <c:y val="-0.38604558065811606"/>
                </c:manualLayout>
              </c:layout>
              <c:tx>
                <c:rich>
                  <a:bodyPr/>
                  <a:lstStyle/>
                  <a:p>
                    <a:fld id="{525E84D8-D8F6-4941-BA84-3748A5591354}"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243A-4A51-B3F2-70D518D4481F}"/>
                </c:ext>
              </c:extLst>
            </c:dLbl>
            <c:dLbl>
              <c:idx val="6"/>
              <c:layout>
                <c:manualLayout>
                  <c:x val="3.6166667881218947E-4"/>
                  <c:y val="-0.38604558065811606"/>
                </c:manualLayout>
              </c:layout>
              <c:tx>
                <c:rich>
                  <a:bodyPr/>
                  <a:lstStyle/>
                  <a:p>
                    <a:fld id="{3AAE0AF3-2353-4F26-BE7A-F5A65E227B21}"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243A-4A51-B3F2-70D518D4481F}"/>
                </c:ext>
              </c:extLst>
            </c:dLbl>
            <c:dLbl>
              <c:idx val="7"/>
              <c:layout>
                <c:manualLayout>
                  <c:x val="3.6166667881210566E-4"/>
                  <c:y val="-0.38604558065811606"/>
                </c:manualLayout>
              </c:layout>
              <c:tx>
                <c:rich>
                  <a:bodyPr/>
                  <a:lstStyle/>
                  <a:p>
                    <a:fld id="{D608F89D-CCF7-4A6E-8E1B-65733D621036}"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243A-4A51-B3F2-70D518D4481F}"/>
                </c:ext>
              </c:extLst>
            </c:dLbl>
            <c:dLbl>
              <c:idx val="8"/>
              <c:layout>
                <c:manualLayout>
                  <c:x val="3.6166667881218947E-4"/>
                  <c:y val="-0.38604558065811612"/>
                </c:manualLayout>
              </c:layout>
              <c:tx>
                <c:rich>
                  <a:bodyPr/>
                  <a:lstStyle/>
                  <a:p>
                    <a:fld id="{21C84DC1-1C75-41C4-B4C1-9581F02C26E4}"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243A-4A51-B3F2-70D518D4481F}"/>
                </c:ext>
              </c:extLst>
            </c:dLbl>
            <c:dLbl>
              <c:idx val="9"/>
              <c:layout>
                <c:manualLayout>
                  <c:x val="3.6166667881218947E-4"/>
                  <c:y val="-0.38604558065811606"/>
                </c:manualLayout>
              </c:layout>
              <c:tx>
                <c:rich>
                  <a:bodyPr/>
                  <a:lstStyle/>
                  <a:p>
                    <a:fld id="{F8946733-CEAA-4A00-993F-1DDD96FB2A73}"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243A-4A51-B3F2-70D518D4481F}"/>
                </c:ext>
              </c:extLst>
            </c:dLbl>
            <c:dLbl>
              <c:idx val="10"/>
              <c:layout>
                <c:manualLayout>
                  <c:x val="3.6166667881210566E-4"/>
                  <c:y val="-0.38604558065811606"/>
                </c:manualLayout>
              </c:layout>
              <c:tx>
                <c:rich>
                  <a:bodyPr/>
                  <a:lstStyle/>
                  <a:p>
                    <a:fld id="{767F5B8D-F219-49EA-9AC4-1871DAB290F5}"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243A-4A51-B3F2-70D518D4481F}"/>
                </c:ext>
              </c:extLst>
            </c:dLbl>
            <c:dLbl>
              <c:idx val="11"/>
              <c:layout>
                <c:manualLayout>
                  <c:x val="3.6166667881218947E-4"/>
                  <c:y val="-0.38604558065811606"/>
                </c:manualLayout>
              </c:layout>
              <c:tx>
                <c:rich>
                  <a:bodyPr/>
                  <a:lstStyle/>
                  <a:p>
                    <a:fld id="{EE7708D8-7761-4318-9587-992C83A65C04}"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243A-4A51-B3F2-70D518D4481F}"/>
                </c:ext>
              </c:extLst>
            </c:dLbl>
            <c:dLbl>
              <c:idx val="12"/>
              <c:layout>
                <c:manualLayout>
                  <c:x val="3.6166667881218947E-4"/>
                  <c:y val="-0.38604558065811606"/>
                </c:manualLayout>
              </c:layout>
              <c:tx>
                <c:rich>
                  <a:bodyPr/>
                  <a:lstStyle/>
                  <a:p>
                    <a:fld id="{D0588D5C-DED6-42EF-8251-F944431EE8B4}"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243A-4A51-B3F2-70D518D4481F}"/>
                </c:ext>
              </c:extLst>
            </c:dLbl>
            <c:dLbl>
              <c:idx val="13"/>
              <c:layout>
                <c:manualLayout>
                  <c:x val="3.6166667881202191E-4"/>
                  <c:y val="-0.37249540467653919"/>
                </c:manualLayout>
              </c:layout>
              <c:tx>
                <c:rich>
                  <a:bodyPr/>
                  <a:lstStyle/>
                  <a:p>
                    <a:fld id="{758CAA72-F64B-40CC-880E-55A1B943CCB2}"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243A-4A51-B3F2-70D518D4481F}"/>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Lit>
              <c:ptCount val="14"/>
              <c:pt idx="0">
                <c:v>2005</c:v>
              </c:pt>
              <c:pt idx="1">
                <c:v>2006</c:v>
              </c:pt>
              <c:pt idx="2">
                <c:v>2007</c:v>
              </c:pt>
              <c:pt idx="3">
                <c:v>2008</c:v>
              </c:pt>
              <c:pt idx="4">
                <c:v>2009</c:v>
              </c:pt>
              <c:pt idx="5">
                <c:v>2010</c:v>
              </c:pt>
              <c:pt idx="6">
                <c:v>2011</c:v>
              </c:pt>
              <c:pt idx="7">
                <c:v>2012</c:v>
              </c:pt>
              <c:pt idx="8">
                <c:v>2013</c:v>
              </c:pt>
              <c:pt idx="9">
                <c:v>2014</c:v>
              </c:pt>
              <c:pt idx="10">
                <c:v>2015</c:v>
              </c:pt>
              <c:pt idx="11">
                <c:v>2016</c:v>
              </c:pt>
              <c:pt idx="12">
                <c:v>Average all years</c:v>
              </c:pt>
              <c:pt idx="13">
                <c:v>LB (Horizontal)</c:v>
              </c:pt>
              <c:extLst>
                <c:ext xmlns:c15="http://schemas.microsoft.com/office/drawing/2012/chart" uri="{02D57815-91ED-43cb-92C2-25804820EDAC}">
                  <c15:autoCat val="1"/>
                </c:ext>
              </c:extLst>
            </c:strLit>
          </c:cat>
          <c:val>
            <c:numRef>
              <c:f>('All years'!$B$36:$M$36,'All years'!$N$36,'All years'!$O$36)</c:f>
              <c:numCache>
                <c:formatCode>0</c:formatCode>
                <c:ptCount val="14"/>
                <c:pt idx="0">
                  <c:v>1230</c:v>
                </c:pt>
                <c:pt idx="1">
                  <c:v>1119</c:v>
                </c:pt>
                <c:pt idx="2">
                  <c:v>978</c:v>
                </c:pt>
                <c:pt idx="3">
                  <c:v>1069</c:v>
                </c:pt>
                <c:pt idx="4">
                  <c:v>1104</c:v>
                </c:pt>
                <c:pt idx="5">
                  <c:v>1089</c:v>
                </c:pt>
                <c:pt idx="6">
                  <c:v>1029</c:v>
                </c:pt>
                <c:pt idx="7">
                  <c:v>1101</c:v>
                </c:pt>
                <c:pt idx="8">
                  <c:v>1058</c:v>
                </c:pt>
                <c:pt idx="9">
                  <c:v>1187</c:v>
                </c:pt>
                <c:pt idx="10">
                  <c:v>1225</c:v>
                </c:pt>
                <c:pt idx="11">
                  <c:v>1232</c:v>
                </c:pt>
                <c:pt idx="12">
                  <c:v>1118.4166666666667</c:v>
                </c:pt>
                <c:pt idx="13">
                  <c:v>1145.7725299999997</c:v>
                </c:pt>
              </c:numCache>
            </c:numRef>
          </c:val>
          <c:extLst>
            <c:ext xmlns:c15="http://schemas.microsoft.com/office/drawing/2012/chart" uri="{02D57815-91ED-43cb-92C2-25804820EDAC}">
              <c15:datalabelsRange>
                <c15:f>'All years'!$B$19:$O$19</c15:f>
                <c15:dlblRangeCache>
                  <c:ptCount val="14"/>
                  <c:pt idx="0">
                    <c:v>1808</c:v>
                  </c:pt>
                  <c:pt idx="1">
                    <c:v>1747</c:v>
                  </c:pt>
                  <c:pt idx="2">
                    <c:v>1609</c:v>
                  </c:pt>
                  <c:pt idx="3">
                    <c:v>1699</c:v>
                  </c:pt>
                  <c:pt idx="4">
                    <c:v>1734</c:v>
                  </c:pt>
                  <c:pt idx="5">
                    <c:v>1705</c:v>
                  </c:pt>
                  <c:pt idx="6">
                    <c:v>1657</c:v>
                  </c:pt>
                  <c:pt idx="7">
                    <c:v>1728</c:v>
                  </c:pt>
                  <c:pt idx="8">
                    <c:v>1687</c:v>
                  </c:pt>
                  <c:pt idx="9">
                    <c:v>1819</c:v>
                  </c:pt>
                  <c:pt idx="10">
                    <c:v>1842</c:v>
                  </c:pt>
                  <c:pt idx="11">
                    <c:v>1839</c:v>
                  </c:pt>
                  <c:pt idx="12">
                    <c:v>1740</c:v>
                  </c:pt>
                  <c:pt idx="13">
                    <c:v>1667</c:v>
                  </c:pt>
                </c15:dlblRangeCache>
              </c15:datalabelsRange>
            </c:ext>
            <c:ext xmlns:c16="http://schemas.microsoft.com/office/drawing/2014/chart" uri="{C3380CC4-5D6E-409C-BE32-E72D297353CC}">
              <c16:uniqueId val="{0000000E-243A-4A51-B3F2-70D518D4481F}"/>
            </c:ext>
          </c:extLst>
        </c:ser>
        <c:ser>
          <c:idx val="0"/>
          <c:order val="1"/>
          <c:tx>
            <c:strRef>
              <c:f>'All years'!$A$20</c:f>
              <c:strCache>
                <c:ptCount val="1"/>
                <c:pt idx="0">
                  <c:v>Diffuse</c:v>
                </c:pt>
              </c:strCache>
            </c:strRef>
          </c:tx>
          <c:spPr>
            <a:solidFill>
              <a:schemeClr val="accent2">
                <a:lumMod val="40000"/>
                <a:lumOff val="60000"/>
              </a:schemeClr>
            </a:solidFill>
            <a:ln>
              <a:noFill/>
            </a:ln>
            <a:effectLst/>
          </c:spPr>
          <c:invertIfNegative val="0"/>
          <c:dPt>
            <c:idx val="0"/>
            <c:invertIfNegative val="0"/>
            <c:bubble3D val="0"/>
            <c:spPr>
              <a:solidFill>
                <a:schemeClr val="accent2">
                  <a:lumMod val="40000"/>
                  <a:lumOff val="60000"/>
                </a:schemeClr>
              </a:solidFill>
              <a:ln>
                <a:noFill/>
              </a:ln>
              <a:effectLst/>
            </c:spPr>
            <c:extLst>
              <c:ext xmlns:c16="http://schemas.microsoft.com/office/drawing/2014/chart" uri="{C3380CC4-5D6E-409C-BE32-E72D297353CC}">
                <c16:uniqueId val="{00000010-243A-4A51-B3F2-70D518D4481F}"/>
              </c:ext>
            </c:extLst>
          </c:dPt>
          <c:dPt>
            <c:idx val="1"/>
            <c:invertIfNegative val="0"/>
            <c:bubble3D val="0"/>
            <c:spPr>
              <a:solidFill>
                <a:schemeClr val="accent2">
                  <a:lumMod val="40000"/>
                  <a:lumOff val="60000"/>
                </a:schemeClr>
              </a:solidFill>
              <a:ln>
                <a:noFill/>
              </a:ln>
              <a:effectLst/>
            </c:spPr>
            <c:extLst>
              <c:ext xmlns:c16="http://schemas.microsoft.com/office/drawing/2014/chart" uri="{C3380CC4-5D6E-409C-BE32-E72D297353CC}">
                <c16:uniqueId val="{00000012-243A-4A51-B3F2-70D518D4481F}"/>
              </c:ext>
            </c:extLst>
          </c:dPt>
          <c:dPt>
            <c:idx val="2"/>
            <c:invertIfNegative val="0"/>
            <c:bubble3D val="0"/>
            <c:spPr>
              <a:solidFill>
                <a:schemeClr val="accent2">
                  <a:lumMod val="40000"/>
                  <a:lumOff val="60000"/>
                </a:schemeClr>
              </a:solidFill>
              <a:ln>
                <a:noFill/>
              </a:ln>
              <a:effectLst/>
            </c:spPr>
            <c:extLst>
              <c:ext xmlns:c16="http://schemas.microsoft.com/office/drawing/2014/chart" uri="{C3380CC4-5D6E-409C-BE32-E72D297353CC}">
                <c16:uniqueId val="{00000014-243A-4A51-B3F2-70D518D4481F}"/>
              </c:ext>
            </c:extLst>
          </c:dPt>
          <c:dPt>
            <c:idx val="3"/>
            <c:invertIfNegative val="0"/>
            <c:bubble3D val="0"/>
            <c:spPr>
              <a:solidFill>
                <a:schemeClr val="accent2">
                  <a:lumMod val="40000"/>
                  <a:lumOff val="60000"/>
                </a:schemeClr>
              </a:solidFill>
              <a:ln>
                <a:noFill/>
              </a:ln>
              <a:effectLst/>
            </c:spPr>
            <c:extLst>
              <c:ext xmlns:c16="http://schemas.microsoft.com/office/drawing/2014/chart" uri="{C3380CC4-5D6E-409C-BE32-E72D297353CC}">
                <c16:uniqueId val="{00000016-243A-4A51-B3F2-70D518D4481F}"/>
              </c:ext>
            </c:extLst>
          </c:dPt>
          <c:dPt>
            <c:idx val="4"/>
            <c:invertIfNegative val="0"/>
            <c:bubble3D val="0"/>
            <c:spPr>
              <a:solidFill>
                <a:schemeClr val="accent2">
                  <a:lumMod val="40000"/>
                  <a:lumOff val="60000"/>
                </a:schemeClr>
              </a:solidFill>
              <a:ln>
                <a:noFill/>
              </a:ln>
              <a:effectLst/>
            </c:spPr>
            <c:extLst>
              <c:ext xmlns:c16="http://schemas.microsoft.com/office/drawing/2014/chart" uri="{C3380CC4-5D6E-409C-BE32-E72D297353CC}">
                <c16:uniqueId val="{00000018-243A-4A51-B3F2-70D518D4481F}"/>
              </c:ext>
            </c:extLst>
          </c:dPt>
          <c:dPt>
            <c:idx val="5"/>
            <c:invertIfNegative val="0"/>
            <c:bubble3D val="0"/>
            <c:spPr>
              <a:solidFill>
                <a:schemeClr val="accent2">
                  <a:lumMod val="40000"/>
                  <a:lumOff val="60000"/>
                </a:schemeClr>
              </a:solidFill>
              <a:ln>
                <a:noFill/>
              </a:ln>
              <a:effectLst/>
            </c:spPr>
            <c:extLst>
              <c:ext xmlns:c16="http://schemas.microsoft.com/office/drawing/2014/chart" uri="{C3380CC4-5D6E-409C-BE32-E72D297353CC}">
                <c16:uniqueId val="{0000001A-243A-4A51-B3F2-70D518D4481F}"/>
              </c:ext>
            </c:extLst>
          </c:dPt>
          <c:dPt>
            <c:idx val="6"/>
            <c:invertIfNegative val="0"/>
            <c:bubble3D val="0"/>
            <c:spPr>
              <a:solidFill>
                <a:schemeClr val="accent2">
                  <a:lumMod val="40000"/>
                  <a:lumOff val="60000"/>
                </a:schemeClr>
              </a:solidFill>
              <a:ln>
                <a:noFill/>
              </a:ln>
              <a:effectLst/>
            </c:spPr>
            <c:extLst>
              <c:ext xmlns:c16="http://schemas.microsoft.com/office/drawing/2014/chart" uri="{C3380CC4-5D6E-409C-BE32-E72D297353CC}">
                <c16:uniqueId val="{0000001C-243A-4A51-B3F2-70D518D4481F}"/>
              </c:ext>
            </c:extLst>
          </c:dPt>
          <c:dPt>
            <c:idx val="7"/>
            <c:invertIfNegative val="0"/>
            <c:bubble3D val="0"/>
            <c:spPr>
              <a:solidFill>
                <a:schemeClr val="accent2">
                  <a:lumMod val="40000"/>
                  <a:lumOff val="60000"/>
                </a:schemeClr>
              </a:solidFill>
              <a:ln>
                <a:noFill/>
              </a:ln>
              <a:effectLst/>
            </c:spPr>
            <c:extLst>
              <c:ext xmlns:c16="http://schemas.microsoft.com/office/drawing/2014/chart" uri="{C3380CC4-5D6E-409C-BE32-E72D297353CC}">
                <c16:uniqueId val="{0000001E-243A-4A51-B3F2-70D518D4481F}"/>
              </c:ext>
            </c:extLst>
          </c:dPt>
          <c:dPt>
            <c:idx val="8"/>
            <c:invertIfNegative val="0"/>
            <c:bubble3D val="0"/>
            <c:spPr>
              <a:solidFill>
                <a:schemeClr val="accent2">
                  <a:lumMod val="40000"/>
                  <a:lumOff val="60000"/>
                </a:schemeClr>
              </a:solidFill>
              <a:ln>
                <a:noFill/>
              </a:ln>
              <a:effectLst/>
            </c:spPr>
            <c:extLst>
              <c:ext xmlns:c16="http://schemas.microsoft.com/office/drawing/2014/chart" uri="{C3380CC4-5D6E-409C-BE32-E72D297353CC}">
                <c16:uniqueId val="{00000020-243A-4A51-B3F2-70D518D4481F}"/>
              </c:ext>
            </c:extLst>
          </c:dPt>
          <c:dPt>
            <c:idx val="9"/>
            <c:invertIfNegative val="0"/>
            <c:bubble3D val="0"/>
            <c:spPr>
              <a:solidFill>
                <a:schemeClr val="accent2">
                  <a:lumMod val="40000"/>
                  <a:lumOff val="60000"/>
                </a:schemeClr>
              </a:solidFill>
              <a:ln>
                <a:noFill/>
              </a:ln>
              <a:effectLst/>
            </c:spPr>
            <c:extLst>
              <c:ext xmlns:c16="http://schemas.microsoft.com/office/drawing/2014/chart" uri="{C3380CC4-5D6E-409C-BE32-E72D297353CC}">
                <c16:uniqueId val="{00000022-243A-4A51-B3F2-70D518D4481F}"/>
              </c:ext>
            </c:extLst>
          </c:dPt>
          <c:dPt>
            <c:idx val="10"/>
            <c:invertIfNegative val="0"/>
            <c:bubble3D val="0"/>
            <c:spPr>
              <a:solidFill>
                <a:schemeClr val="accent2">
                  <a:lumMod val="40000"/>
                  <a:lumOff val="60000"/>
                </a:schemeClr>
              </a:solidFill>
              <a:ln>
                <a:noFill/>
              </a:ln>
              <a:effectLst/>
            </c:spPr>
            <c:extLst>
              <c:ext xmlns:c16="http://schemas.microsoft.com/office/drawing/2014/chart" uri="{C3380CC4-5D6E-409C-BE32-E72D297353CC}">
                <c16:uniqueId val="{00000024-243A-4A51-B3F2-70D518D4481F}"/>
              </c:ext>
            </c:extLst>
          </c:dPt>
          <c:dPt>
            <c:idx val="11"/>
            <c:invertIfNegative val="0"/>
            <c:bubble3D val="0"/>
            <c:spPr>
              <a:solidFill>
                <a:schemeClr val="accent2">
                  <a:lumMod val="40000"/>
                  <a:lumOff val="60000"/>
                </a:schemeClr>
              </a:solidFill>
              <a:ln>
                <a:noFill/>
              </a:ln>
              <a:effectLst/>
            </c:spPr>
            <c:extLst>
              <c:ext xmlns:c16="http://schemas.microsoft.com/office/drawing/2014/chart" uri="{C3380CC4-5D6E-409C-BE32-E72D297353CC}">
                <c16:uniqueId val="{00000026-243A-4A51-B3F2-70D518D4481F}"/>
              </c:ext>
            </c:extLst>
          </c:dPt>
          <c:dPt>
            <c:idx val="12"/>
            <c:invertIfNegative val="0"/>
            <c:bubble3D val="0"/>
            <c:spPr>
              <a:solidFill>
                <a:schemeClr val="accent2">
                  <a:lumMod val="40000"/>
                  <a:lumOff val="60000"/>
                </a:schemeClr>
              </a:solidFill>
              <a:ln>
                <a:noFill/>
              </a:ln>
              <a:effectLst/>
            </c:spPr>
            <c:extLst>
              <c:ext xmlns:c16="http://schemas.microsoft.com/office/drawing/2014/chart" uri="{C3380CC4-5D6E-409C-BE32-E72D297353CC}">
                <c16:uniqueId val="{00000028-243A-4A51-B3F2-70D518D4481F}"/>
              </c:ext>
            </c:extLst>
          </c:dPt>
          <c:dPt>
            <c:idx val="13"/>
            <c:invertIfNegative val="0"/>
            <c:bubble3D val="0"/>
            <c:spPr>
              <a:solidFill>
                <a:schemeClr val="accent2">
                  <a:lumMod val="40000"/>
                  <a:lumOff val="60000"/>
                </a:schemeClr>
              </a:solidFill>
              <a:ln>
                <a:noFill/>
              </a:ln>
              <a:effectLst/>
            </c:spPr>
            <c:extLst>
              <c:ext xmlns:c16="http://schemas.microsoft.com/office/drawing/2014/chart" uri="{C3380CC4-5D6E-409C-BE32-E72D297353CC}">
                <c16:uniqueId val="{0000002A-243A-4A51-B3F2-70D518D4481F}"/>
              </c:ext>
            </c:extLst>
          </c:dPt>
          <c:cat>
            <c:strRef>
              <c:f>'All years'!$B$6:$R$6</c:f>
              <c:strCache>
                <c:ptCount val="17"/>
                <c:pt idx="0">
                  <c:v>2005</c:v>
                </c:pt>
                <c:pt idx="1">
                  <c:v>2006</c:v>
                </c:pt>
                <c:pt idx="2">
                  <c:v>2007</c:v>
                </c:pt>
                <c:pt idx="3">
                  <c:v>2008</c:v>
                </c:pt>
                <c:pt idx="4">
                  <c:v>2009</c:v>
                </c:pt>
                <c:pt idx="5">
                  <c:v>2010</c:v>
                </c:pt>
                <c:pt idx="6">
                  <c:v>2011</c:v>
                </c:pt>
                <c:pt idx="7">
                  <c:v>2012</c:v>
                </c:pt>
                <c:pt idx="8">
                  <c:v>2013</c:v>
                </c:pt>
                <c:pt idx="9">
                  <c:v>2014</c:v>
                </c:pt>
                <c:pt idx="10">
                  <c:v>2015</c:v>
                </c:pt>
                <c:pt idx="11">
                  <c:v>2016</c:v>
                </c:pt>
                <c:pt idx="12">
                  <c:v>Average all years</c:v>
                </c:pt>
                <c:pt idx="13">
                  <c:v>LB (Horizontal)</c:v>
                </c:pt>
                <c:pt idx="14">
                  <c:v>max variation</c:v>
                </c:pt>
                <c:pt idx="15">
                  <c:v>min variation</c:v>
                </c:pt>
                <c:pt idx="16">
                  <c:v>3for2 (LB)</c:v>
                </c:pt>
              </c:strCache>
            </c:strRef>
          </c:cat>
          <c:val>
            <c:numRef>
              <c:f>'All years'!$B$20:$O$20</c:f>
              <c:numCache>
                <c:formatCode>0</c:formatCode>
                <c:ptCount val="14"/>
                <c:pt idx="0">
                  <c:v>578</c:v>
                </c:pt>
                <c:pt idx="1">
                  <c:v>628</c:v>
                </c:pt>
                <c:pt idx="2">
                  <c:v>631</c:v>
                </c:pt>
                <c:pt idx="3">
                  <c:v>630</c:v>
                </c:pt>
                <c:pt idx="4">
                  <c:v>630</c:v>
                </c:pt>
                <c:pt idx="5">
                  <c:v>616</c:v>
                </c:pt>
                <c:pt idx="6">
                  <c:v>628</c:v>
                </c:pt>
                <c:pt idx="7">
                  <c:v>627</c:v>
                </c:pt>
                <c:pt idx="8">
                  <c:v>629</c:v>
                </c:pt>
                <c:pt idx="9">
                  <c:v>632</c:v>
                </c:pt>
                <c:pt idx="10">
                  <c:v>617</c:v>
                </c:pt>
                <c:pt idx="11">
                  <c:v>607</c:v>
                </c:pt>
                <c:pt idx="12">
                  <c:v>621.08333333333326</c:v>
                </c:pt>
                <c:pt idx="13">
                  <c:v>520.79332400000044</c:v>
                </c:pt>
              </c:numCache>
            </c:numRef>
          </c:val>
          <c:extLst>
            <c:ext xmlns:c16="http://schemas.microsoft.com/office/drawing/2014/chart" uri="{C3380CC4-5D6E-409C-BE32-E72D297353CC}">
              <c16:uniqueId val="{0000002B-243A-4A51-B3F2-70D518D4481F}"/>
            </c:ext>
          </c:extLst>
        </c:ser>
        <c:dLbls>
          <c:showLegendKey val="0"/>
          <c:showVal val="0"/>
          <c:showCatName val="0"/>
          <c:showSerName val="0"/>
          <c:showPercent val="0"/>
          <c:showBubbleSize val="0"/>
        </c:dLbls>
        <c:gapWidth val="219"/>
        <c:overlap val="100"/>
        <c:axId val="524943568"/>
        <c:axId val="524948488"/>
      </c:barChart>
      <c:catAx>
        <c:axId val="5249435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CH"/>
          </a:p>
        </c:txPr>
        <c:crossAx val="524948488"/>
        <c:crosses val="autoZero"/>
        <c:auto val="1"/>
        <c:lblAlgn val="ctr"/>
        <c:lblOffset val="100"/>
        <c:noMultiLvlLbl val="0"/>
      </c:catAx>
      <c:valAx>
        <c:axId val="5249484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Solar radiation (kWh/m2)</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CH"/>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CH"/>
          </a:p>
        </c:txPr>
        <c:crossAx val="5249435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CH"/>
        </a:p>
      </c:txPr>
    </c:legend>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Monocrystalline fill % (fixed angle 40°)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CH"/>
        </a:p>
      </c:txPr>
    </c:title>
    <c:autoTitleDeleted val="0"/>
    <c:plotArea>
      <c:layout/>
      <c:lineChart>
        <c:grouping val="standard"/>
        <c:varyColors val="0"/>
        <c:ser>
          <c:idx val="0"/>
          <c:order val="0"/>
          <c:tx>
            <c:strRef>
              <c:f>'Mcrys - fill'!$C$6</c:f>
              <c:strCache>
                <c:ptCount val="1"/>
                <c:pt idx="0">
                  <c:v>Monocrystalline fill %</c:v>
                </c:pt>
              </c:strCache>
            </c:strRef>
          </c:tx>
          <c:spPr>
            <a:ln w="28575" cap="rnd">
              <a:solidFill>
                <a:srgbClr val="C0000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CH"/>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'Mcrys - fill'!$A$7:$B$22</c:f>
              <c:multiLvlStrCache>
                <c:ptCount val="16"/>
                <c:lvl>
                  <c:pt idx="0">
                    <c:v>0.42</c:v>
                  </c:pt>
                  <c:pt idx="1">
                    <c:v>0.503</c:v>
                  </c:pt>
                  <c:pt idx="2">
                    <c:v>0.587</c:v>
                  </c:pt>
                  <c:pt idx="3">
                    <c:v>0.671</c:v>
                  </c:pt>
                  <c:pt idx="4">
                    <c:v>0.755</c:v>
                  </c:pt>
                  <c:pt idx="5">
                    <c:v>0.839</c:v>
                  </c:pt>
                  <c:pt idx="6">
                    <c:v>0.923</c:v>
                  </c:pt>
                  <c:pt idx="7">
                    <c:v>1.007</c:v>
                  </c:pt>
                  <c:pt idx="8">
                    <c:v>1.091</c:v>
                  </c:pt>
                  <c:pt idx="9">
                    <c:v>1.175</c:v>
                  </c:pt>
                  <c:pt idx="10">
                    <c:v>1.259</c:v>
                  </c:pt>
                  <c:pt idx="11">
                    <c:v>1.343</c:v>
                  </c:pt>
                  <c:pt idx="12">
                    <c:v>1.426</c:v>
                  </c:pt>
                  <c:pt idx="13">
                    <c:v>1.51</c:v>
                  </c:pt>
                  <c:pt idx="14">
                    <c:v>1.594</c:v>
                  </c:pt>
                  <c:pt idx="15">
                    <c:v>1.678</c:v>
                  </c:pt>
                </c:lvl>
                <c:lvl>
                  <c:pt idx="0">
                    <c:v>0.5</c:v>
                  </c:pt>
                  <c:pt idx="1">
                    <c:v>0.6</c:v>
                  </c:pt>
                  <c:pt idx="2">
                    <c:v>0.7</c:v>
                  </c:pt>
                  <c:pt idx="3">
                    <c:v>0.8</c:v>
                  </c:pt>
                  <c:pt idx="4">
                    <c:v>0.9</c:v>
                  </c:pt>
                  <c:pt idx="5">
                    <c:v>1</c:v>
                  </c:pt>
                  <c:pt idx="6">
                    <c:v>1.1</c:v>
                  </c:pt>
                  <c:pt idx="7">
                    <c:v>1.2</c:v>
                  </c:pt>
                  <c:pt idx="8">
                    <c:v>1.3</c:v>
                  </c:pt>
                  <c:pt idx="9">
                    <c:v>1.4</c:v>
                  </c:pt>
                  <c:pt idx="10">
                    <c:v>1.5</c:v>
                  </c:pt>
                  <c:pt idx="11">
                    <c:v>1.6</c:v>
                  </c:pt>
                  <c:pt idx="12">
                    <c:v>1.7</c:v>
                  </c:pt>
                  <c:pt idx="13">
                    <c:v>1.8</c:v>
                  </c:pt>
                  <c:pt idx="14">
                    <c:v>1.9</c:v>
                  </c:pt>
                  <c:pt idx="15">
                    <c:v>2</c:v>
                  </c:pt>
                </c:lvl>
              </c:multiLvlStrCache>
            </c:multiLvlStrRef>
          </c:cat>
          <c:val>
            <c:numRef>
              <c:f>'Mcrys - fill'!$C$7:$C$22</c:f>
              <c:numCache>
                <c:formatCode>0.00%</c:formatCode>
                <c:ptCount val="16"/>
                <c:pt idx="0">
                  <c:v>0.63642399999999999</c:v>
                </c:pt>
                <c:pt idx="1">
                  <c:v>0.795852</c:v>
                </c:pt>
                <c:pt idx="2">
                  <c:v>0.68179599999999996</c:v>
                </c:pt>
                <c:pt idx="3">
                  <c:v>0.79587799999999997</c:v>
                </c:pt>
                <c:pt idx="4">
                  <c:v>0.70735700000000001</c:v>
                </c:pt>
                <c:pt idx="5">
                  <c:v>0.79585499999999998</c:v>
                </c:pt>
                <c:pt idx="6">
                  <c:v>0.72297400000000001</c:v>
                </c:pt>
                <c:pt idx="7">
                  <c:v>0.79580899999999999</c:v>
                </c:pt>
                <c:pt idx="8">
                  <c:v>0.73427100000000001</c:v>
                </c:pt>
                <c:pt idx="9">
                  <c:v>0.79574900000000004</c:v>
                </c:pt>
                <c:pt idx="10">
                  <c:v>0.74208799999999997</c:v>
                </c:pt>
                <c:pt idx="11">
                  <c:v>0.79568099999999997</c:v>
                </c:pt>
                <c:pt idx="12">
                  <c:v>0.74865000000000004</c:v>
                </c:pt>
                <c:pt idx="13">
                  <c:v>0.79582699999999995</c:v>
                </c:pt>
                <c:pt idx="14">
                  <c:v>0.75396300000000005</c:v>
                </c:pt>
                <c:pt idx="15">
                  <c:v>0.79572900000000002</c:v>
                </c:pt>
              </c:numCache>
            </c:numRef>
          </c:val>
          <c:smooth val="0"/>
          <c:extLst>
            <c:ext xmlns:c16="http://schemas.microsoft.com/office/drawing/2014/chart" uri="{C3380CC4-5D6E-409C-BE32-E72D297353CC}">
              <c16:uniqueId val="{00000000-449B-40E0-817B-0A9C4B503E05}"/>
            </c:ext>
          </c:extLst>
        </c:ser>
        <c:dLbls>
          <c:showLegendKey val="0"/>
          <c:showVal val="0"/>
          <c:showCatName val="0"/>
          <c:showSerName val="0"/>
          <c:showPercent val="0"/>
          <c:showBubbleSize val="0"/>
        </c:dLbls>
        <c:smooth val="0"/>
        <c:axId val="558078328"/>
        <c:axId val="558083248"/>
      </c:lineChart>
      <c:catAx>
        <c:axId val="558078328"/>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b="0" i="0" baseline="0" dirty="0">
                    <a:effectLst/>
                  </a:rPr>
                  <a:t>Height and Depth (m)</a:t>
                </a:r>
                <a:endParaRPr lang="en-CH" sz="1200" dirty="0">
                  <a:effectLst/>
                </a:endParaRP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CH"/>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558083248"/>
        <c:crosses val="autoZero"/>
        <c:auto val="1"/>
        <c:lblAlgn val="ctr"/>
        <c:lblOffset val="100"/>
        <c:noMultiLvlLbl val="0"/>
      </c:catAx>
      <c:valAx>
        <c:axId val="55808324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558078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Electricity production(Fixed</a:t>
            </a:r>
            <a:r>
              <a:rPr lang="en-US" baseline="0"/>
              <a:t> angle 40°)</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CH"/>
        </a:p>
      </c:txPr>
    </c:title>
    <c:autoTitleDeleted val="0"/>
    <c:plotArea>
      <c:layout/>
      <c:lineChart>
        <c:grouping val="standard"/>
        <c:varyColors val="0"/>
        <c:ser>
          <c:idx val="0"/>
          <c:order val="0"/>
          <c:tx>
            <c:strRef>
              <c:f>Fill!$I$6</c:f>
              <c:strCache>
                <c:ptCount val="1"/>
                <c:pt idx="0">
                  <c:v>Electricity production (Monocrystalline)</c:v>
                </c:pt>
              </c:strCache>
            </c:strRef>
          </c:tx>
          <c:spPr>
            <a:ln w="28575" cap="rnd">
              <a:solidFill>
                <a:schemeClr val="accent6"/>
              </a:solidFill>
              <a:round/>
            </a:ln>
            <a:effectLst/>
          </c:spPr>
          <c:marker>
            <c:symbol val="triangle"/>
            <c:size val="5"/>
            <c:spPr>
              <a:solidFill>
                <a:schemeClr val="accent6"/>
              </a:solidFill>
              <a:ln w="9525">
                <a:noFill/>
              </a:ln>
              <a:effectLst/>
            </c:spPr>
          </c:marker>
          <c:cat>
            <c:multiLvlStrRef>
              <c:f>Fill!$B$7:$C$22</c:f>
              <c:multiLvlStrCache>
                <c:ptCount val="15"/>
                <c:lvl>
                  <c:pt idx="0">
                    <c:v>0.503</c:v>
                  </c:pt>
                  <c:pt idx="1">
                    <c:v>0.587</c:v>
                  </c:pt>
                  <c:pt idx="2">
                    <c:v>0.671</c:v>
                  </c:pt>
                  <c:pt idx="3">
                    <c:v>0.755</c:v>
                  </c:pt>
                  <c:pt idx="4">
                    <c:v>0.839</c:v>
                  </c:pt>
                  <c:pt idx="5">
                    <c:v>0.923</c:v>
                  </c:pt>
                  <c:pt idx="6">
                    <c:v>1.007</c:v>
                  </c:pt>
                  <c:pt idx="7">
                    <c:v>1.091</c:v>
                  </c:pt>
                  <c:pt idx="8">
                    <c:v>1.175</c:v>
                  </c:pt>
                  <c:pt idx="9">
                    <c:v>1.259</c:v>
                  </c:pt>
                  <c:pt idx="10">
                    <c:v>1.343</c:v>
                  </c:pt>
                  <c:pt idx="11">
                    <c:v>1.426</c:v>
                  </c:pt>
                  <c:pt idx="12">
                    <c:v>1.51</c:v>
                  </c:pt>
                  <c:pt idx="13">
                    <c:v>1.594</c:v>
                  </c:pt>
                  <c:pt idx="14">
                    <c:v>1.678</c:v>
                  </c:pt>
                </c:lvl>
                <c:lvl>
                  <c:pt idx="0">
                    <c:v>0.6</c:v>
                  </c:pt>
                  <c:pt idx="1">
                    <c:v>0.7</c:v>
                  </c:pt>
                  <c:pt idx="2">
                    <c:v>0.8</c:v>
                  </c:pt>
                  <c:pt idx="3">
                    <c:v>0.9</c:v>
                  </c:pt>
                  <c:pt idx="4">
                    <c:v>1</c:v>
                  </c:pt>
                  <c:pt idx="5">
                    <c:v>1.1</c:v>
                  </c:pt>
                  <c:pt idx="6">
                    <c:v>1.2</c:v>
                  </c:pt>
                  <c:pt idx="7">
                    <c:v>1.3</c:v>
                  </c:pt>
                  <c:pt idx="8">
                    <c:v>1.4</c:v>
                  </c:pt>
                  <c:pt idx="9">
                    <c:v>1.5</c:v>
                  </c:pt>
                  <c:pt idx="10">
                    <c:v>1.6</c:v>
                  </c:pt>
                  <c:pt idx="11">
                    <c:v>1.7</c:v>
                  </c:pt>
                  <c:pt idx="12">
                    <c:v>1.8</c:v>
                  </c:pt>
                  <c:pt idx="13">
                    <c:v>1.9</c:v>
                  </c:pt>
                  <c:pt idx="14">
                    <c:v>2</c:v>
                  </c:pt>
                </c:lvl>
              </c:multiLvlStrCache>
            </c:multiLvlStrRef>
          </c:cat>
          <c:val>
            <c:numRef>
              <c:f>Fill!$I$7:$I$22</c:f>
              <c:numCache>
                <c:formatCode>General</c:formatCode>
                <c:ptCount val="15"/>
                <c:pt idx="0">
                  <c:v>392418.72028245003</c:v>
                </c:pt>
                <c:pt idx="1">
                  <c:v>389697.51093598019</c:v>
                </c:pt>
                <c:pt idx="2">
                  <c:v>521686.23186329508</c:v>
                </c:pt>
                <c:pt idx="3">
                  <c:v>505010.54743057769</c:v>
                </c:pt>
                <c:pt idx="4">
                  <c:v>626735.91738056671</c:v>
                </c:pt>
                <c:pt idx="5">
                  <c:v>623218.10548925854</c:v>
                </c:pt>
                <c:pt idx="6">
                  <c:v>749580.26046147326</c:v>
                </c:pt>
                <c:pt idx="7">
                  <c:v>717357.17270374997</c:v>
                </c:pt>
                <c:pt idx="8">
                  <c:v>828434.50891447137</c:v>
                </c:pt>
                <c:pt idx="9">
                  <c:v>820066.72656529932</c:v>
                </c:pt>
                <c:pt idx="10">
                  <c:v>906300.65595356119</c:v>
                </c:pt>
                <c:pt idx="11">
                  <c:v>901355.87812419143</c:v>
                </c:pt>
                <c:pt idx="12">
                  <c:v>990947.96561930771</c:v>
                </c:pt>
                <c:pt idx="13">
                  <c:v>961235.0054421922</c:v>
                </c:pt>
                <c:pt idx="14">
                  <c:v>1065700.0127802885</c:v>
                </c:pt>
              </c:numCache>
            </c:numRef>
          </c:val>
          <c:smooth val="0"/>
          <c:extLst>
            <c:ext xmlns:c16="http://schemas.microsoft.com/office/drawing/2014/chart" uri="{C3380CC4-5D6E-409C-BE32-E72D297353CC}">
              <c16:uniqueId val="{00000000-6242-4FF7-A7C7-1B276071F328}"/>
            </c:ext>
          </c:extLst>
        </c:ser>
        <c:ser>
          <c:idx val="3"/>
          <c:order val="1"/>
          <c:tx>
            <c:strRef>
              <c:f>Fill!$J$6</c:f>
              <c:strCache>
                <c:ptCount val="1"/>
                <c:pt idx="0">
                  <c:v>Electricity production (CIGS)</c:v>
                </c:pt>
              </c:strCache>
            </c:strRef>
          </c:tx>
          <c:spPr>
            <a:ln w="28575" cap="rnd">
              <a:solidFill>
                <a:srgbClr val="7030A0"/>
              </a:solidFill>
              <a:round/>
            </a:ln>
            <a:effectLst/>
          </c:spPr>
          <c:marker>
            <c:symbol val="square"/>
            <c:size val="5"/>
            <c:spPr>
              <a:solidFill>
                <a:srgbClr val="7030A0"/>
              </a:solidFill>
              <a:ln w="9525">
                <a:noFill/>
              </a:ln>
              <a:effectLst/>
            </c:spPr>
          </c:marker>
          <c:cat>
            <c:strLit>
              <c:ptCount val="15"/>
              <c:pt idx="0">
                <c:v>0.6 0.503</c:v>
              </c:pt>
              <c:pt idx="1">
                <c:v>0.7 0.587</c:v>
              </c:pt>
              <c:pt idx="2">
                <c:v>0.8 0.671</c:v>
              </c:pt>
              <c:pt idx="3">
                <c:v>0.9 0.755</c:v>
              </c:pt>
              <c:pt idx="4">
                <c:v>1 0.839</c:v>
              </c:pt>
              <c:pt idx="5">
                <c:v>1.1 0.923</c:v>
              </c:pt>
              <c:pt idx="6">
                <c:v>1.2 1.007</c:v>
              </c:pt>
              <c:pt idx="7">
                <c:v>1.3 1.091</c:v>
              </c:pt>
              <c:pt idx="8">
                <c:v>1.4 1.175</c:v>
              </c:pt>
              <c:pt idx="9">
                <c:v>1.5 1.259</c:v>
              </c:pt>
              <c:pt idx="10">
                <c:v>1.6 1.343</c:v>
              </c:pt>
              <c:pt idx="11">
                <c:v>1.7 1.426</c:v>
              </c:pt>
              <c:pt idx="12">
                <c:v>1.8 1.51</c:v>
              </c:pt>
              <c:pt idx="13">
                <c:v>1.9 1.594</c:v>
              </c:pt>
              <c:pt idx="14">
                <c:v>2 1.678</c:v>
              </c:pt>
              <c:extLst>
                <c:ext xmlns:c15="http://schemas.microsoft.com/office/drawing/2012/chart" uri="{02D57815-91ED-43cb-92C2-25804820EDAC}">
                  <c15:autoCat val="1"/>
                </c:ext>
              </c:extLst>
            </c:strLit>
          </c:cat>
          <c:val>
            <c:numRef>
              <c:f>Fill!$J$7:$J$22</c:f>
              <c:numCache>
                <c:formatCode>General</c:formatCode>
                <c:ptCount val="15"/>
                <c:pt idx="0">
                  <c:v>345096.45011422341</c:v>
                </c:pt>
                <c:pt idx="1">
                  <c:v>400033.41497436923</c:v>
                </c:pt>
                <c:pt idx="2">
                  <c:v>458760.44143385976</c:v>
                </c:pt>
                <c:pt idx="3">
                  <c:v>499671.84593815391</c:v>
                </c:pt>
                <c:pt idx="4">
                  <c:v>551154.96223253873</c:v>
                </c:pt>
                <c:pt idx="5">
                  <c:v>603309.92414020142</c:v>
                </c:pt>
                <c:pt idx="6">
                  <c:v>659223.04601677984</c:v>
                </c:pt>
                <c:pt idx="7">
                  <c:v>683757.58288991707</c:v>
                </c:pt>
                <c:pt idx="8">
                  <c:v>728626.84257404425</c:v>
                </c:pt>
                <c:pt idx="9">
                  <c:v>773422.61906288809</c:v>
                </c:pt>
                <c:pt idx="10">
                  <c:v>797179.99807492411</c:v>
                </c:pt>
                <c:pt idx="11">
                  <c:v>842637.05456068483</c:v>
                </c:pt>
                <c:pt idx="12">
                  <c:v>871475.67174683511</c:v>
                </c:pt>
                <c:pt idx="13">
                  <c:v>892283.02532203449</c:v>
                </c:pt>
                <c:pt idx="14">
                  <c:v>937330.76510301628</c:v>
                </c:pt>
              </c:numCache>
            </c:numRef>
          </c:val>
          <c:smooth val="0"/>
          <c:extLst>
            <c:ext xmlns:c16="http://schemas.microsoft.com/office/drawing/2014/chart" uri="{C3380CC4-5D6E-409C-BE32-E72D297353CC}">
              <c16:uniqueId val="{00000001-6242-4FF7-A7C7-1B276071F328}"/>
            </c:ext>
          </c:extLst>
        </c:ser>
        <c:ser>
          <c:idx val="2"/>
          <c:order val="2"/>
          <c:tx>
            <c:strRef>
              <c:f>Fill!$L$6</c:f>
              <c:strCache>
                <c:ptCount val="1"/>
                <c:pt idx="0">
                  <c:v>3 for 2 reference</c:v>
                </c:pt>
              </c:strCache>
            </c:strRef>
          </c:tx>
          <c:spPr>
            <a:ln w="28575" cap="rnd">
              <a:solidFill>
                <a:schemeClr val="accent3"/>
              </a:solidFill>
              <a:prstDash val="sysDash"/>
              <a:round/>
            </a:ln>
            <a:effectLst/>
          </c:spPr>
          <c:marker>
            <c:symbol val="none"/>
          </c:marker>
          <c:cat>
            <c:multiLvlStrRef>
              <c:f>Fill!$B$7:$C$22</c:f>
              <c:multiLvlStrCache>
                <c:ptCount val="15"/>
                <c:lvl>
                  <c:pt idx="0">
                    <c:v>0.503</c:v>
                  </c:pt>
                  <c:pt idx="1">
                    <c:v>0.587</c:v>
                  </c:pt>
                  <c:pt idx="2">
                    <c:v>0.671</c:v>
                  </c:pt>
                  <c:pt idx="3">
                    <c:v>0.755</c:v>
                  </c:pt>
                  <c:pt idx="4">
                    <c:v>0.839</c:v>
                  </c:pt>
                  <c:pt idx="5">
                    <c:v>0.923</c:v>
                  </c:pt>
                  <c:pt idx="6">
                    <c:v>1.007</c:v>
                  </c:pt>
                  <c:pt idx="7">
                    <c:v>1.091</c:v>
                  </c:pt>
                  <c:pt idx="8">
                    <c:v>1.175</c:v>
                  </c:pt>
                  <c:pt idx="9">
                    <c:v>1.259</c:v>
                  </c:pt>
                  <c:pt idx="10">
                    <c:v>1.343</c:v>
                  </c:pt>
                  <c:pt idx="11">
                    <c:v>1.426</c:v>
                  </c:pt>
                  <c:pt idx="12">
                    <c:v>1.51</c:v>
                  </c:pt>
                  <c:pt idx="13">
                    <c:v>1.594</c:v>
                  </c:pt>
                  <c:pt idx="14">
                    <c:v>1.678</c:v>
                  </c:pt>
                </c:lvl>
                <c:lvl>
                  <c:pt idx="0">
                    <c:v>0.6</c:v>
                  </c:pt>
                  <c:pt idx="1">
                    <c:v>0.7</c:v>
                  </c:pt>
                  <c:pt idx="2">
                    <c:v>0.8</c:v>
                  </c:pt>
                  <c:pt idx="3">
                    <c:v>0.9</c:v>
                  </c:pt>
                  <c:pt idx="4">
                    <c:v>1</c:v>
                  </c:pt>
                  <c:pt idx="5">
                    <c:v>1.1</c:v>
                  </c:pt>
                  <c:pt idx="6">
                    <c:v>1.2</c:v>
                  </c:pt>
                  <c:pt idx="7">
                    <c:v>1.3</c:v>
                  </c:pt>
                  <c:pt idx="8">
                    <c:v>1.4</c:v>
                  </c:pt>
                  <c:pt idx="9">
                    <c:v>1.5</c:v>
                  </c:pt>
                  <c:pt idx="10">
                    <c:v>1.6</c:v>
                  </c:pt>
                  <c:pt idx="11">
                    <c:v>1.7</c:v>
                  </c:pt>
                  <c:pt idx="12">
                    <c:v>1.8</c:v>
                  </c:pt>
                  <c:pt idx="13">
                    <c:v>1.9</c:v>
                  </c:pt>
                  <c:pt idx="14">
                    <c:v>2</c:v>
                  </c:pt>
                </c:lvl>
              </c:multiLvlStrCache>
            </c:multiLvlStrRef>
          </c:cat>
          <c:val>
            <c:numRef>
              <c:f>Fill!$L$7:$L$22</c:f>
              <c:numCache>
                <c:formatCode>General</c:formatCode>
                <c:ptCount val="15"/>
                <c:pt idx="0">
                  <c:v>463866.6311439164</c:v>
                </c:pt>
                <c:pt idx="1">
                  <c:v>463866.6311439164</c:v>
                </c:pt>
                <c:pt idx="2">
                  <c:v>463866.6311439164</c:v>
                </c:pt>
                <c:pt idx="3">
                  <c:v>463866.6311439164</c:v>
                </c:pt>
                <c:pt idx="4">
                  <c:v>463866.6311439164</c:v>
                </c:pt>
                <c:pt idx="5">
                  <c:v>463866.6311439164</c:v>
                </c:pt>
                <c:pt idx="6">
                  <c:v>463866.6311439164</c:v>
                </c:pt>
                <c:pt idx="7">
                  <c:v>463866.6311439164</c:v>
                </c:pt>
                <c:pt idx="8">
                  <c:v>463866.6311439164</c:v>
                </c:pt>
                <c:pt idx="9">
                  <c:v>463866.6311439164</c:v>
                </c:pt>
                <c:pt idx="10">
                  <c:v>463866.6311439164</c:v>
                </c:pt>
                <c:pt idx="11">
                  <c:v>463866.6311439164</c:v>
                </c:pt>
                <c:pt idx="12">
                  <c:v>463866.6311439164</c:v>
                </c:pt>
                <c:pt idx="13">
                  <c:v>463866.6311439164</c:v>
                </c:pt>
                <c:pt idx="14">
                  <c:v>463866.6311439164</c:v>
                </c:pt>
              </c:numCache>
            </c:numRef>
          </c:val>
          <c:smooth val="0"/>
          <c:extLst>
            <c:ext xmlns:c16="http://schemas.microsoft.com/office/drawing/2014/chart" uri="{C3380CC4-5D6E-409C-BE32-E72D297353CC}">
              <c16:uniqueId val="{00000002-6242-4FF7-A7C7-1B276071F328}"/>
            </c:ext>
          </c:extLst>
        </c:ser>
        <c:ser>
          <c:idx val="1"/>
          <c:order val="3"/>
          <c:tx>
            <c:strRef>
              <c:f>Fill!$K$6</c:f>
              <c:strCache>
                <c:ptCount val="1"/>
                <c:pt idx="0">
                  <c:v>Consumption reference</c:v>
                </c:pt>
              </c:strCache>
            </c:strRef>
          </c:tx>
          <c:spPr>
            <a:ln w="28575" cap="rnd">
              <a:solidFill>
                <a:srgbClr val="C00000"/>
              </a:solidFill>
              <a:prstDash val="sysDash"/>
              <a:round/>
            </a:ln>
            <a:effectLst/>
          </c:spPr>
          <c:marker>
            <c:symbol val="none"/>
          </c:marker>
          <c:cat>
            <c:multiLvlStrRef>
              <c:f>Fill!$B$7:$C$22</c:f>
              <c:multiLvlStrCache>
                <c:ptCount val="15"/>
                <c:lvl>
                  <c:pt idx="0">
                    <c:v>0.503</c:v>
                  </c:pt>
                  <c:pt idx="1">
                    <c:v>0.587</c:v>
                  </c:pt>
                  <c:pt idx="2">
                    <c:v>0.671</c:v>
                  </c:pt>
                  <c:pt idx="3">
                    <c:v>0.755</c:v>
                  </c:pt>
                  <c:pt idx="4">
                    <c:v>0.839</c:v>
                  </c:pt>
                  <c:pt idx="5">
                    <c:v>0.923</c:v>
                  </c:pt>
                  <c:pt idx="6">
                    <c:v>1.007</c:v>
                  </c:pt>
                  <c:pt idx="7">
                    <c:v>1.091</c:v>
                  </c:pt>
                  <c:pt idx="8">
                    <c:v>1.175</c:v>
                  </c:pt>
                  <c:pt idx="9">
                    <c:v>1.259</c:v>
                  </c:pt>
                  <c:pt idx="10">
                    <c:v>1.343</c:v>
                  </c:pt>
                  <c:pt idx="11">
                    <c:v>1.426</c:v>
                  </c:pt>
                  <c:pt idx="12">
                    <c:v>1.51</c:v>
                  </c:pt>
                  <c:pt idx="13">
                    <c:v>1.594</c:v>
                  </c:pt>
                  <c:pt idx="14">
                    <c:v>1.678</c:v>
                  </c:pt>
                </c:lvl>
                <c:lvl>
                  <c:pt idx="0">
                    <c:v>0.6</c:v>
                  </c:pt>
                  <c:pt idx="1">
                    <c:v>0.7</c:v>
                  </c:pt>
                  <c:pt idx="2">
                    <c:v>0.8</c:v>
                  </c:pt>
                  <c:pt idx="3">
                    <c:v>0.9</c:v>
                  </c:pt>
                  <c:pt idx="4">
                    <c:v>1</c:v>
                  </c:pt>
                  <c:pt idx="5">
                    <c:v>1.1</c:v>
                  </c:pt>
                  <c:pt idx="6">
                    <c:v>1.2</c:v>
                  </c:pt>
                  <c:pt idx="7">
                    <c:v>1.3</c:v>
                  </c:pt>
                  <c:pt idx="8">
                    <c:v>1.4</c:v>
                  </c:pt>
                  <c:pt idx="9">
                    <c:v>1.5</c:v>
                  </c:pt>
                  <c:pt idx="10">
                    <c:v>1.6</c:v>
                  </c:pt>
                  <c:pt idx="11">
                    <c:v>1.7</c:v>
                  </c:pt>
                  <c:pt idx="12">
                    <c:v>1.8</c:v>
                  </c:pt>
                  <c:pt idx="13">
                    <c:v>1.9</c:v>
                  </c:pt>
                  <c:pt idx="14">
                    <c:v>2</c:v>
                  </c:pt>
                </c:lvl>
              </c:multiLvlStrCache>
            </c:multiLvlStrRef>
          </c:cat>
          <c:val>
            <c:numRef>
              <c:f>Fill!$K$7:$K$22</c:f>
              <c:numCache>
                <c:formatCode>General</c:formatCode>
                <c:ptCount val="15"/>
                <c:pt idx="0">
                  <c:v>1493100</c:v>
                </c:pt>
                <c:pt idx="1">
                  <c:v>1493100</c:v>
                </c:pt>
                <c:pt idx="2">
                  <c:v>1493100</c:v>
                </c:pt>
                <c:pt idx="3">
                  <c:v>1493100</c:v>
                </c:pt>
                <c:pt idx="4">
                  <c:v>1493100</c:v>
                </c:pt>
                <c:pt idx="5">
                  <c:v>1493100</c:v>
                </c:pt>
                <c:pt idx="6">
                  <c:v>1493100</c:v>
                </c:pt>
                <c:pt idx="7">
                  <c:v>1493100</c:v>
                </c:pt>
                <c:pt idx="8">
                  <c:v>1493100</c:v>
                </c:pt>
                <c:pt idx="9">
                  <c:v>1493100</c:v>
                </c:pt>
                <c:pt idx="10">
                  <c:v>1493100</c:v>
                </c:pt>
                <c:pt idx="11">
                  <c:v>1493100</c:v>
                </c:pt>
                <c:pt idx="12">
                  <c:v>1493100</c:v>
                </c:pt>
                <c:pt idx="13">
                  <c:v>1493100</c:v>
                </c:pt>
                <c:pt idx="14">
                  <c:v>1493100</c:v>
                </c:pt>
              </c:numCache>
            </c:numRef>
          </c:val>
          <c:smooth val="0"/>
          <c:extLst>
            <c:ext xmlns:c16="http://schemas.microsoft.com/office/drawing/2014/chart" uri="{C3380CC4-5D6E-409C-BE32-E72D297353CC}">
              <c16:uniqueId val="{00000003-6242-4FF7-A7C7-1B276071F328}"/>
            </c:ext>
          </c:extLst>
        </c:ser>
        <c:dLbls>
          <c:showLegendKey val="0"/>
          <c:showVal val="0"/>
          <c:showCatName val="0"/>
          <c:showSerName val="0"/>
          <c:showPercent val="0"/>
          <c:showBubbleSize val="0"/>
        </c:dLbls>
        <c:marker val="1"/>
        <c:smooth val="0"/>
        <c:axId val="843765488"/>
        <c:axId val="843772376"/>
      </c:lineChart>
      <c:catAx>
        <c:axId val="843765488"/>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b="0" i="0" baseline="0">
                    <a:effectLst/>
                  </a:rPr>
                  <a:t>Height and Depth (m)</a:t>
                </a:r>
                <a:endParaRPr lang="en-CH" sz="1100">
                  <a:effectLst/>
                </a:endParaRP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843772376"/>
        <c:crosses val="autoZero"/>
        <c:auto val="1"/>
        <c:lblAlgn val="ctr"/>
        <c:lblOffset val="100"/>
        <c:noMultiLvlLbl val="0"/>
      </c:catAx>
      <c:valAx>
        <c:axId val="843772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MWh</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843765488"/>
        <c:crosses val="autoZero"/>
        <c:crossBetween val="between"/>
        <c:dispUnits>
          <c:builtInUnit val="thousands"/>
        </c:dispUnits>
      </c:valAx>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legend>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Area increase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CH"/>
        </a:p>
      </c:txPr>
    </c:title>
    <c:autoTitleDeleted val="0"/>
    <c:plotArea>
      <c:layout/>
      <c:lineChart>
        <c:grouping val="standard"/>
        <c:varyColors val="0"/>
        <c:ser>
          <c:idx val="0"/>
          <c:order val="0"/>
          <c:tx>
            <c:strRef>
              <c:f>'Mcrys - fill'!$E$6</c:f>
              <c:strCache>
                <c:ptCount val="1"/>
                <c:pt idx="0">
                  <c:v>Area all facades</c:v>
                </c:pt>
              </c:strCache>
            </c:strRef>
          </c:tx>
          <c:spPr>
            <a:ln w="28575" cap="rnd">
              <a:solidFill>
                <a:schemeClr val="accent1">
                  <a:lumMod val="75000"/>
                </a:schemeClr>
              </a:solidFill>
              <a:round/>
            </a:ln>
            <a:effectLst/>
          </c:spPr>
          <c:marker>
            <c:symbol val="none"/>
          </c:marker>
          <c:cat>
            <c:multiLvlStrRef>
              <c:f>'Mcrys - fill'!$A$7:$B$22</c:f>
              <c:multiLvlStrCache>
                <c:ptCount val="16"/>
                <c:lvl>
                  <c:pt idx="0">
                    <c:v>0.42</c:v>
                  </c:pt>
                  <c:pt idx="1">
                    <c:v>0.503</c:v>
                  </c:pt>
                  <c:pt idx="2">
                    <c:v>0.587</c:v>
                  </c:pt>
                  <c:pt idx="3">
                    <c:v>0.671</c:v>
                  </c:pt>
                  <c:pt idx="4">
                    <c:v>0.755</c:v>
                  </c:pt>
                  <c:pt idx="5">
                    <c:v>0.839</c:v>
                  </c:pt>
                  <c:pt idx="6">
                    <c:v>0.923</c:v>
                  </c:pt>
                  <c:pt idx="7">
                    <c:v>1.007</c:v>
                  </c:pt>
                  <c:pt idx="8">
                    <c:v>1.091</c:v>
                  </c:pt>
                  <c:pt idx="9">
                    <c:v>1.175</c:v>
                  </c:pt>
                  <c:pt idx="10">
                    <c:v>1.259</c:v>
                  </c:pt>
                  <c:pt idx="11">
                    <c:v>1.343</c:v>
                  </c:pt>
                  <c:pt idx="12">
                    <c:v>1.426</c:v>
                  </c:pt>
                  <c:pt idx="13">
                    <c:v>1.51</c:v>
                  </c:pt>
                  <c:pt idx="14">
                    <c:v>1.594</c:v>
                  </c:pt>
                  <c:pt idx="15">
                    <c:v>1.678</c:v>
                  </c:pt>
                </c:lvl>
                <c:lvl>
                  <c:pt idx="0">
                    <c:v>0.5</c:v>
                  </c:pt>
                  <c:pt idx="1">
                    <c:v>0.6</c:v>
                  </c:pt>
                  <c:pt idx="2">
                    <c:v>0.7</c:v>
                  </c:pt>
                  <c:pt idx="3">
                    <c:v>0.8</c:v>
                  </c:pt>
                  <c:pt idx="4">
                    <c:v>0.9</c:v>
                  </c:pt>
                  <c:pt idx="5">
                    <c:v>1</c:v>
                  </c:pt>
                  <c:pt idx="6">
                    <c:v>1.1</c:v>
                  </c:pt>
                  <c:pt idx="7">
                    <c:v>1.2</c:v>
                  </c:pt>
                  <c:pt idx="8">
                    <c:v>1.3</c:v>
                  </c:pt>
                  <c:pt idx="9">
                    <c:v>1.4</c:v>
                  </c:pt>
                  <c:pt idx="10">
                    <c:v>1.5</c:v>
                  </c:pt>
                  <c:pt idx="11">
                    <c:v>1.6</c:v>
                  </c:pt>
                  <c:pt idx="12">
                    <c:v>1.7</c:v>
                  </c:pt>
                  <c:pt idx="13">
                    <c:v>1.8</c:v>
                  </c:pt>
                  <c:pt idx="14">
                    <c:v>1.9</c:v>
                  </c:pt>
                  <c:pt idx="15">
                    <c:v>2</c:v>
                  </c:pt>
                </c:lvl>
              </c:multiLvlStrCache>
            </c:multiLvlStrRef>
          </c:cat>
          <c:val>
            <c:numRef>
              <c:f>'Mcrys - fill'!$E$7:$E$22</c:f>
              <c:numCache>
                <c:formatCode>0</c:formatCode>
                <c:ptCount val="16"/>
                <c:pt idx="0">
                  <c:v>2788.2805760000001</c:v>
                </c:pt>
                <c:pt idx="1">
                  <c:v>3354.1531439999999</c:v>
                </c:pt>
                <c:pt idx="2">
                  <c:v>3926.427072</c:v>
                </c:pt>
                <c:pt idx="3">
                  <c:v>4502.3578200000002</c:v>
                </c:pt>
                <c:pt idx="4">
                  <c:v>5081.9453679999997</c:v>
                </c:pt>
                <c:pt idx="5">
                  <c:v>5665.1897040000003</c:v>
                </c:pt>
                <c:pt idx="6">
                  <c:v>6252.0908200000003</c:v>
                </c:pt>
                <c:pt idx="7">
                  <c:v>6842.6487120000002</c:v>
                </c:pt>
                <c:pt idx="8">
                  <c:v>7436.8633760000002</c:v>
                </c:pt>
                <c:pt idx="9">
                  <c:v>8034.7348080000002</c:v>
                </c:pt>
                <c:pt idx="10">
                  <c:v>8636.2630119999994</c:v>
                </c:pt>
                <c:pt idx="11">
                  <c:v>9241.4479800000008</c:v>
                </c:pt>
                <c:pt idx="12">
                  <c:v>9847.4369879999995</c:v>
                </c:pt>
                <c:pt idx="13">
                  <c:v>10459.926391999999</c:v>
                </c:pt>
                <c:pt idx="14">
                  <c:v>11076.072568</c:v>
                </c:pt>
                <c:pt idx="15">
                  <c:v>11695.87552</c:v>
                </c:pt>
              </c:numCache>
            </c:numRef>
          </c:val>
          <c:smooth val="0"/>
          <c:extLst>
            <c:ext xmlns:c16="http://schemas.microsoft.com/office/drawing/2014/chart" uri="{C3380CC4-5D6E-409C-BE32-E72D297353CC}">
              <c16:uniqueId val="{00000000-9EC2-4C29-B020-A235427E5206}"/>
            </c:ext>
          </c:extLst>
        </c:ser>
        <c:dLbls>
          <c:showLegendKey val="0"/>
          <c:showVal val="0"/>
          <c:showCatName val="0"/>
          <c:showSerName val="0"/>
          <c:showPercent val="0"/>
          <c:showBubbleSize val="0"/>
        </c:dLbls>
        <c:smooth val="0"/>
        <c:axId val="607179640"/>
        <c:axId val="607178000"/>
      </c:lineChart>
      <c:catAx>
        <c:axId val="60717964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b="0" i="0" baseline="0" dirty="0">
                    <a:effectLst/>
                  </a:rPr>
                  <a:t>Height and Depth (m)</a:t>
                </a:r>
                <a:endParaRPr lang="en-CH" sz="1000" dirty="0">
                  <a:effectLst/>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CH"/>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H"/>
          </a:p>
        </c:txPr>
        <c:crossAx val="607178000"/>
        <c:crosses val="autoZero"/>
        <c:auto val="1"/>
        <c:lblAlgn val="ctr"/>
        <c:lblOffset val="100"/>
        <c:noMultiLvlLbl val="0"/>
      </c:catAx>
      <c:valAx>
        <c:axId val="6071780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m2</a:t>
                </a:r>
              </a:p>
            </c:rich>
          </c:tx>
          <c:layout>
            <c:manualLayout>
              <c:xMode val="edge"/>
              <c:yMode val="edge"/>
              <c:x val="5.1659878680639239E-2"/>
              <c:y val="0.3656962704195584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CH"/>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H"/>
          </a:p>
        </c:txPr>
        <c:crossAx val="607179640"/>
        <c:crosses val="autoZero"/>
        <c:crossBetween val="between"/>
        <c:dispUnits>
          <c:builtInUnit val="hundreds"/>
          <c:dispUnitsLbl>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CH"/>
              </a:p>
            </c:txPr>
          </c:dispUnitsLbl>
        </c:dispUnits>
      </c:valAx>
      <c:spPr>
        <a:noFill/>
        <a:ln>
          <a:noFill/>
        </a:ln>
        <a:effectLst/>
      </c:spPr>
    </c:plotArea>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Solar radiation (Fixed</a:t>
            </a:r>
            <a:r>
              <a:rPr lang="en-US" baseline="0"/>
              <a:t> angle 40°)</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CH"/>
        </a:p>
      </c:txPr>
    </c:title>
    <c:autoTitleDeleted val="0"/>
    <c:plotArea>
      <c:layout/>
      <c:lineChart>
        <c:grouping val="standard"/>
        <c:varyColors val="0"/>
        <c:ser>
          <c:idx val="0"/>
          <c:order val="0"/>
          <c:tx>
            <c:strRef>
              <c:f>'Mcrys - fill'!$F$6</c:f>
              <c:strCache>
                <c:ptCount val="1"/>
                <c:pt idx="0">
                  <c:v>Solar radiation</c:v>
                </c:pt>
              </c:strCache>
            </c:strRef>
          </c:tx>
          <c:spPr>
            <a:ln w="28575" cap="rnd">
              <a:solidFill>
                <a:schemeClr val="accent4"/>
              </a:solidFill>
              <a:round/>
            </a:ln>
            <a:effectLst/>
          </c:spPr>
          <c:marker>
            <c:symbol val="circle"/>
            <c:size val="5"/>
            <c:spPr>
              <a:solidFill>
                <a:schemeClr val="accent4"/>
              </a:solidFill>
              <a:ln w="9525">
                <a:noFill/>
              </a:ln>
              <a:effectLst/>
            </c:spPr>
          </c:marker>
          <c:cat>
            <c:multiLvlStrRef>
              <c:f>'Mcrys - fill'!$A$7:$B$22</c:f>
              <c:multiLvlStrCache>
                <c:ptCount val="15"/>
                <c:lvl>
                  <c:pt idx="0">
                    <c:v>0.503</c:v>
                  </c:pt>
                  <c:pt idx="1">
                    <c:v>0.587</c:v>
                  </c:pt>
                  <c:pt idx="2">
                    <c:v>0.671</c:v>
                  </c:pt>
                  <c:pt idx="3">
                    <c:v>0.755</c:v>
                  </c:pt>
                  <c:pt idx="4">
                    <c:v>0.839</c:v>
                  </c:pt>
                  <c:pt idx="5">
                    <c:v>0.923</c:v>
                  </c:pt>
                  <c:pt idx="6">
                    <c:v>1.007</c:v>
                  </c:pt>
                  <c:pt idx="7">
                    <c:v>1.091</c:v>
                  </c:pt>
                  <c:pt idx="8">
                    <c:v>1.175</c:v>
                  </c:pt>
                  <c:pt idx="9">
                    <c:v>1.259</c:v>
                  </c:pt>
                  <c:pt idx="10">
                    <c:v>1.343</c:v>
                  </c:pt>
                  <c:pt idx="11">
                    <c:v>1.426</c:v>
                  </c:pt>
                  <c:pt idx="12">
                    <c:v>1.51</c:v>
                  </c:pt>
                  <c:pt idx="13">
                    <c:v>1.594</c:v>
                  </c:pt>
                  <c:pt idx="14">
                    <c:v>1.678</c:v>
                  </c:pt>
                </c:lvl>
                <c:lvl>
                  <c:pt idx="0">
                    <c:v>0.6</c:v>
                  </c:pt>
                  <c:pt idx="1">
                    <c:v>0.7</c:v>
                  </c:pt>
                  <c:pt idx="2">
                    <c:v>0.8</c:v>
                  </c:pt>
                  <c:pt idx="3">
                    <c:v>0.9</c:v>
                  </c:pt>
                  <c:pt idx="4">
                    <c:v>1</c:v>
                  </c:pt>
                  <c:pt idx="5">
                    <c:v>1.1</c:v>
                  </c:pt>
                  <c:pt idx="6">
                    <c:v>1.2</c:v>
                  </c:pt>
                  <c:pt idx="7">
                    <c:v>1.3</c:v>
                  </c:pt>
                  <c:pt idx="8">
                    <c:v>1.4</c:v>
                  </c:pt>
                  <c:pt idx="9">
                    <c:v>1.5</c:v>
                  </c:pt>
                  <c:pt idx="10">
                    <c:v>1.6</c:v>
                  </c:pt>
                  <c:pt idx="11">
                    <c:v>1.7</c:v>
                  </c:pt>
                  <c:pt idx="12">
                    <c:v>1.8</c:v>
                  </c:pt>
                  <c:pt idx="13">
                    <c:v>1.9</c:v>
                  </c:pt>
                  <c:pt idx="14">
                    <c:v>2</c:v>
                  </c:pt>
                </c:lvl>
              </c:multiLvlStrCache>
            </c:multiLvlStrRef>
          </c:cat>
          <c:val>
            <c:numRef>
              <c:f>'Mcrys - fill'!$F$7:$F$22</c:f>
              <c:numCache>
                <c:formatCode>General</c:formatCode>
                <c:ptCount val="15"/>
                <c:pt idx="0">
                  <c:v>980.03877399999999</c:v>
                </c:pt>
                <c:pt idx="1">
                  <c:v>970.47508100000005</c:v>
                </c:pt>
                <c:pt idx="2">
                  <c:v>970.58060599999999</c:v>
                </c:pt>
                <c:pt idx="3">
                  <c:v>936.57064600000001</c:v>
                </c:pt>
                <c:pt idx="4">
                  <c:v>926.71228199999996</c:v>
                </c:pt>
                <c:pt idx="5">
                  <c:v>919.18059100000005</c:v>
                </c:pt>
                <c:pt idx="6">
                  <c:v>917.68533400000001</c:v>
                </c:pt>
                <c:pt idx="7">
                  <c:v>875.78601700000002</c:v>
                </c:pt>
                <c:pt idx="8">
                  <c:v>863.81208100000003</c:v>
                </c:pt>
                <c:pt idx="9">
                  <c:v>853.05427399999996</c:v>
                </c:pt>
                <c:pt idx="10">
                  <c:v>821.67869099999996</c:v>
                </c:pt>
                <c:pt idx="11">
                  <c:v>815.08518000000004</c:v>
                </c:pt>
                <c:pt idx="12">
                  <c:v>793.61943299999996</c:v>
                </c:pt>
                <c:pt idx="13">
                  <c:v>767.36589400000003</c:v>
                </c:pt>
                <c:pt idx="14">
                  <c:v>763.38880800000004</c:v>
                </c:pt>
              </c:numCache>
            </c:numRef>
          </c:val>
          <c:smooth val="0"/>
          <c:extLst>
            <c:ext xmlns:c16="http://schemas.microsoft.com/office/drawing/2014/chart" uri="{C3380CC4-5D6E-409C-BE32-E72D297353CC}">
              <c16:uniqueId val="{00000000-6ED2-4465-A1D8-DB10067485C8}"/>
            </c:ext>
          </c:extLst>
        </c:ser>
        <c:dLbls>
          <c:showLegendKey val="0"/>
          <c:showVal val="0"/>
          <c:showCatName val="0"/>
          <c:showSerName val="0"/>
          <c:showPercent val="0"/>
          <c:showBubbleSize val="0"/>
        </c:dLbls>
        <c:marker val="1"/>
        <c:smooth val="0"/>
        <c:axId val="843765488"/>
        <c:axId val="843772376"/>
      </c:lineChart>
      <c:catAx>
        <c:axId val="8437654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Height and </a:t>
                </a:r>
                <a:r>
                  <a:rPr lang="en-US" sz="1000" b="0" i="0" u="none" strike="noStrike" baseline="0" dirty="0">
                    <a:effectLst/>
                  </a:rPr>
                  <a:t>Depth </a:t>
                </a:r>
                <a:r>
                  <a:rPr lang="en-US" dirty="0"/>
                  <a:t>(m)</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CH"/>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H"/>
          </a:p>
        </c:txPr>
        <c:crossAx val="843772376"/>
        <c:crosses val="autoZero"/>
        <c:auto val="1"/>
        <c:lblAlgn val="ctr"/>
        <c:lblOffset val="100"/>
        <c:noMultiLvlLbl val="0"/>
      </c:catAx>
      <c:valAx>
        <c:axId val="843772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kWh/m2</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CH"/>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H"/>
          </a:p>
        </c:txPr>
        <c:crossAx val="8437654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a:t>Cooling</a:t>
            </a:r>
            <a:r>
              <a:rPr lang="en-US" sz="1600" baseline="0"/>
              <a:t> loads</a:t>
            </a:r>
            <a:endParaRPr lang="en-US" sz="1600"/>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CH"/>
        </a:p>
      </c:txPr>
    </c:title>
    <c:autoTitleDeleted val="0"/>
    <c:plotArea>
      <c:layout>
        <c:manualLayout>
          <c:layoutTarget val="inner"/>
          <c:xMode val="edge"/>
          <c:yMode val="edge"/>
          <c:x val="0.11248269603911214"/>
          <c:y val="0.11841519837428767"/>
          <c:w val="0.86696804597738342"/>
          <c:h val="0.74084882511536787"/>
        </c:manualLayout>
      </c:layout>
      <c:barChart>
        <c:barDir val="col"/>
        <c:grouping val="clustered"/>
        <c:varyColors val="0"/>
        <c:ser>
          <c:idx val="6"/>
          <c:order val="0"/>
          <c:tx>
            <c:strRef>
              <c:f>'Glass facades'!$C$59</c:f>
              <c:strCache>
                <c:ptCount val="1"/>
                <c:pt idx="0">
                  <c:v>Cooling loads</c:v>
                </c:pt>
              </c:strCache>
            </c:strRef>
          </c:tx>
          <c:spPr>
            <a:solidFill>
              <a:schemeClr val="accent1">
                <a:lumMod val="60000"/>
              </a:schemeClr>
            </a:solidFill>
            <a:ln>
              <a:noFill/>
            </a:ln>
            <a:effectLst/>
          </c:spPr>
          <c:invertIfNegative val="0"/>
          <c:cat>
            <c:strRef>
              <c:f>('Glass facades'!$H$58,'Glass facades'!$B$58,'Glass facades'!$D$58,'Glass facades'!$B$76,'Glass facades'!$E$76,'Glass facades'!$H$76)</c:f>
              <c:strCache>
                <c:ptCount val="6"/>
                <c:pt idx="0">
                  <c:v>Flat façade (reference)</c:v>
                </c:pt>
                <c:pt idx="1">
                  <c:v>3for2 (status quo)</c:v>
                </c:pt>
                <c:pt idx="2">
                  <c:v>3for2 (40°)</c:v>
                </c:pt>
                <c:pt idx="3">
                  <c:v>Option 1 - Depth 1.2m | Height 1.0m 
</c:v>
                </c:pt>
                <c:pt idx="4">
                  <c:v>Option2 - Depth 1.4m | Height 1.2m 
</c:v>
                </c:pt>
                <c:pt idx="5">
                  <c:v>Option3 - Depth 1.8m | Height 1.5m 
</c:v>
                </c:pt>
              </c:strCache>
            </c:strRef>
          </c:cat>
          <c:val>
            <c:numRef>
              <c:f>('Glass facades'!$I$72,'Glass facades'!$C$72,'Glass facades'!$E$72,'Glass facades'!$D$90,'Glass facades'!$G$90,'Glass facades'!$J$90)</c:f>
              <c:numCache>
                <c:formatCode>0</c:formatCode>
                <c:ptCount val="6"/>
                <c:pt idx="0" formatCode="General">
                  <c:v>5734003.0489560012</c:v>
                </c:pt>
                <c:pt idx="1">
                  <c:v>3690319.3734701239</c:v>
                </c:pt>
                <c:pt idx="2" formatCode="General">
                  <c:v>2635625.4700626424</c:v>
                </c:pt>
                <c:pt idx="3" formatCode="#,#00">
                  <c:v>2412797.8248993638</c:v>
                </c:pt>
                <c:pt idx="4" formatCode="General">
                  <c:v>2009406.2055454967</c:v>
                </c:pt>
                <c:pt idx="5" formatCode="General">
                  <c:v>1335309.2377959816</c:v>
                </c:pt>
              </c:numCache>
            </c:numRef>
          </c:val>
          <c:extLst>
            <c:ext xmlns:c16="http://schemas.microsoft.com/office/drawing/2014/chart" uri="{C3380CC4-5D6E-409C-BE32-E72D297353CC}">
              <c16:uniqueId val="{00000000-8616-4572-BC38-DEEDD25E0F98}"/>
            </c:ext>
          </c:extLst>
        </c:ser>
        <c:dLbls>
          <c:showLegendKey val="0"/>
          <c:showVal val="0"/>
          <c:showCatName val="0"/>
          <c:showSerName val="0"/>
          <c:showPercent val="0"/>
          <c:showBubbleSize val="0"/>
        </c:dLbls>
        <c:gapWidth val="219"/>
        <c:overlap val="-27"/>
        <c:axId val="892498840"/>
        <c:axId val="892493264"/>
      </c:barChart>
      <c:lineChart>
        <c:grouping val="standard"/>
        <c:varyColors val="0"/>
        <c:dLbls>
          <c:showLegendKey val="0"/>
          <c:showVal val="0"/>
          <c:showCatName val="0"/>
          <c:showSerName val="0"/>
          <c:showPercent val="0"/>
          <c:showBubbleSize val="0"/>
        </c:dLbls>
        <c:marker val="1"/>
        <c:smooth val="0"/>
        <c:axId val="788960800"/>
        <c:axId val="788957848"/>
        <c:extLst>
          <c:ext xmlns:c15="http://schemas.microsoft.com/office/drawing/2012/chart" uri="{02D57815-91ED-43cb-92C2-25804820EDAC}">
            <c15:filteredLineSeries>
              <c15:ser>
                <c:idx val="7"/>
                <c:order val="1"/>
                <c:tx>
                  <c:strRef>
                    <c:extLst>
                      <c:ext uri="{02D57815-91ED-43cb-92C2-25804820EDAC}">
                        <c15:formulaRef>
                          <c15:sqref>'Glass facades'!$A$73</c15:sqref>
                        </c15:formulaRef>
                      </c:ext>
                    </c:extLst>
                    <c:strCache>
                      <c:ptCount val="1"/>
                      <c:pt idx="0">
                        <c:v>percentage</c:v>
                      </c:pt>
                    </c:strCache>
                  </c:strRef>
                </c:tx>
                <c:spPr>
                  <a:ln w="28575" cap="rnd">
                    <a:solidFill>
                      <a:srgbClr val="C00000"/>
                    </a:solidFill>
                    <a:round/>
                  </a:ln>
                  <a:effectLst/>
                </c:spPr>
                <c:marker>
                  <c:symbol val="none"/>
                </c:marker>
                <c:cat>
                  <c:strRef>
                    <c:extLst>
                      <c:ext uri="{02D57815-91ED-43cb-92C2-25804820EDAC}">
                        <c15:formulaRef>
                          <c15:sqref>('Glass facades'!$H$58,'Glass facades'!$B$58,'Glass facades'!$D$58,'Glass facades'!$B$76,'Glass facades'!$E$76,'Glass facades'!$H$76)</c15:sqref>
                        </c15:formulaRef>
                      </c:ext>
                    </c:extLst>
                    <c:strCache>
                      <c:ptCount val="6"/>
                      <c:pt idx="0">
                        <c:v>Flat façade (reference)</c:v>
                      </c:pt>
                      <c:pt idx="1">
                        <c:v>3for2 (status quo)</c:v>
                      </c:pt>
                      <c:pt idx="2">
                        <c:v>3for2 (40°)</c:v>
                      </c:pt>
                      <c:pt idx="3">
                        <c:v>Option 1 - Depth 1.2m | Height 1.0m 
</c:v>
                      </c:pt>
                      <c:pt idx="4">
                        <c:v>Option2 - Depth 1.4m | Height 1.2m 
</c:v>
                      </c:pt>
                      <c:pt idx="5">
                        <c:v>Option3 - Depth 1.8m | Height 1.5m 
</c:v>
                      </c:pt>
                    </c:strCache>
                  </c:strRef>
                </c:cat>
                <c:val>
                  <c:numRef>
                    <c:extLst>
                      <c:ext uri="{02D57815-91ED-43cb-92C2-25804820EDAC}">
                        <c15:formulaRef>
                          <c15:sqref>('Glass facades'!$I$73,'Glass facades'!$C$73,'Glass facades'!$E$73,'Glass facades'!$D$91,'Glass facades'!$G$91,'Glass facades'!$J$91)</c15:sqref>
                        </c15:formulaRef>
                      </c:ext>
                    </c:extLst>
                    <c:numCache>
                      <c:formatCode>0%</c:formatCode>
                      <c:ptCount val="6"/>
                      <c:pt idx="0">
                        <c:v>1</c:v>
                      </c:pt>
                      <c:pt idx="1">
                        <c:v>0.64358517809683169</c:v>
                      </c:pt>
                      <c:pt idx="2">
                        <c:v>0.45964842494154495</c:v>
                      </c:pt>
                      <c:pt idx="3">
                        <c:v>0.42078767735197936</c:v>
                      </c:pt>
                      <c:pt idx="4">
                        <c:v>0.35043689171238795</c:v>
                      </c:pt>
                      <c:pt idx="5">
                        <c:v>0.23287557163735784</c:v>
                      </c:pt>
                    </c:numCache>
                  </c:numRef>
                </c:val>
                <c:smooth val="0"/>
                <c:extLst>
                  <c:ext xmlns:c16="http://schemas.microsoft.com/office/drawing/2014/chart" uri="{C3380CC4-5D6E-409C-BE32-E72D297353CC}">
                    <c16:uniqueId val="{00000001-8616-4572-BC38-DEEDD25E0F98}"/>
                  </c:ext>
                </c:extLst>
              </c15:ser>
            </c15:filteredLineSeries>
          </c:ext>
        </c:extLst>
      </c:lineChart>
      <c:catAx>
        <c:axId val="892498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892493264"/>
        <c:crosses val="autoZero"/>
        <c:auto val="1"/>
        <c:lblAlgn val="ctr"/>
        <c:lblOffset val="100"/>
        <c:noMultiLvlLbl val="0"/>
      </c:catAx>
      <c:valAx>
        <c:axId val="8924932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MWh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CH"/>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892498840"/>
        <c:crosses val="autoZero"/>
        <c:crossBetween val="between"/>
        <c:dispUnits>
          <c:builtInUnit val="thousands"/>
        </c:dispUnits>
      </c:valAx>
      <c:valAx>
        <c:axId val="788957848"/>
        <c:scaling>
          <c:orientation val="minMax"/>
        </c:scaling>
        <c:delete val="1"/>
        <c:axPos val="r"/>
        <c:numFmt formatCode="0%" sourceLinked="1"/>
        <c:majorTickMark val="out"/>
        <c:minorTickMark val="none"/>
        <c:tickLblPos val="nextTo"/>
        <c:crossAx val="788960800"/>
        <c:crosses val="max"/>
        <c:crossBetween val="between"/>
      </c:valAx>
      <c:catAx>
        <c:axId val="788960800"/>
        <c:scaling>
          <c:orientation val="minMax"/>
        </c:scaling>
        <c:delete val="1"/>
        <c:axPos val="b"/>
        <c:numFmt formatCode="General" sourceLinked="1"/>
        <c:majorTickMark val="out"/>
        <c:minorTickMark val="none"/>
        <c:tickLblPos val="nextTo"/>
        <c:crossAx val="788957848"/>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Impact of cooling loads on energy demand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CH"/>
        </a:p>
      </c:txPr>
    </c:title>
    <c:autoTitleDeleted val="0"/>
    <c:plotArea>
      <c:layout/>
      <c:barChart>
        <c:barDir val="col"/>
        <c:grouping val="stacked"/>
        <c:varyColors val="0"/>
        <c:ser>
          <c:idx val="0"/>
          <c:order val="0"/>
          <c:tx>
            <c:strRef>
              <c:f>'Glass facades'!$E$93</c:f>
              <c:strCache>
                <c:ptCount val="1"/>
                <c:pt idx="0">
                  <c:v>Energy demand only for cooling loads of heat gains</c:v>
                </c:pt>
              </c:strCache>
            </c:strRef>
          </c:tx>
          <c:spPr>
            <a:solidFill>
              <a:schemeClr val="accent1"/>
            </a:solidFill>
            <a:ln>
              <a:noFill/>
            </a:ln>
            <a:effectLst/>
          </c:spPr>
          <c:invertIfNegative val="0"/>
          <c:cat>
            <c:strRef>
              <c:f>'Glass facades'!$A$94:$A$98</c:f>
              <c:strCache>
                <c:ptCount val="5"/>
                <c:pt idx="0">
                  <c:v>Status quo</c:v>
                </c:pt>
                <c:pt idx="1">
                  <c:v>3for2 (40)</c:v>
                </c:pt>
                <c:pt idx="2">
                  <c:v>Option 1</c:v>
                </c:pt>
                <c:pt idx="3">
                  <c:v>Option 2</c:v>
                </c:pt>
                <c:pt idx="4">
                  <c:v>Option 3</c:v>
                </c:pt>
              </c:strCache>
            </c:strRef>
          </c:cat>
          <c:val>
            <c:numRef>
              <c:f>'Glass facades'!$E$94:$E$98</c:f>
              <c:numCache>
                <c:formatCode>0</c:formatCode>
                <c:ptCount val="5"/>
                <c:pt idx="0">
                  <c:v>318328.91999999993</c:v>
                </c:pt>
                <c:pt idx="1">
                  <c:v>227350.46062438731</c:v>
                </c:pt>
                <c:pt idx="2">
                  <c:v>208129.22894972345</c:v>
                </c:pt>
                <c:pt idx="3">
                  <c:v>173332.45242975021</c:v>
                </c:pt>
                <c:pt idx="4">
                  <c:v>115184.48798481999</c:v>
                </c:pt>
              </c:numCache>
            </c:numRef>
          </c:val>
          <c:extLst>
            <c:ext xmlns:c16="http://schemas.microsoft.com/office/drawing/2014/chart" uri="{C3380CC4-5D6E-409C-BE32-E72D297353CC}">
              <c16:uniqueId val="{00000000-80CB-4380-8D80-93DB836CF0E8}"/>
            </c:ext>
          </c:extLst>
        </c:ser>
        <c:ser>
          <c:idx val="1"/>
          <c:order val="1"/>
          <c:tx>
            <c:strRef>
              <c:f>'Glass facades'!$D$93</c:f>
              <c:strCache>
                <c:ptCount val="1"/>
                <c:pt idx="0">
                  <c:v>Energy demand other </c:v>
                </c:pt>
              </c:strCache>
            </c:strRef>
          </c:tx>
          <c:spPr>
            <a:solidFill>
              <a:schemeClr val="accent3">
                <a:lumMod val="40000"/>
                <a:lumOff val="60000"/>
              </a:schemeClr>
            </a:solidFill>
            <a:ln>
              <a:noFill/>
            </a:ln>
            <a:effectLst/>
          </c:spPr>
          <c:invertIfNegative val="0"/>
          <c:cat>
            <c:strRef>
              <c:f>'Glass facades'!$A$94:$A$98</c:f>
              <c:strCache>
                <c:ptCount val="5"/>
                <c:pt idx="0">
                  <c:v>Status quo</c:v>
                </c:pt>
                <c:pt idx="1">
                  <c:v>3for2 (40)</c:v>
                </c:pt>
                <c:pt idx="2">
                  <c:v>Option 1</c:v>
                </c:pt>
                <c:pt idx="3">
                  <c:v>Option 2</c:v>
                </c:pt>
                <c:pt idx="4">
                  <c:v>Option 3</c:v>
                </c:pt>
              </c:strCache>
            </c:strRef>
          </c:cat>
          <c:val>
            <c:numRef>
              <c:f>'Glass facades'!$D$94:$D$98</c:f>
              <c:numCache>
                <c:formatCode>0</c:formatCode>
                <c:ptCount val="5"/>
                <c:pt idx="0">
                  <c:v>1174771.0799999998</c:v>
                </c:pt>
                <c:pt idx="1">
                  <c:v>1174771.0799999998</c:v>
                </c:pt>
                <c:pt idx="2">
                  <c:v>1174771.0799999998</c:v>
                </c:pt>
                <c:pt idx="3">
                  <c:v>1174771.0799999998</c:v>
                </c:pt>
                <c:pt idx="4">
                  <c:v>1174771.0799999998</c:v>
                </c:pt>
              </c:numCache>
            </c:numRef>
          </c:val>
          <c:extLst>
            <c:ext xmlns:c16="http://schemas.microsoft.com/office/drawing/2014/chart" uri="{C3380CC4-5D6E-409C-BE32-E72D297353CC}">
              <c16:uniqueId val="{00000001-80CB-4380-8D80-93DB836CF0E8}"/>
            </c:ext>
          </c:extLst>
        </c:ser>
        <c:dLbls>
          <c:showLegendKey val="0"/>
          <c:showVal val="0"/>
          <c:showCatName val="0"/>
          <c:showSerName val="0"/>
          <c:showPercent val="0"/>
          <c:showBubbleSize val="0"/>
        </c:dLbls>
        <c:gapWidth val="150"/>
        <c:overlap val="100"/>
        <c:axId val="843765488"/>
        <c:axId val="843772376"/>
      </c:barChart>
      <c:catAx>
        <c:axId val="843765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H"/>
          </a:p>
        </c:txPr>
        <c:crossAx val="843772376"/>
        <c:crosses val="autoZero"/>
        <c:auto val="1"/>
        <c:lblAlgn val="ctr"/>
        <c:lblOffset val="100"/>
        <c:noMultiLvlLbl val="0"/>
      </c:catAx>
      <c:valAx>
        <c:axId val="843772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MWh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CH"/>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H"/>
          </a:p>
        </c:txPr>
        <c:crossAx val="843765488"/>
        <c:crosses val="autoZero"/>
        <c:crossBetween val="between"/>
        <c:dispUnits>
          <c:builtInUnit val="thousands"/>
        </c:dispUnits>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H"/>
        </a:p>
      </c:txPr>
    </c:legend>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Electricity production</a:t>
            </a:r>
            <a:r>
              <a:rPr lang="en-US" baseline="0" dirty="0"/>
              <a:t> x Energy demand</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CH"/>
        </a:p>
      </c:txPr>
    </c:title>
    <c:autoTitleDeleted val="0"/>
    <c:plotArea>
      <c:layout/>
      <c:barChart>
        <c:barDir val="col"/>
        <c:grouping val="clustered"/>
        <c:varyColors val="0"/>
        <c:ser>
          <c:idx val="1"/>
          <c:order val="1"/>
          <c:tx>
            <c:strRef>
              <c:f>'Glass facades'!$G$93</c:f>
              <c:strCache>
                <c:ptCount val="1"/>
                <c:pt idx="0">
                  <c:v>Electricity production (monocrystalline)</c:v>
                </c:pt>
              </c:strCache>
            </c:strRef>
          </c:tx>
          <c:spPr>
            <a:solidFill>
              <a:schemeClr val="accent6"/>
            </a:solidFill>
            <a:ln>
              <a:noFill/>
            </a:ln>
            <a:effectLst/>
          </c:spPr>
          <c:invertIfNegative val="0"/>
          <c:dLbls>
            <c:dLbl>
              <c:idx val="0"/>
              <c:tx>
                <c:rich>
                  <a:bodyPr/>
                  <a:lstStyle/>
                  <a:p>
                    <a:fld id="{7DEAC958-56E5-4F39-92B5-9F18F7CC93B8}"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0B81-412C-B906-A7B4BA6EBD08}"/>
                </c:ext>
              </c:extLst>
            </c:dLbl>
            <c:dLbl>
              <c:idx val="1"/>
              <c:tx>
                <c:rich>
                  <a:bodyPr/>
                  <a:lstStyle/>
                  <a:p>
                    <a:fld id="{9D6A2F48-7012-4A13-B7F6-98F3E6A99D9E}"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0B81-412C-B906-A7B4BA6EBD08}"/>
                </c:ext>
              </c:extLst>
            </c:dLbl>
            <c:dLbl>
              <c:idx val="2"/>
              <c:tx>
                <c:rich>
                  <a:bodyPr/>
                  <a:lstStyle/>
                  <a:p>
                    <a:fld id="{31F8FA82-7A95-43C9-8293-18FB19016CF9}"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0B81-412C-B906-A7B4BA6EBD08}"/>
                </c:ext>
              </c:extLst>
            </c:dLbl>
            <c:dLbl>
              <c:idx val="3"/>
              <c:tx>
                <c:rich>
                  <a:bodyPr/>
                  <a:lstStyle/>
                  <a:p>
                    <a:fld id="{9229FB1A-B4C3-4909-B0D5-A69DCE7BDB48}"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0B81-412C-B906-A7B4BA6EBD08}"/>
                </c:ext>
              </c:extLst>
            </c:dLbl>
            <c:dLbl>
              <c:idx val="4"/>
              <c:tx>
                <c:rich>
                  <a:bodyPr/>
                  <a:lstStyle/>
                  <a:p>
                    <a:fld id="{CBA533B3-C356-4415-8188-6B99988FF6CA}"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0B81-412C-B906-A7B4BA6EBD0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CH"/>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'Glass facades'!$A$94:$A$98</c:f>
              <c:strCache>
                <c:ptCount val="5"/>
                <c:pt idx="0">
                  <c:v>Status quo</c:v>
                </c:pt>
                <c:pt idx="1">
                  <c:v>3for2 (40)</c:v>
                </c:pt>
                <c:pt idx="2">
                  <c:v>Option 1</c:v>
                </c:pt>
                <c:pt idx="3">
                  <c:v>Option 2</c:v>
                </c:pt>
                <c:pt idx="4">
                  <c:v>Option 3</c:v>
                </c:pt>
              </c:strCache>
            </c:strRef>
          </c:cat>
          <c:val>
            <c:numRef>
              <c:f>'Glass facades'!$G$94:$G$98</c:f>
              <c:numCache>
                <c:formatCode>0</c:formatCode>
                <c:ptCount val="5"/>
                <c:pt idx="0">
                  <c:v>463866.6311439164</c:v>
                </c:pt>
                <c:pt idx="1">
                  <c:v>623218.34303619328</c:v>
                </c:pt>
                <c:pt idx="2">
                  <c:v>749580.26046147326</c:v>
                </c:pt>
                <c:pt idx="3">
                  <c:v>828434.50891447137</c:v>
                </c:pt>
                <c:pt idx="4">
                  <c:v>990947.96561930771</c:v>
                </c:pt>
              </c:numCache>
            </c:numRef>
          </c:val>
          <c:extLst>
            <c:ext xmlns:c15="http://schemas.microsoft.com/office/drawing/2012/chart" uri="{02D57815-91ED-43cb-92C2-25804820EDAC}">
              <c15:datalabelsRange>
                <c15:f>'Glass facades'!$H$94:$H$98</c15:f>
                <c15:dlblRangeCache>
                  <c:ptCount val="5"/>
                  <c:pt idx="0">
                    <c:v>31%</c:v>
                  </c:pt>
                  <c:pt idx="1">
                    <c:v>44%</c:v>
                  </c:pt>
                  <c:pt idx="2">
                    <c:v>54%</c:v>
                  </c:pt>
                  <c:pt idx="3">
                    <c:v>61%</c:v>
                  </c:pt>
                  <c:pt idx="4">
                    <c:v>77%</c:v>
                  </c:pt>
                </c15:dlblRangeCache>
              </c15:datalabelsRange>
            </c:ext>
            <c:ext xmlns:c16="http://schemas.microsoft.com/office/drawing/2014/chart" uri="{C3380CC4-5D6E-409C-BE32-E72D297353CC}">
              <c16:uniqueId val="{00000005-0B81-412C-B906-A7B4BA6EBD08}"/>
            </c:ext>
          </c:extLst>
        </c:ser>
        <c:dLbls>
          <c:showLegendKey val="0"/>
          <c:showVal val="0"/>
          <c:showCatName val="0"/>
          <c:showSerName val="0"/>
          <c:showPercent val="0"/>
          <c:showBubbleSize val="0"/>
        </c:dLbls>
        <c:gapWidth val="150"/>
        <c:axId val="843765488"/>
        <c:axId val="843772376"/>
      </c:barChart>
      <c:lineChart>
        <c:grouping val="standard"/>
        <c:varyColors val="0"/>
        <c:ser>
          <c:idx val="0"/>
          <c:order val="0"/>
          <c:tx>
            <c:strRef>
              <c:f>'Glass facades'!$F$93</c:f>
              <c:strCache>
                <c:ptCount val="1"/>
                <c:pt idx="0">
                  <c:v>Total energy demand</c:v>
                </c:pt>
              </c:strCache>
            </c:strRef>
          </c:tx>
          <c:spPr>
            <a:ln w="28575" cap="rnd">
              <a:solidFill>
                <a:srgbClr val="C00000"/>
              </a:solidFill>
              <a:round/>
            </a:ln>
            <a:effectLst/>
          </c:spPr>
          <c:marker>
            <c:symbol val="none"/>
          </c:marker>
          <c:cat>
            <c:strRef>
              <c:f>'Glass facades'!$A$94:$A$98</c:f>
              <c:strCache>
                <c:ptCount val="5"/>
                <c:pt idx="0">
                  <c:v>Status quo</c:v>
                </c:pt>
                <c:pt idx="1">
                  <c:v>3for2 (40)</c:v>
                </c:pt>
                <c:pt idx="2">
                  <c:v>Option 1</c:v>
                </c:pt>
                <c:pt idx="3">
                  <c:v>Option 2</c:v>
                </c:pt>
                <c:pt idx="4">
                  <c:v>Option 3</c:v>
                </c:pt>
              </c:strCache>
            </c:strRef>
          </c:cat>
          <c:val>
            <c:numRef>
              <c:f>'Glass facades'!$F$94:$F$98</c:f>
              <c:numCache>
                <c:formatCode>0</c:formatCode>
                <c:ptCount val="5"/>
                <c:pt idx="0">
                  <c:v>1493099.9999999998</c:v>
                </c:pt>
                <c:pt idx="1">
                  <c:v>1402121.5406243871</c:v>
                </c:pt>
                <c:pt idx="2">
                  <c:v>1382900.3089497234</c:v>
                </c:pt>
                <c:pt idx="3">
                  <c:v>1348103.5324297501</c:v>
                </c:pt>
                <c:pt idx="4">
                  <c:v>1289955.5679848199</c:v>
                </c:pt>
              </c:numCache>
            </c:numRef>
          </c:val>
          <c:smooth val="0"/>
          <c:extLst>
            <c:ext xmlns:c16="http://schemas.microsoft.com/office/drawing/2014/chart" uri="{C3380CC4-5D6E-409C-BE32-E72D297353CC}">
              <c16:uniqueId val="{00000006-0B81-412C-B906-A7B4BA6EBD08}"/>
            </c:ext>
          </c:extLst>
        </c:ser>
        <c:dLbls>
          <c:showLegendKey val="0"/>
          <c:showVal val="0"/>
          <c:showCatName val="0"/>
          <c:showSerName val="0"/>
          <c:showPercent val="0"/>
          <c:showBubbleSize val="0"/>
        </c:dLbls>
        <c:marker val="1"/>
        <c:smooth val="0"/>
        <c:axId val="843765488"/>
        <c:axId val="843772376"/>
      </c:lineChart>
      <c:catAx>
        <c:axId val="843765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H"/>
          </a:p>
        </c:txPr>
        <c:crossAx val="843772376"/>
        <c:crosses val="autoZero"/>
        <c:auto val="1"/>
        <c:lblAlgn val="ctr"/>
        <c:lblOffset val="100"/>
        <c:noMultiLvlLbl val="0"/>
      </c:catAx>
      <c:valAx>
        <c:axId val="843772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MWh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CH"/>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H"/>
          </a:p>
        </c:txPr>
        <c:crossAx val="843765488"/>
        <c:crosses val="autoZero"/>
        <c:crossBetween val="between"/>
        <c:dispUnits>
          <c:builtInUnit val="thousands"/>
        </c:dispUnits>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CH"/>
        </a:p>
      </c:txPr>
    </c:legend>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a:t>Electricity production</a:t>
            </a:r>
            <a:r>
              <a:rPr lang="en-US" sz="1600" baseline="0"/>
              <a:t> x energy demand</a:t>
            </a:r>
            <a:endParaRPr lang="en-US" sz="1600"/>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CH"/>
        </a:p>
      </c:txPr>
    </c:title>
    <c:autoTitleDeleted val="0"/>
    <c:plotArea>
      <c:layout/>
      <c:barChart>
        <c:barDir val="col"/>
        <c:grouping val="stacked"/>
        <c:varyColors val="0"/>
        <c:ser>
          <c:idx val="1"/>
          <c:order val="1"/>
          <c:tx>
            <c:strRef>
              <c:f>'Glass facades'!$G$93</c:f>
              <c:strCache>
                <c:ptCount val="1"/>
                <c:pt idx="0">
                  <c:v>Electricity production (monocrystalline)</c:v>
                </c:pt>
              </c:strCache>
            </c:strRef>
          </c:tx>
          <c:spPr>
            <a:solidFill>
              <a:schemeClr val="accent6"/>
            </a:solidFill>
            <a:ln>
              <a:noFill/>
            </a:ln>
            <a:effectLst/>
          </c:spPr>
          <c:invertIfNegative val="0"/>
          <c:dLbls>
            <c:dLbl>
              <c:idx val="0"/>
              <c:tx>
                <c:rich>
                  <a:bodyPr/>
                  <a:lstStyle/>
                  <a:p>
                    <a:fld id="{D17C0DB5-5AA3-4F3E-BC7D-1FB73415DB5C}"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672E-4259-BE4E-6A4C549A8F0E}"/>
                </c:ext>
              </c:extLst>
            </c:dLbl>
            <c:dLbl>
              <c:idx val="1"/>
              <c:tx>
                <c:rich>
                  <a:bodyPr/>
                  <a:lstStyle/>
                  <a:p>
                    <a:fld id="{56C34B68-7739-4A1E-B78D-0370199E194F}"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672E-4259-BE4E-6A4C549A8F0E}"/>
                </c:ext>
              </c:extLst>
            </c:dLbl>
            <c:dLbl>
              <c:idx val="2"/>
              <c:tx>
                <c:rich>
                  <a:bodyPr/>
                  <a:lstStyle/>
                  <a:p>
                    <a:fld id="{25B647DD-17C4-4F11-BE04-10126CA5E146}"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672E-4259-BE4E-6A4C549A8F0E}"/>
                </c:ext>
              </c:extLst>
            </c:dLbl>
            <c:dLbl>
              <c:idx val="3"/>
              <c:tx>
                <c:rich>
                  <a:bodyPr/>
                  <a:lstStyle/>
                  <a:p>
                    <a:fld id="{B9121B0A-AAD8-4AA7-8C93-643C1BE59AA7}"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672E-4259-BE4E-6A4C549A8F0E}"/>
                </c:ext>
              </c:extLst>
            </c:dLbl>
            <c:dLbl>
              <c:idx val="4"/>
              <c:tx>
                <c:rich>
                  <a:bodyPr/>
                  <a:lstStyle/>
                  <a:p>
                    <a:fld id="{7F7C04B3-2C65-47BC-930D-8191E98CCFE8}" type="CELLRANGE">
                      <a:rPr lang="en-CH"/>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672E-4259-BE4E-6A4C549A8F0E}"/>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CH"/>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'Glass facades'!$A$94:$A$98</c:f>
              <c:strCache>
                <c:ptCount val="5"/>
                <c:pt idx="0">
                  <c:v>Status quo</c:v>
                </c:pt>
                <c:pt idx="1">
                  <c:v>3for2 (40)</c:v>
                </c:pt>
                <c:pt idx="2">
                  <c:v>Option 1</c:v>
                </c:pt>
                <c:pt idx="3">
                  <c:v>Option 2</c:v>
                </c:pt>
                <c:pt idx="4">
                  <c:v>Option 3</c:v>
                </c:pt>
              </c:strCache>
            </c:strRef>
          </c:cat>
          <c:val>
            <c:numRef>
              <c:f>'Glass facades'!$G$94:$G$98</c:f>
              <c:numCache>
                <c:formatCode>0</c:formatCode>
                <c:ptCount val="5"/>
                <c:pt idx="0">
                  <c:v>463866.6311439164</c:v>
                </c:pt>
                <c:pt idx="1">
                  <c:v>623218.34303619328</c:v>
                </c:pt>
                <c:pt idx="2">
                  <c:v>749580.26046147326</c:v>
                </c:pt>
                <c:pt idx="3">
                  <c:v>828434.50891447137</c:v>
                </c:pt>
                <c:pt idx="4">
                  <c:v>990947.96561930771</c:v>
                </c:pt>
              </c:numCache>
            </c:numRef>
          </c:val>
          <c:extLst>
            <c:ext xmlns:c15="http://schemas.microsoft.com/office/drawing/2012/chart" uri="{02D57815-91ED-43cb-92C2-25804820EDAC}">
              <c15:datalabelsRange>
                <c15:f>'Glass facades'!$H$94:$H$98</c15:f>
                <c15:dlblRangeCache>
                  <c:ptCount val="5"/>
                  <c:pt idx="0">
                    <c:v>31%</c:v>
                  </c:pt>
                  <c:pt idx="1">
                    <c:v>44%</c:v>
                  </c:pt>
                  <c:pt idx="2">
                    <c:v>54%</c:v>
                  </c:pt>
                  <c:pt idx="3">
                    <c:v>61%</c:v>
                  </c:pt>
                  <c:pt idx="4">
                    <c:v>77%</c:v>
                  </c:pt>
                </c15:dlblRangeCache>
              </c15:datalabelsRange>
            </c:ext>
            <c:ext xmlns:c16="http://schemas.microsoft.com/office/drawing/2014/chart" uri="{C3380CC4-5D6E-409C-BE32-E72D297353CC}">
              <c16:uniqueId val="{00000005-672E-4259-BE4E-6A4C549A8F0E}"/>
            </c:ext>
          </c:extLst>
        </c:ser>
        <c:ser>
          <c:idx val="2"/>
          <c:order val="2"/>
          <c:tx>
            <c:strRef>
              <c:f>'Glass facades'!$J$93</c:f>
              <c:strCache>
                <c:ptCount val="1"/>
                <c:pt idx="0">
                  <c:v>60% of roof (monocrystalline)</c:v>
                </c:pt>
              </c:strCache>
            </c:strRef>
          </c:tx>
          <c:spPr>
            <a:solidFill>
              <a:schemeClr val="accent3"/>
            </a:solidFill>
            <a:ln>
              <a:noFill/>
            </a:ln>
            <a:effectLst/>
          </c:spPr>
          <c:invertIfNegative val="0"/>
          <c:dLbls>
            <c:dLbl>
              <c:idx val="0"/>
              <c:layout>
                <c:manualLayout>
                  <c:x val="0"/>
                  <c:y val="-6.2467178691140518E-2"/>
                </c:manualLayout>
              </c:layout>
              <c:tx>
                <c:rich>
                  <a:bodyPr/>
                  <a:lstStyle/>
                  <a:p>
                    <a:fld id="{5273BED3-05F9-4C67-A7FA-D484994EFB37}"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6-672E-4259-BE4E-6A4C549A8F0E}"/>
                </c:ext>
              </c:extLst>
            </c:dLbl>
            <c:dLbl>
              <c:idx val="1"/>
              <c:layout>
                <c:manualLayout>
                  <c:x val="0"/>
                  <c:y val="-6.2467178691140518E-2"/>
                </c:manualLayout>
              </c:layout>
              <c:tx>
                <c:rich>
                  <a:bodyPr/>
                  <a:lstStyle/>
                  <a:p>
                    <a:fld id="{3C890884-38F7-44EE-9CB3-B18C51C6BD22}"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672E-4259-BE4E-6A4C549A8F0E}"/>
                </c:ext>
              </c:extLst>
            </c:dLbl>
            <c:dLbl>
              <c:idx val="2"/>
              <c:layout>
                <c:manualLayout>
                  <c:x val="0"/>
                  <c:y val="-6.2467178691140518E-2"/>
                </c:manualLayout>
              </c:layout>
              <c:tx>
                <c:rich>
                  <a:bodyPr/>
                  <a:lstStyle/>
                  <a:p>
                    <a:fld id="{61236323-0B2D-46FB-9AFB-FC8C84CD5117}"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672E-4259-BE4E-6A4C549A8F0E}"/>
                </c:ext>
              </c:extLst>
            </c:dLbl>
            <c:dLbl>
              <c:idx val="3"/>
              <c:layout>
                <c:manualLayout>
                  <c:x val="0"/>
                  <c:y val="-6.2467178691140456E-2"/>
                </c:manualLayout>
              </c:layout>
              <c:tx>
                <c:rich>
                  <a:bodyPr/>
                  <a:lstStyle/>
                  <a:p>
                    <a:fld id="{B064A1E0-F211-4E10-A1E2-678E15C87FB8}"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672E-4259-BE4E-6A4C549A8F0E}"/>
                </c:ext>
              </c:extLst>
            </c:dLbl>
            <c:dLbl>
              <c:idx val="4"/>
              <c:layout>
                <c:manualLayout>
                  <c:x val="0"/>
                  <c:y val="-6.2467178691140456E-2"/>
                </c:manualLayout>
              </c:layout>
              <c:tx>
                <c:rich>
                  <a:bodyPr/>
                  <a:lstStyle/>
                  <a:p>
                    <a:fld id="{90AF44DD-6DC7-4D18-89DE-9B64C9C4E5D3}" type="CELLRANGE">
                      <a:rPr lang="en-US"/>
                      <a:pPr/>
                      <a:t>[CELLRANGE]</a:t>
                    </a:fld>
                    <a:endParaRPr lang="en-CH"/>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672E-4259-BE4E-6A4C549A8F0E}"/>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CH"/>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val>
            <c:numRef>
              <c:f>'Glass facades'!$J$94:$J$98</c:f>
              <c:numCache>
                <c:formatCode>0</c:formatCode>
                <c:ptCount val="5"/>
                <c:pt idx="0">
                  <c:v>134991.83417400002</c:v>
                </c:pt>
                <c:pt idx="1">
                  <c:v>134991.83417400002</c:v>
                </c:pt>
                <c:pt idx="2">
                  <c:v>134991.83417400002</c:v>
                </c:pt>
                <c:pt idx="3">
                  <c:v>134991.83417400002</c:v>
                </c:pt>
                <c:pt idx="4">
                  <c:v>134991.83417400002</c:v>
                </c:pt>
              </c:numCache>
            </c:numRef>
          </c:val>
          <c:extLst>
            <c:ext xmlns:c15="http://schemas.microsoft.com/office/drawing/2012/chart" uri="{02D57815-91ED-43cb-92C2-25804820EDAC}">
              <c15:datalabelsRange>
                <c15:f>'Glass facades'!$K$94:$K$98</c15:f>
                <c15:dlblRangeCache>
                  <c:ptCount val="5"/>
                  <c:pt idx="0">
                    <c:v>40%</c:v>
                  </c:pt>
                  <c:pt idx="1">
                    <c:v>54%</c:v>
                  </c:pt>
                  <c:pt idx="2">
                    <c:v>64%</c:v>
                  </c:pt>
                  <c:pt idx="3">
                    <c:v>71%</c:v>
                  </c:pt>
                  <c:pt idx="4">
                    <c:v>87%</c:v>
                  </c:pt>
                </c15:dlblRangeCache>
              </c15:datalabelsRange>
            </c:ext>
            <c:ext xmlns:c16="http://schemas.microsoft.com/office/drawing/2014/chart" uri="{C3380CC4-5D6E-409C-BE32-E72D297353CC}">
              <c16:uniqueId val="{0000000B-672E-4259-BE4E-6A4C549A8F0E}"/>
            </c:ext>
          </c:extLst>
        </c:ser>
        <c:dLbls>
          <c:showLegendKey val="0"/>
          <c:showVal val="0"/>
          <c:showCatName val="0"/>
          <c:showSerName val="0"/>
          <c:showPercent val="0"/>
          <c:showBubbleSize val="0"/>
        </c:dLbls>
        <c:gapWidth val="150"/>
        <c:overlap val="100"/>
        <c:axId val="843765488"/>
        <c:axId val="843772376"/>
      </c:barChart>
      <c:lineChart>
        <c:grouping val="standard"/>
        <c:varyColors val="0"/>
        <c:ser>
          <c:idx val="0"/>
          <c:order val="0"/>
          <c:tx>
            <c:strRef>
              <c:f>'Glass facades'!$F$93</c:f>
              <c:strCache>
                <c:ptCount val="1"/>
                <c:pt idx="0">
                  <c:v>Total energy demand</c:v>
                </c:pt>
              </c:strCache>
            </c:strRef>
          </c:tx>
          <c:spPr>
            <a:ln w="28575" cap="rnd">
              <a:solidFill>
                <a:srgbClr val="C00000"/>
              </a:solidFill>
              <a:round/>
            </a:ln>
            <a:effectLst/>
          </c:spPr>
          <c:marker>
            <c:symbol val="none"/>
          </c:marker>
          <c:cat>
            <c:strRef>
              <c:f>'Glass facades'!$A$94:$A$98</c:f>
              <c:strCache>
                <c:ptCount val="5"/>
                <c:pt idx="0">
                  <c:v>Status quo</c:v>
                </c:pt>
                <c:pt idx="1">
                  <c:v>3for2 (40)</c:v>
                </c:pt>
                <c:pt idx="2">
                  <c:v>Option 1</c:v>
                </c:pt>
                <c:pt idx="3">
                  <c:v>Option 2</c:v>
                </c:pt>
                <c:pt idx="4">
                  <c:v>Option 3</c:v>
                </c:pt>
              </c:strCache>
            </c:strRef>
          </c:cat>
          <c:val>
            <c:numRef>
              <c:f>'Glass facades'!$F$94:$F$98</c:f>
              <c:numCache>
                <c:formatCode>0</c:formatCode>
                <c:ptCount val="5"/>
                <c:pt idx="0">
                  <c:v>1493099.9999999998</c:v>
                </c:pt>
                <c:pt idx="1">
                  <c:v>1402121.5406243871</c:v>
                </c:pt>
                <c:pt idx="2">
                  <c:v>1382900.3089497234</c:v>
                </c:pt>
                <c:pt idx="3">
                  <c:v>1348103.5324297501</c:v>
                </c:pt>
                <c:pt idx="4">
                  <c:v>1289955.5679848199</c:v>
                </c:pt>
              </c:numCache>
            </c:numRef>
          </c:val>
          <c:smooth val="0"/>
          <c:extLst>
            <c:ext xmlns:c16="http://schemas.microsoft.com/office/drawing/2014/chart" uri="{C3380CC4-5D6E-409C-BE32-E72D297353CC}">
              <c16:uniqueId val="{0000000C-672E-4259-BE4E-6A4C549A8F0E}"/>
            </c:ext>
          </c:extLst>
        </c:ser>
        <c:dLbls>
          <c:showLegendKey val="0"/>
          <c:showVal val="0"/>
          <c:showCatName val="0"/>
          <c:showSerName val="0"/>
          <c:showPercent val="0"/>
          <c:showBubbleSize val="0"/>
        </c:dLbls>
        <c:marker val="1"/>
        <c:smooth val="0"/>
        <c:axId val="843765488"/>
        <c:axId val="843772376"/>
      </c:lineChart>
      <c:catAx>
        <c:axId val="843765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843772376"/>
        <c:crosses val="autoZero"/>
        <c:auto val="1"/>
        <c:lblAlgn val="ctr"/>
        <c:lblOffset val="100"/>
        <c:noMultiLvlLbl val="0"/>
      </c:catAx>
      <c:valAx>
        <c:axId val="843772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MWh</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843765488"/>
        <c:crosses val="autoZero"/>
        <c:crossBetween val="between"/>
        <c:dispUnits>
          <c:builtInUnit val="thousands"/>
        </c:dispUnits>
      </c:valAx>
      <c:spPr>
        <a:noFill/>
        <a:ln>
          <a:no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CH"/>
        </a:p>
      </c:txPr>
    </c:legend>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160503522413138"/>
          <c:y val="0.16604653639093991"/>
          <c:w val="0.48190726159230096"/>
          <c:h val="0.73667352090542826"/>
        </c:manualLayout>
      </c:layout>
      <c:radarChart>
        <c:radarStyle val="marker"/>
        <c:varyColors val="0"/>
        <c:ser>
          <c:idx val="0"/>
          <c:order val="0"/>
          <c:tx>
            <c:strRef>
              <c:f>'Star plot'!$A$3</c:f>
              <c:strCache>
                <c:ptCount val="1"/>
                <c:pt idx="0">
                  <c:v>3for2</c:v>
                </c:pt>
              </c:strCache>
            </c:strRef>
          </c:tx>
          <c:spPr>
            <a:ln w="19050" cap="rnd">
              <a:solidFill>
                <a:schemeClr val="accent1">
                  <a:alpha val="80000"/>
                </a:schemeClr>
              </a:solidFill>
              <a:round/>
            </a:ln>
            <a:effectLst/>
          </c:spPr>
          <c:marker>
            <c:symbol val="none"/>
          </c:marker>
          <c:cat>
            <c:strRef>
              <c:f>'Star plot'!$B$2:$D$2</c:f>
              <c:strCache>
                <c:ptCount val="3"/>
                <c:pt idx="0">
                  <c:v>Electricity production (%) of total consumption</c:v>
                </c:pt>
                <c:pt idx="1">
                  <c:v>Façade obstruction (%)</c:v>
                </c:pt>
                <c:pt idx="2">
                  <c:v>Cooling loads (%) compared to flat façade</c:v>
                </c:pt>
              </c:strCache>
            </c:strRef>
          </c:cat>
          <c:val>
            <c:numRef>
              <c:f>'Star plot'!$B$3:$D$3</c:f>
              <c:numCache>
                <c:formatCode>0%</c:formatCode>
                <c:ptCount val="3"/>
                <c:pt idx="0">
                  <c:v>0.40108396310891198</c:v>
                </c:pt>
                <c:pt idx="1">
                  <c:v>0.12</c:v>
                </c:pt>
                <c:pt idx="2">
                  <c:v>0.64358517809683169</c:v>
                </c:pt>
              </c:numCache>
            </c:numRef>
          </c:val>
          <c:extLst>
            <c:ext xmlns:c16="http://schemas.microsoft.com/office/drawing/2014/chart" uri="{C3380CC4-5D6E-409C-BE32-E72D297353CC}">
              <c16:uniqueId val="{00000000-06E1-4360-A32C-B8FF812D053E}"/>
            </c:ext>
          </c:extLst>
        </c:ser>
        <c:ser>
          <c:idx val="1"/>
          <c:order val="1"/>
          <c:tx>
            <c:strRef>
              <c:f>'Star plot'!$A$5</c:f>
              <c:strCache>
                <c:ptCount val="1"/>
                <c:pt idx="0">
                  <c:v>Option 1</c:v>
                </c:pt>
              </c:strCache>
            </c:strRef>
          </c:tx>
          <c:spPr>
            <a:ln w="19050" cap="rnd">
              <a:solidFill>
                <a:schemeClr val="accent2">
                  <a:alpha val="80000"/>
                </a:schemeClr>
              </a:solidFill>
              <a:round/>
            </a:ln>
            <a:effectLst/>
          </c:spPr>
          <c:marker>
            <c:symbol val="none"/>
          </c:marker>
          <c:cat>
            <c:strRef>
              <c:f>'Star plot'!$B$2:$D$2</c:f>
              <c:strCache>
                <c:ptCount val="3"/>
                <c:pt idx="0">
                  <c:v>Electricity production (%) of total consumption</c:v>
                </c:pt>
                <c:pt idx="1">
                  <c:v>Façade obstruction (%)</c:v>
                </c:pt>
                <c:pt idx="2">
                  <c:v>Cooling loads (%) compared to flat façade</c:v>
                </c:pt>
              </c:strCache>
            </c:strRef>
          </c:cat>
          <c:val>
            <c:numRef>
              <c:f>'Star plot'!$B$5:$D$5</c:f>
              <c:numCache>
                <c:formatCode>0%</c:formatCode>
                <c:ptCount val="3"/>
                <c:pt idx="0">
                  <c:v>0.63964993637703549</c:v>
                </c:pt>
                <c:pt idx="1">
                  <c:v>0.27</c:v>
                </c:pt>
                <c:pt idx="2">
                  <c:v>0.42078767735197936</c:v>
                </c:pt>
              </c:numCache>
            </c:numRef>
          </c:val>
          <c:extLst>
            <c:ext xmlns:c16="http://schemas.microsoft.com/office/drawing/2014/chart" uri="{C3380CC4-5D6E-409C-BE32-E72D297353CC}">
              <c16:uniqueId val="{00000001-06E1-4360-A32C-B8FF812D053E}"/>
            </c:ext>
          </c:extLst>
        </c:ser>
        <c:ser>
          <c:idx val="2"/>
          <c:order val="2"/>
          <c:tx>
            <c:strRef>
              <c:f>'Star plot'!$A$6</c:f>
              <c:strCache>
                <c:ptCount val="1"/>
                <c:pt idx="0">
                  <c:v>Option 2</c:v>
                </c:pt>
              </c:strCache>
            </c:strRef>
          </c:tx>
          <c:spPr>
            <a:ln w="19050" cap="rnd">
              <a:solidFill>
                <a:srgbClr val="C00000">
                  <a:alpha val="80000"/>
                </a:srgbClr>
              </a:solidFill>
              <a:round/>
            </a:ln>
            <a:effectLst/>
          </c:spPr>
          <c:marker>
            <c:symbol val="none"/>
          </c:marker>
          <c:cat>
            <c:strRef>
              <c:f>'Star plot'!$B$2:$D$2</c:f>
              <c:strCache>
                <c:ptCount val="3"/>
                <c:pt idx="0">
                  <c:v>Electricity production (%) of total consumption</c:v>
                </c:pt>
                <c:pt idx="1">
                  <c:v>Façade obstruction (%)</c:v>
                </c:pt>
                <c:pt idx="2">
                  <c:v>Cooling loads (%) compared to flat façade</c:v>
                </c:pt>
              </c:strCache>
            </c:strRef>
          </c:cat>
          <c:val>
            <c:numRef>
              <c:f>'Star plot'!$B$6:$D$6</c:f>
              <c:numCache>
                <c:formatCode>0%</c:formatCode>
                <c:ptCount val="3"/>
                <c:pt idx="0">
                  <c:v>0.71465308109685233</c:v>
                </c:pt>
                <c:pt idx="1">
                  <c:v>0.33</c:v>
                </c:pt>
                <c:pt idx="2">
                  <c:v>0.35043689171238795</c:v>
                </c:pt>
              </c:numCache>
            </c:numRef>
          </c:val>
          <c:extLst>
            <c:ext xmlns:c16="http://schemas.microsoft.com/office/drawing/2014/chart" uri="{C3380CC4-5D6E-409C-BE32-E72D297353CC}">
              <c16:uniqueId val="{00000002-06E1-4360-A32C-B8FF812D053E}"/>
            </c:ext>
          </c:extLst>
        </c:ser>
        <c:ser>
          <c:idx val="3"/>
          <c:order val="3"/>
          <c:tx>
            <c:strRef>
              <c:f>'Star plot'!$A$7</c:f>
              <c:strCache>
                <c:ptCount val="1"/>
                <c:pt idx="0">
                  <c:v>Option 3</c:v>
                </c:pt>
              </c:strCache>
            </c:strRef>
          </c:tx>
          <c:spPr>
            <a:ln w="19050" cap="rnd">
              <a:solidFill>
                <a:schemeClr val="accent4">
                  <a:alpha val="80000"/>
                </a:schemeClr>
              </a:solidFill>
              <a:round/>
            </a:ln>
            <a:effectLst/>
          </c:spPr>
          <c:marker>
            <c:symbol val="none"/>
          </c:marker>
          <c:cat>
            <c:strRef>
              <c:f>'Star plot'!$B$2:$D$2</c:f>
              <c:strCache>
                <c:ptCount val="3"/>
                <c:pt idx="0">
                  <c:v>Electricity production (%) of total consumption</c:v>
                </c:pt>
                <c:pt idx="1">
                  <c:v>Façade obstruction (%)</c:v>
                </c:pt>
                <c:pt idx="2">
                  <c:v>Cooling loads (%) compared to flat façade</c:v>
                </c:pt>
              </c:strCache>
            </c:strRef>
          </c:cat>
          <c:val>
            <c:numRef>
              <c:f>'Star plot'!$B$7:$D$7</c:f>
              <c:numCache>
                <c:formatCode>0%</c:formatCode>
                <c:ptCount val="3"/>
                <c:pt idx="0">
                  <c:v>0.87285161422440383</c:v>
                </c:pt>
                <c:pt idx="1">
                  <c:v>0.45</c:v>
                </c:pt>
                <c:pt idx="2">
                  <c:v>0.23287557163735784</c:v>
                </c:pt>
              </c:numCache>
            </c:numRef>
          </c:val>
          <c:extLst>
            <c:ext xmlns:c16="http://schemas.microsoft.com/office/drawing/2014/chart" uri="{C3380CC4-5D6E-409C-BE32-E72D297353CC}">
              <c16:uniqueId val="{00000003-06E1-4360-A32C-B8FF812D053E}"/>
            </c:ext>
          </c:extLst>
        </c:ser>
        <c:dLbls>
          <c:showLegendKey val="0"/>
          <c:showVal val="0"/>
          <c:showCatName val="0"/>
          <c:showSerName val="0"/>
          <c:showPercent val="0"/>
          <c:showBubbleSize val="0"/>
        </c:dLbls>
        <c:axId val="503988112"/>
        <c:axId val="503995328"/>
        <c:extLst>
          <c:ext xmlns:c15="http://schemas.microsoft.com/office/drawing/2012/chart" uri="{02D57815-91ED-43cb-92C2-25804820EDAC}">
            <c15:filteredRadarSeries>
              <c15:ser>
                <c:idx val="4"/>
                <c:order val="4"/>
                <c:tx>
                  <c:strRef>
                    <c:extLst>
                      <c:ext uri="{02D57815-91ED-43cb-92C2-25804820EDAC}">
                        <c15:formulaRef>
                          <c15:sqref>'Star plot'!$A$8</c15:sqref>
                        </c15:formulaRef>
                      </c:ext>
                    </c:extLst>
                    <c:strCache>
                      <c:ptCount val="1"/>
                      <c:pt idx="0">
                        <c:v>Reference</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strRef>
                    <c:extLst>
                      <c:ext uri="{02D57815-91ED-43cb-92C2-25804820EDAC}">
                        <c15:formulaRef>
                          <c15:sqref>'Star plot'!$B$2:$D$2</c15:sqref>
                        </c15:formulaRef>
                      </c:ext>
                    </c:extLst>
                    <c:strCache>
                      <c:ptCount val="3"/>
                      <c:pt idx="0">
                        <c:v>Electricity production (%) of total consumption</c:v>
                      </c:pt>
                      <c:pt idx="1">
                        <c:v>Façade obstruction (%)</c:v>
                      </c:pt>
                      <c:pt idx="2">
                        <c:v>Cooling loads (%) compared to flat façade</c:v>
                      </c:pt>
                    </c:strCache>
                  </c:strRef>
                </c:cat>
                <c:val>
                  <c:numRef>
                    <c:extLst>
                      <c:ext uri="{02D57815-91ED-43cb-92C2-25804820EDAC}">
                        <c15:formulaRef>
                          <c15:sqref>'Star plot'!$B$8:$D$8</c15:sqref>
                        </c15:formulaRef>
                      </c:ext>
                    </c:extLst>
                    <c:numCache>
                      <c:formatCode>0%</c:formatCode>
                      <c:ptCount val="3"/>
                      <c:pt idx="0">
                        <c:v>1</c:v>
                      </c:pt>
                      <c:pt idx="1">
                        <c:v>1</c:v>
                      </c:pt>
                      <c:pt idx="2">
                        <c:v>1</c:v>
                      </c:pt>
                    </c:numCache>
                  </c:numRef>
                </c:val>
                <c:extLst>
                  <c:ext xmlns:c16="http://schemas.microsoft.com/office/drawing/2014/chart" uri="{C3380CC4-5D6E-409C-BE32-E72D297353CC}">
                    <c16:uniqueId val="{00000004-06E1-4360-A32C-B8FF812D053E}"/>
                  </c:ext>
                </c:extLst>
              </c15:ser>
            </c15:filteredRadarSeries>
          </c:ext>
        </c:extLst>
      </c:radarChart>
      <c:catAx>
        <c:axId val="503988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CH"/>
          </a:p>
        </c:txPr>
        <c:crossAx val="503995328"/>
        <c:crosses val="autoZero"/>
        <c:auto val="1"/>
        <c:lblAlgn val="ctr"/>
        <c:lblOffset val="100"/>
        <c:noMultiLvlLbl val="0"/>
      </c:catAx>
      <c:valAx>
        <c:axId val="503995328"/>
        <c:scaling>
          <c:orientation val="minMax"/>
          <c:max val="1"/>
        </c:scaling>
        <c:delete val="1"/>
        <c:axPos val="l"/>
        <c:majorGridlines>
          <c:spPr>
            <a:ln w="9525" cap="flat" cmpd="sng" algn="ctr">
              <a:solidFill>
                <a:schemeClr val="accent3">
                  <a:lumMod val="60000"/>
                  <a:lumOff val="40000"/>
                  <a:alpha val="99000"/>
                </a:schemeClr>
              </a:solidFill>
              <a:round/>
            </a:ln>
            <a:effectLst/>
          </c:spPr>
        </c:majorGridlines>
        <c:numFmt formatCode="0%" sourceLinked="1"/>
        <c:majorTickMark val="none"/>
        <c:minorTickMark val="none"/>
        <c:tickLblPos val="nextTo"/>
        <c:crossAx val="503988112"/>
        <c:crosses val="autoZero"/>
        <c:crossBetween val="between"/>
        <c:majorUnit val="0.2"/>
      </c:valAx>
      <c:spPr>
        <a:noFill/>
        <a:ln>
          <a:noFill/>
        </a:ln>
        <a:effectLst/>
      </c:spPr>
    </c:plotArea>
    <c:legend>
      <c:legendPos val="b"/>
      <c:layout>
        <c:manualLayout>
          <c:xMode val="edge"/>
          <c:yMode val="edge"/>
          <c:x val="0.31073059115077589"/>
          <c:y val="0.82932685555603392"/>
          <c:w val="0.38627344857204865"/>
          <c:h val="5.2619815944312455E-2"/>
        </c:manualLayout>
      </c:layout>
      <c:overlay val="1"/>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CH"/>
        </a:p>
      </c:txPr>
    </c:legend>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Monthly solar radiation</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CH"/>
        </a:p>
      </c:txPr>
    </c:title>
    <c:autoTitleDeleted val="0"/>
    <c:plotArea>
      <c:layout/>
      <c:lineChart>
        <c:grouping val="standard"/>
        <c:varyColors val="0"/>
        <c:ser>
          <c:idx val="0"/>
          <c:order val="0"/>
          <c:tx>
            <c:strRef>
              <c:f>'All facades -M(3f2)'!$D$4</c:f>
              <c:strCache>
                <c:ptCount val="1"/>
                <c:pt idx="0">
                  <c:v>2005</c:v>
                </c:pt>
              </c:strCache>
            </c:strRef>
          </c:tx>
          <c:spPr>
            <a:ln w="15875" cap="rnd">
              <a:solidFill>
                <a:schemeClr val="accent1"/>
              </a:solidFill>
              <a:round/>
            </a:ln>
            <a:effectLst/>
          </c:spPr>
          <c:marker>
            <c:symbol val="diamond"/>
            <c:size val="6"/>
            <c:spPr>
              <a:solidFill>
                <a:schemeClr val="accent1"/>
              </a:solidFill>
              <a:ln w="9525">
                <a:solidFill>
                  <a:schemeClr val="accent1"/>
                </a:solidFill>
                <a:round/>
              </a:ln>
              <a:effectLst/>
            </c:spPr>
          </c:marker>
          <c:cat>
            <c:strRef>
              <c:f>'All facades -M(3f2)'!$A$5:$A$16</c:f>
              <c:strCache>
                <c:ptCount val="12"/>
                <c:pt idx="0">
                  <c:v>Jan</c:v>
                </c:pt>
                <c:pt idx="1">
                  <c:v>Feb</c:v>
                </c:pt>
                <c:pt idx="2">
                  <c:v>Mar</c:v>
                </c:pt>
                <c:pt idx="3">
                  <c:v>Apr</c:v>
                </c:pt>
                <c:pt idx="4">
                  <c:v>Mai</c:v>
                </c:pt>
                <c:pt idx="5">
                  <c:v>Jun</c:v>
                </c:pt>
                <c:pt idx="6">
                  <c:v>Jul</c:v>
                </c:pt>
                <c:pt idx="7">
                  <c:v>Aug</c:v>
                </c:pt>
                <c:pt idx="8">
                  <c:v>Sep</c:v>
                </c:pt>
                <c:pt idx="9">
                  <c:v>Oct</c:v>
                </c:pt>
                <c:pt idx="10">
                  <c:v>Nov</c:v>
                </c:pt>
                <c:pt idx="11">
                  <c:v>Dec</c:v>
                </c:pt>
              </c:strCache>
            </c:strRef>
          </c:cat>
          <c:val>
            <c:numRef>
              <c:f>'All facades -M(3f2)'!$D$5:$D$16</c:f>
              <c:numCache>
                <c:formatCode>0.00</c:formatCode>
                <c:ptCount val="12"/>
                <c:pt idx="0">
                  <c:v>158</c:v>
                </c:pt>
                <c:pt idx="1">
                  <c:v>172</c:v>
                </c:pt>
                <c:pt idx="2">
                  <c:v>174</c:v>
                </c:pt>
                <c:pt idx="3">
                  <c:v>159</c:v>
                </c:pt>
                <c:pt idx="4">
                  <c:v>139</c:v>
                </c:pt>
                <c:pt idx="5">
                  <c:v>140</c:v>
                </c:pt>
                <c:pt idx="6">
                  <c:v>143</c:v>
                </c:pt>
                <c:pt idx="7">
                  <c:v>147</c:v>
                </c:pt>
                <c:pt idx="8">
                  <c:v>150</c:v>
                </c:pt>
                <c:pt idx="9">
                  <c:v>148</c:v>
                </c:pt>
                <c:pt idx="10">
                  <c:v>136</c:v>
                </c:pt>
                <c:pt idx="11">
                  <c:v>142</c:v>
                </c:pt>
              </c:numCache>
            </c:numRef>
          </c:val>
          <c:smooth val="0"/>
          <c:extLst>
            <c:ext xmlns:c16="http://schemas.microsoft.com/office/drawing/2014/chart" uri="{C3380CC4-5D6E-409C-BE32-E72D297353CC}">
              <c16:uniqueId val="{00000000-1C1C-43DC-8D66-B5BA6CEEA5EB}"/>
            </c:ext>
          </c:extLst>
        </c:ser>
        <c:ser>
          <c:idx val="3"/>
          <c:order val="1"/>
          <c:tx>
            <c:strRef>
              <c:f>'All facades -M(3f2)'!$E$4</c:f>
              <c:strCache>
                <c:ptCount val="1"/>
                <c:pt idx="0">
                  <c:v>2012</c:v>
                </c:pt>
              </c:strCache>
            </c:strRef>
          </c:tx>
          <c:spPr>
            <a:ln w="15875" cap="rnd">
              <a:solidFill>
                <a:schemeClr val="accent4"/>
              </a:solidFill>
              <a:round/>
            </a:ln>
            <a:effectLst/>
          </c:spPr>
          <c:marker>
            <c:symbol val="x"/>
            <c:size val="6"/>
            <c:spPr>
              <a:noFill/>
              <a:ln w="9525">
                <a:solidFill>
                  <a:schemeClr val="accent4"/>
                </a:solidFill>
                <a:round/>
              </a:ln>
              <a:effectLst/>
            </c:spPr>
          </c:marker>
          <c:cat>
            <c:strRef>
              <c:f>'All facades -M(3f2)'!$A$5:$A$16</c:f>
              <c:strCache>
                <c:ptCount val="12"/>
                <c:pt idx="0">
                  <c:v>Jan</c:v>
                </c:pt>
                <c:pt idx="1">
                  <c:v>Feb</c:v>
                </c:pt>
                <c:pt idx="2">
                  <c:v>Mar</c:v>
                </c:pt>
                <c:pt idx="3">
                  <c:v>Apr</c:v>
                </c:pt>
                <c:pt idx="4">
                  <c:v>Mai</c:v>
                </c:pt>
                <c:pt idx="5">
                  <c:v>Jun</c:v>
                </c:pt>
                <c:pt idx="6">
                  <c:v>Jul</c:v>
                </c:pt>
                <c:pt idx="7">
                  <c:v>Aug</c:v>
                </c:pt>
                <c:pt idx="8">
                  <c:v>Sep</c:v>
                </c:pt>
                <c:pt idx="9">
                  <c:v>Oct</c:v>
                </c:pt>
                <c:pt idx="10">
                  <c:v>Nov</c:v>
                </c:pt>
                <c:pt idx="11">
                  <c:v>Dec</c:v>
                </c:pt>
              </c:strCache>
            </c:strRef>
          </c:cat>
          <c:val>
            <c:numRef>
              <c:f>'All facades -M(3f2)'!$E$5:$E$16</c:f>
              <c:numCache>
                <c:formatCode>General</c:formatCode>
                <c:ptCount val="12"/>
                <c:pt idx="0">
                  <c:v>155</c:v>
                </c:pt>
                <c:pt idx="1">
                  <c:v>149</c:v>
                </c:pt>
                <c:pt idx="2">
                  <c:v>145</c:v>
                </c:pt>
                <c:pt idx="3">
                  <c:v>143</c:v>
                </c:pt>
                <c:pt idx="4">
                  <c:v>136</c:v>
                </c:pt>
                <c:pt idx="5">
                  <c:v>144</c:v>
                </c:pt>
                <c:pt idx="6">
                  <c:v>151</c:v>
                </c:pt>
                <c:pt idx="7">
                  <c:v>155</c:v>
                </c:pt>
                <c:pt idx="8">
                  <c:v>160</c:v>
                </c:pt>
                <c:pt idx="9">
                  <c:v>144</c:v>
                </c:pt>
                <c:pt idx="10">
                  <c:v>125</c:v>
                </c:pt>
                <c:pt idx="11">
                  <c:v>121</c:v>
                </c:pt>
              </c:numCache>
            </c:numRef>
          </c:val>
          <c:smooth val="0"/>
          <c:extLst>
            <c:ext xmlns:c16="http://schemas.microsoft.com/office/drawing/2014/chart" uri="{C3380CC4-5D6E-409C-BE32-E72D297353CC}">
              <c16:uniqueId val="{00000001-1C1C-43DC-8D66-B5BA6CEEA5EB}"/>
            </c:ext>
          </c:extLst>
        </c:ser>
        <c:ser>
          <c:idx val="2"/>
          <c:order val="2"/>
          <c:tx>
            <c:strRef>
              <c:f>'All facades -M(3f2)'!$C$4</c:f>
              <c:strCache>
                <c:ptCount val="1"/>
                <c:pt idx="0">
                  <c:v>2015</c:v>
                </c:pt>
              </c:strCache>
            </c:strRef>
          </c:tx>
          <c:spPr>
            <a:ln w="15875" cap="rnd">
              <a:solidFill>
                <a:schemeClr val="accent3"/>
              </a:solidFill>
              <a:round/>
            </a:ln>
            <a:effectLst/>
          </c:spPr>
          <c:marker>
            <c:symbol val="triangle"/>
            <c:size val="6"/>
            <c:spPr>
              <a:solidFill>
                <a:schemeClr val="accent3"/>
              </a:solidFill>
              <a:ln w="9525">
                <a:solidFill>
                  <a:schemeClr val="accent3"/>
                </a:solidFill>
                <a:round/>
              </a:ln>
              <a:effectLst/>
            </c:spPr>
          </c:marker>
          <c:cat>
            <c:strRef>
              <c:f>'All facades -M(3f2)'!$A$5:$A$16</c:f>
              <c:strCache>
                <c:ptCount val="12"/>
                <c:pt idx="0">
                  <c:v>Jan</c:v>
                </c:pt>
                <c:pt idx="1">
                  <c:v>Feb</c:v>
                </c:pt>
                <c:pt idx="2">
                  <c:v>Mar</c:v>
                </c:pt>
                <c:pt idx="3">
                  <c:v>Apr</c:v>
                </c:pt>
                <c:pt idx="4">
                  <c:v>Mai</c:v>
                </c:pt>
                <c:pt idx="5">
                  <c:v>Jun</c:v>
                </c:pt>
                <c:pt idx="6">
                  <c:v>Jul</c:v>
                </c:pt>
                <c:pt idx="7">
                  <c:v>Aug</c:v>
                </c:pt>
                <c:pt idx="8">
                  <c:v>Sep</c:v>
                </c:pt>
                <c:pt idx="9">
                  <c:v>Oct</c:v>
                </c:pt>
                <c:pt idx="10">
                  <c:v>Nov</c:v>
                </c:pt>
                <c:pt idx="11">
                  <c:v>Dec</c:v>
                </c:pt>
              </c:strCache>
            </c:strRef>
          </c:cat>
          <c:val>
            <c:numRef>
              <c:f>'All facades -M(3f2)'!$C$5:$C$16</c:f>
              <c:numCache>
                <c:formatCode>General</c:formatCode>
                <c:ptCount val="12"/>
                <c:pt idx="0">
                  <c:v>159</c:v>
                </c:pt>
                <c:pt idx="1">
                  <c:v>151</c:v>
                </c:pt>
                <c:pt idx="2">
                  <c:v>172</c:v>
                </c:pt>
                <c:pt idx="3">
                  <c:v>156</c:v>
                </c:pt>
                <c:pt idx="4">
                  <c:v>151</c:v>
                </c:pt>
                <c:pt idx="5">
                  <c:v>152</c:v>
                </c:pt>
                <c:pt idx="6">
                  <c:v>159</c:v>
                </c:pt>
                <c:pt idx="7">
                  <c:v>153</c:v>
                </c:pt>
                <c:pt idx="8">
                  <c:v>155</c:v>
                </c:pt>
                <c:pt idx="9">
                  <c:v>162</c:v>
                </c:pt>
                <c:pt idx="10">
                  <c:v>137</c:v>
                </c:pt>
                <c:pt idx="11">
                  <c:v>135</c:v>
                </c:pt>
              </c:numCache>
            </c:numRef>
          </c:val>
          <c:smooth val="0"/>
          <c:extLst>
            <c:ext xmlns:c16="http://schemas.microsoft.com/office/drawing/2014/chart" uri="{C3380CC4-5D6E-409C-BE32-E72D297353CC}">
              <c16:uniqueId val="{00000002-1C1C-43DC-8D66-B5BA6CEEA5EB}"/>
            </c:ext>
          </c:extLst>
        </c:ser>
        <c:ser>
          <c:idx val="1"/>
          <c:order val="3"/>
          <c:tx>
            <c:strRef>
              <c:f>'All facades -M(3f2)'!$B$4</c:f>
              <c:strCache>
                <c:ptCount val="1"/>
                <c:pt idx="0">
                  <c:v>Horizontal (LB)</c:v>
                </c:pt>
              </c:strCache>
            </c:strRef>
          </c:tx>
          <c:spPr>
            <a:ln w="15875" cap="rnd">
              <a:solidFill>
                <a:schemeClr val="accent2"/>
              </a:solidFill>
              <a:round/>
            </a:ln>
            <a:effectLst/>
          </c:spPr>
          <c:marker>
            <c:symbol val="square"/>
            <c:size val="6"/>
            <c:spPr>
              <a:solidFill>
                <a:schemeClr val="accent2"/>
              </a:solidFill>
              <a:ln w="3175">
                <a:solidFill>
                  <a:schemeClr val="accent2"/>
                </a:solidFill>
                <a:round/>
              </a:ln>
              <a:effectLst/>
            </c:spPr>
          </c:marker>
          <c:cat>
            <c:strRef>
              <c:f>'All facades -M(3f2)'!$A$5:$A$16</c:f>
              <c:strCache>
                <c:ptCount val="12"/>
                <c:pt idx="0">
                  <c:v>Jan</c:v>
                </c:pt>
                <c:pt idx="1">
                  <c:v>Feb</c:v>
                </c:pt>
                <c:pt idx="2">
                  <c:v>Mar</c:v>
                </c:pt>
                <c:pt idx="3">
                  <c:v>Apr</c:v>
                </c:pt>
                <c:pt idx="4">
                  <c:v>Mai</c:v>
                </c:pt>
                <c:pt idx="5">
                  <c:v>Jun</c:v>
                </c:pt>
                <c:pt idx="6">
                  <c:v>Jul</c:v>
                </c:pt>
                <c:pt idx="7">
                  <c:v>Aug</c:v>
                </c:pt>
                <c:pt idx="8">
                  <c:v>Sep</c:v>
                </c:pt>
                <c:pt idx="9">
                  <c:v>Oct</c:v>
                </c:pt>
                <c:pt idx="10">
                  <c:v>Nov</c:v>
                </c:pt>
                <c:pt idx="11">
                  <c:v>Dec</c:v>
                </c:pt>
              </c:strCache>
            </c:strRef>
          </c:cat>
          <c:val>
            <c:numRef>
              <c:f>'All facades -M(3f2)'!$B$5:$B$16</c:f>
              <c:numCache>
                <c:formatCode>0.00</c:formatCode>
                <c:ptCount val="12"/>
                <c:pt idx="0">
                  <c:v>140.558908</c:v>
                </c:pt>
                <c:pt idx="1">
                  <c:v>139.455253</c:v>
                </c:pt>
                <c:pt idx="2">
                  <c:v>148.13437500000001</c:v>
                </c:pt>
                <c:pt idx="3">
                  <c:v>148.81580099999999</c:v>
                </c:pt>
                <c:pt idx="4">
                  <c:v>144.40427199999999</c:v>
                </c:pt>
                <c:pt idx="5">
                  <c:v>133.77951400000001</c:v>
                </c:pt>
                <c:pt idx="6">
                  <c:v>143.20193399999999</c:v>
                </c:pt>
                <c:pt idx="7">
                  <c:v>139.38000600000001</c:v>
                </c:pt>
                <c:pt idx="8">
                  <c:v>136.58030500000001</c:v>
                </c:pt>
                <c:pt idx="9">
                  <c:v>138.41477599999999</c:v>
                </c:pt>
                <c:pt idx="10">
                  <c:v>126.63144</c:v>
                </c:pt>
                <c:pt idx="11">
                  <c:v>127.20927</c:v>
                </c:pt>
              </c:numCache>
            </c:numRef>
          </c:val>
          <c:smooth val="0"/>
          <c:extLst>
            <c:ext xmlns:c16="http://schemas.microsoft.com/office/drawing/2014/chart" uri="{C3380CC4-5D6E-409C-BE32-E72D297353CC}">
              <c16:uniqueId val="{00000003-1C1C-43DC-8D66-B5BA6CEEA5EB}"/>
            </c:ext>
          </c:extLst>
        </c:ser>
        <c:dLbls>
          <c:showLegendKey val="0"/>
          <c:showVal val="0"/>
          <c:showCatName val="0"/>
          <c:showSerName val="0"/>
          <c:showPercent val="0"/>
          <c:showBubbleSize val="0"/>
        </c:dLbls>
        <c:marker val="1"/>
        <c:smooth val="0"/>
        <c:axId val="452175968"/>
        <c:axId val="452172688"/>
        <c:extLst>
          <c:ext xmlns:c15="http://schemas.microsoft.com/office/drawing/2012/chart" uri="{02D57815-91ED-43cb-92C2-25804820EDAC}">
            <c15:filteredLineSeries>
              <c15:ser>
                <c:idx val="4"/>
                <c:order val="4"/>
                <c:tx>
                  <c:strRef>
                    <c:extLst>
                      <c:ext uri="{02D57815-91ED-43cb-92C2-25804820EDAC}">
                        <c15:formulaRef>
                          <c15:sqref>'All facades -M(3f2)'!$F$4</c15:sqref>
                        </c15:formulaRef>
                      </c:ext>
                    </c:extLst>
                    <c:strCache>
                      <c:ptCount val="1"/>
                      <c:pt idx="0">
                        <c:v>3for2 (LB)</c:v>
                      </c:pt>
                    </c:strCache>
                  </c:strRef>
                </c:tx>
                <c:spPr>
                  <a:ln w="22225" cap="rnd">
                    <a:solidFill>
                      <a:srgbClr val="C00000"/>
                    </a:solidFill>
                    <a:round/>
                  </a:ln>
                  <a:effectLst/>
                </c:spPr>
                <c:marker>
                  <c:symbol val="circle"/>
                  <c:size val="6"/>
                  <c:spPr>
                    <a:solidFill>
                      <a:srgbClr val="C00000"/>
                    </a:solidFill>
                    <a:ln w="9525">
                      <a:solidFill>
                        <a:srgbClr val="C00000"/>
                      </a:solidFill>
                      <a:round/>
                    </a:ln>
                    <a:effectLst/>
                  </c:spPr>
                </c:marker>
                <c:cat>
                  <c:strRef>
                    <c:extLst>
                      <c:ext uri="{02D57815-91ED-43cb-92C2-25804820EDAC}">
                        <c15:formulaRef>
                          <c15:sqref>'All facades -M(3f2)'!$A$5:$A$16</c15:sqref>
                        </c15:formulaRef>
                      </c:ext>
                    </c:extLst>
                    <c:strCache>
                      <c:ptCount val="12"/>
                      <c:pt idx="0">
                        <c:v>Jan</c:v>
                      </c:pt>
                      <c:pt idx="1">
                        <c:v>Feb</c:v>
                      </c:pt>
                      <c:pt idx="2">
                        <c:v>Mar</c:v>
                      </c:pt>
                      <c:pt idx="3">
                        <c:v>Apr</c:v>
                      </c:pt>
                      <c:pt idx="4">
                        <c:v>Mai</c:v>
                      </c:pt>
                      <c:pt idx="5">
                        <c:v>Jun</c:v>
                      </c:pt>
                      <c:pt idx="6">
                        <c:v>Jul</c:v>
                      </c:pt>
                      <c:pt idx="7">
                        <c:v>Aug</c:v>
                      </c:pt>
                      <c:pt idx="8">
                        <c:v>Sep</c:v>
                      </c:pt>
                      <c:pt idx="9">
                        <c:v>Oct</c:v>
                      </c:pt>
                      <c:pt idx="10">
                        <c:v>Nov</c:v>
                      </c:pt>
                      <c:pt idx="11">
                        <c:v>Dec</c:v>
                      </c:pt>
                    </c:strCache>
                  </c:strRef>
                </c:cat>
                <c:val>
                  <c:numRef>
                    <c:extLst>
                      <c:ext uri="{02D57815-91ED-43cb-92C2-25804820EDAC}">
                        <c15:formulaRef>
                          <c15:sqref>'All facades -M(3f2)'!$F$5:$F$16</c15:sqref>
                        </c15:formulaRef>
                      </c:ext>
                    </c:extLst>
                    <c:numCache>
                      <c:formatCode>0.00</c:formatCode>
                      <c:ptCount val="12"/>
                      <c:pt idx="0">
                        <c:v>75.826099999999997</c:v>
                      </c:pt>
                      <c:pt idx="1">
                        <c:v>72.115318000000002</c:v>
                      </c:pt>
                      <c:pt idx="2">
                        <c:v>68.732691000000003</c:v>
                      </c:pt>
                      <c:pt idx="3">
                        <c:v>72.333484999999996</c:v>
                      </c:pt>
                      <c:pt idx="4">
                        <c:v>75.848378999999994</c:v>
                      </c:pt>
                      <c:pt idx="5">
                        <c:v>72.157968999999994</c:v>
                      </c:pt>
                      <c:pt idx="6">
                        <c:v>76.690174999999996</c:v>
                      </c:pt>
                      <c:pt idx="7">
                        <c:v>71.156379999999999</c:v>
                      </c:pt>
                      <c:pt idx="8">
                        <c:v>63.756734000000002</c:v>
                      </c:pt>
                      <c:pt idx="9">
                        <c:v>70.076532999999998</c:v>
                      </c:pt>
                      <c:pt idx="10">
                        <c:v>67.890170999999995</c:v>
                      </c:pt>
                      <c:pt idx="11">
                        <c:v>70.052310000000006</c:v>
                      </c:pt>
                    </c:numCache>
                  </c:numRef>
                </c:val>
                <c:smooth val="0"/>
                <c:extLst>
                  <c:ext xmlns:c16="http://schemas.microsoft.com/office/drawing/2014/chart" uri="{C3380CC4-5D6E-409C-BE32-E72D297353CC}">
                    <c16:uniqueId val="{00000004-1C1C-43DC-8D66-B5BA6CEEA5EB}"/>
                  </c:ext>
                </c:extLst>
              </c15:ser>
            </c15:filteredLineSeries>
          </c:ext>
        </c:extLst>
      </c:lineChart>
      <c:catAx>
        <c:axId val="45217596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0" i="0" u="none" strike="noStrike" kern="1200" cap="all" baseline="0">
                    <a:solidFill>
                      <a:schemeClr val="tx1">
                        <a:lumMod val="65000"/>
                        <a:lumOff val="35000"/>
                      </a:schemeClr>
                    </a:solidFill>
                    <a:latin typeface="+mn-lt"/>
                    <a:ea typeface="+mn-ea"/>
                    <a:cs typeface="+mn-cs"/>
                  </a:defRPr>
                </a:pPr>
                <a:r>
                  <a:rPr lang="en-US" sz="1100" cap="none" baseline="0"/>
                  <a:t>Month of the year</a:t>
                </a:r>
              </a:p>
            </c:rich>
          </c:tx>
          <c:overlay val="0"/>
          <c:spPr>
            <a:noFill/>
            <a:ln>
              <a:noFill/>
            </a:ln>
            <a:effectLst/>
          </c:spPr>
          <c:txPr>
            <a:bodyPr rot="0" spcFirstLastPara="1" vertOverflow="ellipsis" vert="horz" wrap="square" anchor="ctr" anchorCtr="1"/>
            <a:lstStyle/>
            <a:p>
              <a:pPr>
                <a:defRPr sz="1100" b="0" i="0" u="none" strike="noStrike" kern="1200" cap="all" baseline="0">
                  <a:solidFill>
                    <a:schemeClr val="tx1">
                      <a:lumMod val="65000"/>
                      <a:lumOff val="35000"/>
                    </a:schemeClr>
                  </a:solidFill>
                  <a:latin typeface="+mn-lt"/>
                  <a:ea typeface="+mn-ea"/>
                  <a:cs typeface="+mn-cs"/>
                </a:defRPr>
              </a:pPr>
              <a:endParaRPr lang="en-CH"/>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00" b="0" i="0" u="none" strike="noStrike" kern="1200" cap="all" spc="120" normalizeH="0" baseline="0">
                <a:solidFill>
                  <a:schemeClr val="tx1">
                    <a:lumMod val="65000"/>
                    <a:lumOff val="35000"/>
                  </a:schemeClr>
                </a:solidFill>
                <a:latin typeface="+mn-lt"/>
                <a:ea typeface="+mn-ea"/>
                <a:cs typeface="+mn-cs"/>
              </a:defRPr>
            </a:pPr>
            <a:endParaRPr lang="en-CH"/>
          </a:p>
        </c:txPr>
        <c:crossAx val="452172688"/>
        <c:crosses val="autoZero"/>
        <c:auto val="1"/>
        <c:lblAlgn val="ctr"/>
        <c:lblOffset val="100"/>
        <c:tickMarkSkip val="5"/>
        <c:noMultiLvlLbl val="0"/>
      </c:catAx>
      <c:valAx>
        <c:axId val="452172688"/>
        <c:scaling>
          <c:orientation val="minMax"/>
        </c:scaling>
        <c:delete val="0"/>
        <c:axPos val="l"/>
        <c:title>
          <c:tx>
            <c:rich>
              <a:bodyPr rot="-5400000" spcFirstLastPara="1" vertOverflow="ellipsis" vert="horz" wrap="square" anchor="ctr" anchorCtr="1"/>
              <a:lstStyle/>
              <a:p>
                <a:pPr>
                  <a:defRPr sz="1100" b="0" i="0" u="none" strike="noStrike" kern="1200" cap="all" baseline="0">
                    <a:solidFill>
                      <a:schemeClr val="tx1">
                        <a:lumMod val="65000"/>
                        <a:lumOff val="35000"/>
                      </a:schemeClr>
                    </a:solidFill>
                    <a:latin typeface="+mn-lt"/>
                    <a:ea typeface="+mn-ea"/>
                    <a:cs typeface="+mn-cs"/>
                  </a:defRPr>
                </a:pPr>
                <a:r>
                  <a:rPr lang="en-US" sz="1100" cap="none" baseline="0"/>
                  <a:t>kWh/m2</a:t>
                </a:r>
              </a:p>
            </c:rich>
          </c:tx>
          <c:overlay val="0"/>
          <c:spPr>
            <a:noFill/>
            <a:ln>
              <a:noFill/>
            </a:ln>
            <a:effectLst/>
          </c:spPr>
          <c:txPr>
            <a:bodyPr rot="-5400000" spcFirstLastPara="1" vertOverflow="ellipsis" vert="horz" wrap="square" anchor="ctr" anchorCtr="1"/>
            <a:lstStyle/>
            <a:p>
              <a:pPr>
                <a:defRPr sz="1100" b="0" i="0" u="none" strike="noStrike" kern="1200" cap="all" baseline="0">
                  <a:solidFill>
                    <a:schemeClr val="tx1">
                      <a:lumMod val="65000"/>
                      <a:lumOff val="35000"/>
                    </a:schemeClr>
                  </a:solidFill>
                  <a:latin typeface="+mn-lt"/>
                  <a:ea typeface="+mn-ea"/>
                  <a:cs typeface="+mn-cs"/>
                </a:defRPr>
              </a:pPr>
              <a:endParaRPr lang="en-CH"/>
            </a:p>
          </c:txPr>
        </c:title>
        <c:numFmt formatCode="0.0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4521759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legend>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'All facades -M(3f2)'!$B$19</c:f>
              <c:strCache>
                <c:ptCount val="1"/>
                <c:pt idx="0">
                  <c:v>Direct </c:v>
                </c:pt>
              </c:strCache>
            </c:strRef>
          </c:tx>
          <c:spPr>
            <a:solidFill>
              <a:schemeClr val="accent3"/>
            </a:solidFill>
            <a:ln>
              <a:noFill/>
            </a:ln>
            <a:effectLst/>
          </c:spPr>
          <c:invertIfNegative val="0"/>
          <c:cat>
            <c:strRef>
              <c:f>('All facades -M(3f2)'!$B$37:$C$37,'All facades -M(3f2)'!$B$20:$C$20)</c:f>
              <c:strCache>
                <c:ptCount val="2"/>
                <c:pt idx="0">
                  <c:v>Horizontal surface (kWh/m2)</c:v>
                </c:pt>
                <c:pt idx="1">
                  <c:v>3for2 (kWh/m2)</c:v>
                </c:pt>
              </c:strCache>
            </c:strRef>
          </c:cat>
          <c:val>
            <c:numRef>
              <c:f>('All facades -M(3f2)'!$B$51,'All facades -M(3f2)'!$B$34)</c:f>
              <c:numCache>
                <c:formatCode>General</c:formatCode>
                <c:ptCount val="2"/>
                <c:pt idx="0" formatCode="#,#00">
                  <c:v>1145.7725299999997</c:v>
                </c:pt>
                <c:pt idx="1">
                  <c:v>619.60672699999998</c:v>
                </c:pt>
              </c:numCache>
            </c:numRef>
          </c:val>
          <c:extLst>
            <c:ext xmlns:c16="http://schemas.microsoft.com/office/drawing/2014/chart" uri="{C3380CC4-5D6E-409C-BE32-E72D297353CC}">
              <c16:uniqueId val="{00000000-12DF-42D6-9EE2-6DB8C08978E7}"/>
            </c:ext>
          </c:extLst>
        </c:ser>
        <c:ser>
          <c:idx val="1"/>
          <c:order val="1"/>
          <c:tx>
            <c:strRef>
              <c:f>'All facades -M(3f2)'!$C$19</c:f>
              <c:strCache>
                <c:ptCount val="1"/>
                <c:pt idx="0">
                  <c:v>Diffuse</c:v>
                </c:pt>
              </c:strCache>
            </c:strRef>
          </c:tx>
          <c:spPr>
            <a:solidFill>
              <a:schemeClr val="accent2">
                <a:lumMod val="40000"/>
                <a:lumOff val="60000"/>
              </a:schemeClr>
            </a:solidFill>
            <a:ln>
              <a:noFill/>
            </a:ln>
            <a:effectLst/>
          </c:spPr>
          <c:invertIfNegative val="0"/>
          <c:dLbls>
            <c:dLbl>
              <c:idx val="0"/>
              <c:layout>
                <c:manualLayout>
                  <c:x val="-6.1644692228534463E-3"/>
                  <c:y val="-0.15679196311920149"/>
                </c:manualLayout>
              </c:layout>
              <c:tx>
                <c:rich>
                  <a:bodyPr/>
                  <a:lstStyle/>
                  <a:p>
                    <a:fld id="{2561E1C9-E7C7-438C-B424-5BEDFDBC3BB6}"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12DF-42D6-9EE2-6DB8C08978E7}"/>
                </c:ext>
              </c:extLst>
            </c:dLbl>
            <c:dLbl>
              <c:idx val="1"/>
              <c:layout>
                <c:manualLayout>
                  <c:x val="-2.7777777777777779E-3"/>
                  <c:y val="-9.2592592592592587E-2"/>
                </c:manualLayout>
              </c:layout>
              <c:tx>
                <c:rich>
                  <a:bodyPr/>
                  <a:lstStyle/>
                  <a:p>
                    <a:fld id="{6AA08C69-1198-4B78-A6D0-61A38514D24D}"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12DF-42D6-9EE2-6DB8C08978E7}"/>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CH"/>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('All facades -M(3f2)'!$B$37:$C$37,'All facades -M(3f2)'!$B$20:$C$20)</c:f>
              <c:strCache>
                <c:ptCount val="2"/>
                <c:pt idx="0">
                  <c:v>Horizontal surface (kWh/m2)</c:v>
                </c:pt>
                <c:pt idx="1">
                  <c:v>3for2 (kWh/m2)</c:v>
                </c:pt>
              </c:strCache>
            </c:strRef>
          </c:cat>
          <c:val>
            <c:numRef>
              <c:f>('All facades -M(3f2)'!$C$51,'All facades -M(3f2)'!$C$34)</c:f>
              <c:numCache>
                <c:formatCode>#,#00</c:formatCode>
                <c:ptCount val="2"/>
                <c:pt idx="0">
                  <c:v>520.79332399999987</c:v>
                </c:pt>
                <c:pt idx="1">
                  <c:v>237.029518</c:v>
                </c:pt>
              </c:numCache>
            </c:numRef>
          </c:val>
          <c:extLst>
            <c:ext xmlns:c15="http://schemas.microsoft.com/office/drawing/2012/chart" uri="{02D57815-91ED-43cb-92C2-25804820EDAC}">
              <c15:datalabelsRange>
                <c15:f>('All facades -M(3f2)'!$D$51,'All facades -M(3f2)'!$D$34)</c15:f>
                <c15:dlblRangeCache>
                  <c:ptCount val="2"/>
                  <c:pt idx="0">
                    <c:v>1667</c:v>
                  </c:pt>
                  <c:pt idx="1">
                    <c:v>857</c:v>
                  </c:pt>
                </c15:dlblRangeCache>
              </c15:datalabelsRange>
            </c:ext>
            <c:ext xmlns:c16="http://schemas.microsoft.com/office/drawing/2014/chart" uri="{C3380CC4-5D6E-409C-BE32-E72D297353CC}">
              <c16:uniqueId val="{00000003-12DF-42D6-9EE2-6DB8C08978E7}"/>
            </c:ext>
          </c:extLst>
        </c:ser>
        <c:dLbls>
          <c:showLegendKey val="0"/>
          <c:showVal val="0"/>
          <c:showCatName val="0"/>
          <c:showSerName val="0"/>
          <c:showPercent val="0"/>
          <c:showBubbleSize val="0"/>
        </c:dLbls>
        <c:gapWidth val="150"/>
        <c:overlap val="100"/>
        <c:axId val="793613536"/>
        <c:axId val="793613864"/>
      </c:barChart>
      <c:catAx>
        <c:axId val="7936135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793613864"/>
        <c:crosses val="autoZero"/>
        <c:auto val="1"/>
        <c:lblAlgn val="ctr"/>
        <c:lblOffset val="100"/>
        <c:noMultiLvlLbl val="0"/>
      </c:catAx>
      <c:valAx>
        <c:axId val="793613864"/>
        <c:scaling>
          <c:orientation val="minMax"/>
        </c:scaling>
        <c:delete val="1"/>
        <c:axPos val="l"/>
        <c:numFmt formatCode="#,#00" sourceLinked="1"/>
        <c:majorTickMark val="out"/>
        <c:minorTickMark val="none"/>
        <c:tickLblPos val="nextTo"/>
        <c:crossAx val="793613536"/>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legend>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Vertical angles studies | 1° step </a:t>
            </a:r>
            <a:endParaRPr lang="en-CH">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CH"/>
        </a:p>
      </c:txPr>
    </c:title>
    <c:autoTitleDeleted val="0"/>
    <c:plotArea>
      <c:layout/>
      <c:lineChart>
        <c:grouping val="standard"/>
        <c:varyColors val="0"/>
        <c:ser>
          <c:idx val="0"/>
          <c:order val="0"/>
          <c:spPr>
            <a:ln w="28575" cap="rnd">
              <a:solidFill>
                <a:srgbClr val="C00000"/>
              </a:solidFill>
              <a:round/>
            </a:ln>
            <a:effectLst/>
          </c:spPr>
          <c:marker>
            <c:symbol val="circle"/>
            <c:size val="5"/>
            <c:spPr>
              <a:solidFill>
                <a:srgbClr val="C00000"/>
              </a:solidFill>
              <a:ln w="9525">
                <a:noFill/>
              </a:ln>
              <a:effectLst/>
            </c:spPr>
          </c:marker>
          <c:dLbls>
            <c:dLbl>
              <c:idx val="25"/>
              <c:layout>
                <c:manualLayout>
                  <c:x val="4.5392389151778841E-3"/>
                  <c:y val="-9.768648319402802E-2"/>
                </c:manualLayout>
              </c:layout>
              <c:tx>
                <c:rich>
                  <a:bodyPr rot="0" spcFirstLastPara="1" vertOverflow="clip" horzOverflow="clip" vert="horz" wrap="square" lIns="38100" tIns="19050" rIns="38100" bIns="19050" anchor="ctr" anchorCtr="1">
                    <a:spAutoFit/>
                  </a:bodyPr>
                  <a:lstStyle/>
                  <a:p>
                    <a:pPr>
                      <a:defRPr sz="1200" b="0" i="0" u="none" strike="noStrike" kern="1200" baseline="0">
                        <a:solidFill>
                          <a:schemeClr val="dk1">
                            <a:lumMod val="65000"/>
                            <a:lumOff val="35000"/>
                          </a:schemeClr>
                        </a:solidFill>
                        <a:latin typeface="+mn-lt"/>
                        <a:ea typeface="+mn-ea"/>
                        <a:cs typeface="+mn-cs"/>
                      </a:defRPr>
                    </a:pPr>
                    <a:fld id="{6A04711B-D517-4A09-8C76-EDCE17776EF3}" type="CATEGORYNAME">
                      <a:rPr lang="en-US" sz="1200"/>
                      <a:pPr>
                        <a:defRPr sz="1200"/>
                      </a:pPr>
                      <a:t>[CATEGORY NAME]</a:t>
                    </a:fld>
                    <a:r>
                      <a:rPr lang="en-US" sz="1200" baseline="0" dirty="0"/>
                      <a:t>; </a:t>
                    </a:r>
                    <a:fld id="{05DD7FE1-4824-4AA3-90A0-740335A21AC2}" type="VALUE">
                      <a:rPr lang="en-US" sz="1200" baseline="0" smtClean="0"/>
                      <a:pPr>
                        <a:defRPr sz="1200"/>
                      </a:pPr>
                      <a:t>[VALUE]</a:t>
                    </a:fld>
                    <a:r>
                      <a:rPr lang="en-US" sz="1200" baseline="0" dirty="0"/>
                      <a:t>.2</a:t>
                    </a:r>
                  </a:p>
                </c:rich>
              </c:tx>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chemeClr val="dk1">
                          <a:lumMod val="65000"/>
                          <a:lumOff val="35000"/>
                        </a:schemeClr>
                      </a:solidFill>
                      <a:latin typeface="+mn-lt"/>
                      <a:ea typeface="+mn-ea"/>
                      <a:cs typeface="+mn-cs"/>
                    </a:defRPr>
                  </a:pPr>
                  <a:endParaRPr lang="en-CH"/>
                </a:p>
              </c:txPr>
              <c:dLblPos val="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1-9B25-48C5-A26B-01EAAC0D7E44}"/>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en-CH"/>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'Vertical angles'!$B$64:$B$94</c:f>
              <c:strCache>
                <c:ptCount val="31"/>
                <c:pt idx="0">
                  <c:v>15°</c:v>
                </c:pt>
                <c:pt idx="1">
                  <c:v>16°</c:v>
                </c:pt>
                <c:pt idx="2">
                  <c:v>17°</c:v>
                </c:pt>
                <c:pt idx="3">
                  <c:v>18°</c:v>
                </c:pt>
                <c:pt idx="4">
                  <c:v>19°</c:v>
                </c:pt>
                <c:pt idx="5">
                  <c:v>20°</c:v>
                </c:pt>
                <c:pt idx="6">
                  <c:v>21°</c:v>
                </c:pt>
                <c:pt idx="7">
                  <c:v>22°</c:v>
                </c:pt>
                <c:pt idx="8">
                  <c:v>23°</c:v>
                </c:pt>
                <c:pt idx="9">
                  <c:v>24°</c:v>
                </c:pt>
                <c:pt idx="10">
                  <c:v>25°</c:v>
                </c:pt>
                <c:pt idx="11">
                  <c:v>26°</c:v>
                </c:pt>
                <c:pt idx="12">
                  <c:v>27°</c:v>
                </c:pt>
                <c:pt idx="13">
                  <c:v>28°</c:v>
                </c:pt>
                <c:pt idx="14">
                  <c:v>29°</c:v>
                </c:pt>
                <c:pt idx="15">
                  <c:v>30°</c:v>
                </c:pt>
                <c:pt idx="16">
                  <c:v>31°</c:v>
                </c:pt>
                <c:pt idx="17">
                  <c:v>32°</c:v>
                </c:pt>
                <c:pt idx="18">
                  <c:v>33°</c:v>
                </c:pt>
                <c:pt idx="19">
                  <c:v>34°</c:v>
                </c:pt>
                <c:pt idx="20">
                  <c:v>35°</c:v>
                </c:pt>
                <c:pt idx="21">
                  <c:v>36°</c:v>
                </c:pt>
                <c:pt idx="22">
                  <c:v>37°</c:v>
                </c:pt>
                <c:pt idx="23">
                  <c:v>38°</c:v>
                </c:pt>
                <c:pt idx="24">
                  <c:v>39°</c:v>
                </c:pt>
                <c:pt idx="25">
                  <c:v>40°</c:v>
                </c:pt>
                <c:pt idx="26">
                  <c:v>41°</c:v>
                </c:pt>
                <c:pt idx="27">
                  <c:v>42°</c:v>
                </c:pt>
                <c:pt idx="28">
                  <c:v>43°</c:v>
                </c:pt>
                <c:pt idx="29">
                  <c:v>44°</c:v>
                </c:pt>
                <c:pt idx="30">
                  <c:v>45°</c:v>
                </c:pt>
              </c:strCache>
            </c:strRef>
          </c:cat>
          <c:val>
            <c:numRef>
              <c:f>'Vertical angles'!$E$64:$E$94</c:f>
              <c:numCache>
                <c:formatCode>General</c:formatCode>
                <c:ptCount val="31"/>
                <c:pt idx="0">
                  <c:v>841.36811</c:v>
                </c:pt>
                <c:pt idx="1">
                  <c:v>848.16364799999997</c:v>
                </c:pt>
                <c:pt idx="2">
                  <c:v>854.39248199999997</c:v>
                </c:pt>
                <c:pt idx="3">
                  <c:v>860.38698799999997</c:v>
                </c:pt>
                <c:pt idx="4">
                  <c:v>866.17582200000004</c:v>
                </c:pt>
                <c:pt idx="5">
                  <c:v>871.76709900000003</c:v>
                </c:pt>
                <c:pt idx="6">
                  <c:v>877.05169899999999</c:v>
                </c:pt>
                <c:pt idx="7">
                  <c:v>882.07706199999996</c:v>
                </c:pt>
                <c:pt idx="8">
                  <c:v>886.92817000000002</c:v>
                </c:pt>
                <c:pt idx="9">
                  <c:v>891.59072800000001</c:v>
                </c:pt>
                <c:pt idx="10">
                  <c:v>895.91890899999999</c:v>
                </c:pt>
                <c:pt idx="11">
                  <c:v>899.82619899999997</c:v>
                </c:pt>
                <c:pt idx="12">
                  <c:v>903.24757799999998</c:v>
                </c:pt>
                <c:pt idx="13">
                  <c:v>906.63719400000002</c:v>
                </c:pt>
                <c:pt idx="14">
                  <c:v>909.75496299999998</c:v>
                </c:pt>
                <c:pt idx="15">
                  <c:v>912.64117299999998</c:v>
                </c:pt>
                <c:pt idx="16">
                  <c:v>915.27936499999998</c:v>
                </c:pt>
                <c:pt idx="17">
                  <c:v>910.03937299999996</c:v>
                </c:pt>
                <c:pt idx="18">
                  <c:v>912.12904800000001</c:v>
                </c:pt>
                <c:pt idx="19">
                  <c:v>913.942363</c:v>
                </c:pt>
                <c:pt idx="20">
                  <c:v>915.41011100000003</c:v>
                </c:pt>
                <c:pt idx="21">
                  <c:v>916.76982199999998</c:v>
                </c:pt>
                <c:pt idx="22">
                  <c:v>917.81217300000003</c:v>
                </c:pt>
                <c:pt idx="23" formatCode="#,#00">
                  <c:v>918.58340699999997</c:v>
                </c:pt>
                <c:pt idx="24" formatCode="#,#00">
                  <c:v>918.99686299999996</c:v>
                </c:pt>
                <c:pt idx="25" formatCode="#,#00">
                  <c:v>919.17638599999998</c:v>
                </c:pt>
                <c:pt idx="26" formatCode="#,#00">
                  <c:v>919.080378</c:v>
                </c:pt>
                <c:pt idx="27" formatCode="#,#00">
                  <c:v>918.713346</c:v>
                </c:pt>
                <c:pt idx="28" formatCode="#,#00">
                  <c:v>918.12428299999999</c:v>
                </c:pt>
                <c:pt idx="29">
                  <c:v>917.11550099999999</c:v>
                </c:pt>
                <c:pt idx="30">
                  <c:v>915.95824600000003</c:v>
                </c:pt>
              </c:numCache>
            </c:numRef>
          </c:val>
          <c:smooth val="0"/>
          <c:extLst>
            <c:ext xmlns:c16="http://schemas.microsoft.com/office/drawing/2014/chart" uri="{C3380CC4-5D6E-409C-BE32-E72D297353CC}">
              <c16:uniqueId val="{00000003-9B25-48C5-A26B-01EAAC0D7E44}"/>
            </c:ext>
          </c:extLst>
        </c:ser>
        <c:dLbls>
          <c:showLegendKey val="0"/>
          <c:showVal val="0"/>
          <c:showCatName val="0"/>
          <c:showSerName val="0"/>
          <c:showPercent val="0"/>
          <c:showBubbleSize val="0"/>
        </c:dLbls>
        <c:marker val="1"/>
        <c:smooth val="0"/>
        <c:axId val="616723112"/>
        <c:axId val="616725408"/>
      </c:lineChart>
      <c:catAx>
        <c:axId val="616723112"/>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Vertical</a:t>
                </a:r>
                <a:r>
                  <a:rPr lang="en-US" sz="1100" baseline="0"/>
                  <a:t> angle (depth fixed 1.1m) </a:t>
                </a:r>
                <a:endParaRPr lang="en-US" sz="1100"/>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616725408"/>
        <c:crosses val="autoZero"/>
        <c:auto val="1"/>
        <c:lblAlgn val="ctr"/>
        <c:lblOffset val="100"/>
        <c:noMultiLvlLbl val="0"/>
      </c:catAx>
      <c:valAx>
        <c:axId val="6167254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kWh/mw.y</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6167231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EAST pv PANEL</a:t>
            </a:r>
          </a:p>
        </c:rich>
      </c:tx>
      <c:layout>
        <c:manualLayout>
          <c:xMode val="edge"/>
          <c:yMode val="edge"/>
          <c:x val="0.36728184660550961"/>
          <c:y val="0"/>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CH"/>
        </a:p>
      </c:txPr>
    </c:title>
    <c:autoTitleDeleted val="0"/>
    <c:plotArea>
      <c:layout>
        <c:manualLayout>
          <c:layoutTarget val="inner"/>
          <c:xMode val="edge"/>
          <c:yMode val="edge"/>
          <c:x val="0.1279359415312635"/>
          <c:y val="0.19525172403880095"/>
          <c:w val="0.84805158642169476"/>
          <c:h val="0.67116207260732919"/>
        </c:manualLayout>
      </c:layout>
      <c:lineChart>
        <c:grouping val="standard"/>
        <c:varyColors val="0"/>
        <c:ser>
          <c:idx val="0"/>
          <c:order val="0"/>
          <c:tx>
            <c:strRef>
              <c:f>'Different Orientations Hourly'!$B$9:$C$9</c:f>
              <c:strCache>
                <c:ptCount val="1"/>
                <c:pt idx="0">
                  <c:v>20.03</c:v>
                </c:pt>
              </c:strCache>
            </c:strRef>
          </c:tx>
          <c:spPr>
            <a:ln w="15875" cap="rnd">
              <a:solidFill>
                <a:schemeClr val="accent1"/>
              </a:solidFill>
              <a:round/>
            </a:ln>
            <a:effectLst/>
          </c:spPr>
          <c:marker>
            <c:symbol val="diamond"/>
            <c:size val="6"/>
            <c:spPr>
              <a:solidFill>
                <a:schemeClr val="accent1"/>
              </a:solidFill>
              <a:ln w="9525">
                <a:solidFill>
                  <a:schemeClr val="accent1"/>
                </a:solidFill>
                <a:round/>
              </a:ln>
              <a:effectLst/>
            </c:spPr>
          </c:marker>
          <c:cat>
            <c:numRef>
              <c:f>'Different Orientations Hourly'!$A$11:$A$34</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'Different Orientations Hourly'!$C$11:$C$34</c:f>
              <c:numCache>
                <c:formatCode>0.00</c:formatCode>
                <c:ptCount val="24"/>
                <c:pt idx="0">
                  <c:v>0</c:v>
                </c:pt>
                <c:pt idx="1">
                  <c:v>0</c:v>
                </c:pt>
                <c:pt idx="2">
                  <c:v>0</c:v>
                </c:pt>
                <c:pt idx="3">
                  <c:v>0</c:v>
                </c:pt>
                <c:pt idx="4">
                  <c:v>0</c:v>
                </c:pt>
                <c:pt idx="5">
                  <c:v>0</c:v>
                </c:pt>
                <c:pt idx="6">
                  <c:v>1.3030999999999999E-2</c:v>
                </c:pt>
                <c:pt idx="7">
                  <c:v>0.27144800000000002</c:v>
                </c:pt>
                <c:pt idx="8">
                  <c:v>0.77244100000000004</c:v>
                </c:pt>
                <c:pt idx="9">
                  <c:v>1.2050069999999999</c:v>
                </c:pt>
                <c:pt idx="10">
                  <c:v>1.452188</c:v>
                </c:pt>
                <c:pt idx="11">
                  <c:v>1.2977000000000001</c:v>
                </c:pt>
                <c:pt idx="12">
                  <c:v>0.27989199999999997</c:v>
                </c:pt>
                <c:pt idx="13">
                  <c:v>0.24113699999999999</c:v>
                </c:pt>
                <c:pt idx="14">
                  <c:v>0.21208099999999999</c:v>
                </c:pt>
                <c:pt idx="15">
                  <c:v>0.160278</c:v>
                </c:pt>
                <c:pt idx="16">
                  <c:v>9.3391000000000002E-2</c:v>
                </c:pt>
                <c:pt idx="17">
                  <c:v>2.9281999999999999E-2</c:v>
                </c:pt>
                <c:pt idx="18">
                  <c:v>5.2700000000000002E-4</c:v>
                </c:pt>
                <c:pt idx="19">
                  <c:v>0</c:v>
                </c:pt>
                <c:pt idx="20">
                  <c:v>0</c:v>
                </c:pt>
                <c:pt idx="21">
                  <c:v>0</c:v>
                </c:pt>
                <c:pt idx="22">
                  <c:v>0</c:v>
                </c:pt>
                <c:pt idx="23">
                  <c:v>0</c:v>
                </c:pt>
              </c:numCache>
            </c:numRef>
          </c:val>
          <c:smooth val="0"/>
          <c:extLst>
            <c:ext xmlns:c16="http://schemas.microsoft.com/office/drawing/2014/chart" uri="{C3380CC4-5D6E-409C-BE32-E72D297353CC}">
              <c16:uniqueId val="{00000000-17F8-49FC-AEE3-E7DC9FF532C6}"/>
            </c:ext>
          </c:extLst>
        </c:ser>
        <c:ser>
          <c:idx val="3"/>
          <c:order val="1"/>
          <c:tx>
            <c:strRef>
              <c:f>'Different Orientations Hourly'!$D$9:$E$9</c:f>
              <c:strCache>
                <c:ptCount val="1"/>
                <c:pt idx="0">
                  <c:v>21.06</c:v>
                </c:pt>
              </c:strCache>
            </c:strRef>
          </c:tx>
          <c:spPr>
            <a:ln w="15875" cap="rnd">
              <a:solidFill>
                <a:schemeClr val="accent4"/>
              </a:solidFill>
              <a:round/>
            </a:ln>
            <a:effectLst/>
          </c:spPr>
          <c:marker>
            <c:symbol val="x"/>
            <c:size val="6"/>
            <c:spPr>
              <a:noFill/>
              <a:ln w="9525">
                <a:solidFill>
                  <a:schemeClr val="accent4"/>
                </a:solidFill>
                <a:round/>
              </a:ln>
              <a:effectLst/>
            </c:spPr>
          </c:marker>
          <c:cat>
            <c:numRef>
              <c:f>'Different Orientations Hourly'!$A$11:$A$34</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'Different Orientations Hourly'!$E$11:$E$34</c:f>
              <c:numCache>
                <c:formatCode>0.00</c:formatCode>
                <c:ptCount val="24"/>
                <c:pt idx="0">
                  <c:v>0</c:v>
                </c:pt>
                <c:pt idx="1">
                  <c:v>0</c:v>
                </c:pt>
                <c:pt idx="2">
                  <c:v>0</c:v>
                </c:pt>
                <c:pt idx="3">
                  <c:v>0</c:v>
                </c:pt>
                <c:pt idx="4">
                  <c:v>0</c:v>
                </c:pt>
                <c:pt idx="5">
                  <c:v>0</c:v>
                </c:pt>
                <c:pt idx="6">
                  <c:v>1.2526000000000001E-2</c:v>
                </c:pt>
                <c:pt idx="7">
                  <c:v>0.16591700000000001</c:v>
                </c:pt>
                <c:pt idx="8">
                  <c:v>0.43256699999999998</c:v>
                </c:pt>
                <c:pt idx="9">
                  <c:v>0.67974800000000002</c:v>
                </c:pt>
                <c:pt idx="10">
                  <c:v>0.77244100000000004</c:v>
                </c:pt>
                <c:pt idx="11">
                  <c:v>0.74154299999999995</c:v>
                </c:pt>
                <c:pt idx="12">
                  <c:v>0.30897599999999997</c:v>
                </c:pt>
                <c:pt idx="13">
                  <c:v>0.237868</c:v>
                </c:pt>
                <c:pt idx="14">
                  <c:v>0.17290900000000001</c:v>
                </c:pt>
                <c:pt idx="15">
                  <c:v>0.126</c:v>
                </c:pt>
                <c:pt idx="16">
                  <c:v>7.7605999999999994E-2</c:v>
                </c:pt>
                <c:pt idx="17">
                  <c:v>2.3E-2</c:v>
                </c:pt>
                <c:pt idx="18">
                  <c:v>0</c:v>
                </c:pt>
                <c:pt idx="19">
                  <c:v>0</c:v>
                </c:pt>
                <c:pt idx="20">
                  <c:v>0</c:v>
                </c:pt>
                <c:pt idx="21" formatCode="General">
                  <c:v>0</c:v>
                </c:pt>
                <c:pt idx="22" formatCode="General">
                  <c:v>0</c:v>
                </c:pt>
                <c:pt idx="23">
                  <c:v>0</c:v>
                </c:pt>
              </c:numCache>
            </c:numRef>
          </c:val>
          <c:smooth val="0"/>
          <c:extLst>
            <c:ext xmlns:c16="http://schemas.microsoft.com/office/drawing/2014/chart" uri="{C3380CC4-5D6E-409C-BE32-E72D297353CC}">
              <c16:uniqueId val="{00000001-17F8-49FC-AEE3-E7DC9FF532C6}"/>
            </c:ext>
          </c:extLst>
        </c:ser>
        <c:ser>
          <c:idx val="2"/>
          <c:order val="2"/>
          <c:tx>
            <c:strRef>
              <c:f>'Different Orientations Hourly'!$F$9:$G$9</c:f>
              <c:strCache>
                <c:ptCount val="1"/>
                <c:pt idx="0">
                  <c:v>22.09</c:v>
                </c:pt>
              </c:strCache>
            </c:strRef>
          </c:tx>
          <c:spPr>
            <a:ln w="15875" cap="rnd">
              <a:solidFill>
                <a:schemeClr val="accent3"/>
              </a:solidFill>
              <a:round/>
            </a:ln>
            <a:effectLst/>
          </c:spPr>
          <c:marker>
            <c:symbol val="triangle"/>
            <c:size val="6"/>
            <c:spPr>
              <a:solidFill>
                <a:schemeClr val="accent3"/>
              </a:solidFill>
              <a:ln w="9525">
                <a:solidFill>
                  <a:schemeClr val="accent3"/>
                </a:solidFill>
                <a:round/>
              </a:ln>
              <a:effectLst/>
            </c:spPr>
          </c:marker>
          <c:cat>
            <c:numRef>
              <c:f>'Different Orientations Hourly'!$A$11:$A$34</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'Different Orientations Hourly'!$G$11:$G$34</c:f>
              <c:numCache>
                <c:formatCode>0.00</c:formatCode>
                <c:ptCount val="24"/>
                <c:pt idx="0">
                  <c:v>0</c:v>
                </c:pt>
                <c:pt idx="1">
                  <c:v>0</c:v>
                </c:pt>
                <c:pt idx="2">
                  <c:v>0</c:v>
                </c:pt>
                <c:pt idx="3">
                  <c:v>0</c:v>
                </c:pt>
                <c:pt idx="4">
                  <c:v>0</c:v>
                </c:pt>
                <c:pt idx="5">
                  <c:v>0</c:v>
                </c:pt>
                <c:pt idx="6">
                  <c:v>2.5551999999999998E-2</c:v>
                </c:pt>
                <c:pt idx="7">
                  <c:v>6.8907999999999997E-2</c:v>
                </c:pt>
                <c:pt idx="8">
                  <c:v>0.12415</c:v>
                </c:pt>
                <c:pt idx="9">
                  <c:v>0.19281699999999999</c:v>
                </c:pt>
                <c:pt idx="10">
                  <c:v>0.24371100000000001</c:v>
                </c:pt>
                <c:pt idx="11">
                  <c:v>0.26730799999999999</c:v>
                </c:pt>
                <c:pt idx="12">
                  <c:v>0.23691100000000001</c:v>
                </c:pt>
                <c:pt idx="13">
                  <c:v>0.235149</c:v>
                </c:pt>
                <c:pt idx="14">
                  <c:v>0.22355700000000001</c:v>
                </c:pt>
                <c:pt idx="15">
                  <c:v>0.13031999999999999</c:v>
                </c:pt>
                <c:pt idx="16">
                  <c:v>4.1424000000000002E-2</c:v>
                </c:pt>
                <c:pt idx="17">
                  <c:v>5.7970000000000001E-3</c:v>
                </c:pt>
                <c:pt idx="18">
                  <c:v>0</c:v>
                </c:pt>
                <c:pt idx="19">
                  <c:v>0</c:v>
                </c:pt>
                <c:pt idx="20">
                  <c:v>0</c:v>
                </c:pt>
                <c:pt idx="21" formatCode="General">
                  <c:v>0</c:v>
                </c:pt>
                <c:pt idx="22" formatCode="General">
                  <c:v>0</c:v>
                </c:pt>
                <c:pt idx="23">
                  <c:v>0</c:v>
                </c:pt>
              </c:numCache>
            </c:numRef>
          </c:val>
          <c:smooth val="0"/>
          <c:extLst>
            <c:ext xmlns:c16="http://schemas.microsoft.com/office/drawing/2014/chart" uri="{C3380CC4-5D6E-409C-BE32-E72D297353CC}">
              <c16:uniqueId val="{00000002-17F8-49FC-AEE3-E7DC9FF532C6}"/>
            </c:ext>
          </c:extLst>
        </c:ser>
        <c:ser>
          <c:idx val="1"/>
          <c:order val="3"/>
          <c:tx>
            <c:strRef>
              <c:f>'Different Orientations Hourly'!$H$9:$I$9</c:f>
              <c:strCache>
                <c:ptCount val="1"/>
                <c:pt idx="0">
                  <c:v>21.12</c:v>
                </c:pt>
              </c:strCache>
            </c:strRef>
          </c:tx>
          <c:spPr>
            <a:ln w="15875" cap="rnd">
              <a:solidFill>
                <a:schemeClr val="accent2"/>
              </a:solidFill>
              <a:round/>
            </a:ln>
            <a:effectLst/>
          </c:spPr>
          <c:marker>
            <c:symbol val="square"/>
            <c:size val="6"/>
            <c:spPr>
              <a:solidFill>
                <a:schemeClr val="accent2"/>
              </a:solidFill>
              <a:ln w="3175">
                <a:solidFill>
                  <a:schemeClr val="accent2"/>
                </a:solidFill>
                <a:round/>
              </a:ln>
              <a:effectLst/>
            </c:spPr>
          </c:marker>
          <c:cat>
            <c:numRef>
              <c:f>'Different Orientations Hourly'!$A$11:$A$34</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'Different Orientations Hourly'!$I$11:$I$34</c:f>
              <c:numCache>
                <c:formatCode>0.00</c:formatCode>
                <c:ptCount val="24"/>
                <c:pt idx="0">
                  <c:v>0</c:v>
                </c:pt>
                <c:pt idx="1">
                  <c:v>0</c:v>
                </c:pt>
                <c:pt idx="2">
                  <c:v>0</c:v>
                </c:pt>
                <c:pt idx="3">
                  <c:v>0</c:v>
                </c:pt>
                <c:pt idx="4">
                  <c:v>0</c:v>
                </c:pt>
                <c:pt idx="5">
                  <c:v>0</c:v>
                </c:pt>
                <c:pt idx="6">
                  <c:v>1.3736E-2</c:v>
                </c:pt>
                <c:pt idx="7">
                  <c:v>0.18675800000000001</c:v>
                </c:pt>
                <c:pt idx="8">
                  <c:v>0.49436200000000002</c:v>
                </c:pt>
                <c:pt idx="9">
                  <c:v>0.71064499999999997</c:v>
                </c:pt>
                <c:pt idx="10">
                  <c:v>0.83423599999999998</c:v>
                </c:pt>
                <c:pt idx="11">
                  <c:v>0.77244100000000004</c:v>
                </c:pt>
                <c:pt idx="12">
                  <c:v>0.401669</c:v>
                </c:pt>
                <c:pt idx="13">
                  <c:v>0.307533</c:v>
                </c:pt>
                <c:pt idx="14">
                  <c:v>0.227301</c:v>
                </c:pt>
                <c:pt idx="15">
                  <c:v>0.146622</c:v>
                </c:pt>
                <c:pt idx="16">
                  <c:v>7.0416000000000006E-2</c:v>
                </c:pt>
                <c:pt idx="17">
                  <c:v>1.5445E-2</c:v>
                </c:pt>
                <c:pt idx="18">
                  <c:v>0</c:v>
                </c:pt>
                <c:pt idx="19">
                  <c:v>0</c:v>
                </c:pt>
                <c:pt idx="20">
                  <c:v>0</c:v>
                </c:pt>
                <c:pt idx="21" formatCode="General">
                  <c:v>0</c:v>
                </c:pt>
                <c:pt idx="22" formatCode="General">
                  <c:v>0</c:v>
                </c:pt>
                <c:pt idx="23">
                  <c:v>0</c:v>
                </c:pt>
              </c:numCache>
            </c:numRef>
          </c:val>
          <c:smooth val="0"/>
          <c:extLst>
            <c:ext xmlns:c16="http://schemas.microsoft.com/office/drawing/2014/chart" uri="{C3380CC4-5D6E-409C-BE32-E72D297353CC}">
              <c16:uniqueId val="{00000003-17F8-49FC-AEE3-E7DC9FF532C6}"/>
            </c:ext>
          </c:extLst>
        </c:ser>
        <c:dLbls>
          <c:showLegendKey val="0"/>
          <c:showVal val="0"/>
          <c:showCatName val="0"/>
          <c:showSerName val="0"/>
          <c:showPercent val="0"/>
          <c:showBubbleSize val="0"/>
        </c:dLbls>
        <c:marker val="1"/>
        <c:smooth val="0"/>
        <c:axId val="452175968"/>
        <c:axId val="452172688"/>
      </c:lineChart>
      <c:catAx>
        <c:axId val="452175968"/>
        <c:scaling>
          <c:orientation val="minMax"/>
        </c:scaling>
        <c:delete val="0"/>
        <c:axPos val="b"/>
        <c:title>
          <c:tx>
            <c:rich>
              <a:bodyPr rot="0" spcFirstLastPara="1" vertOverflow="ellipsis" vert="horz" wrap="square" anchor="ctr" anchorCtr="1"/>
              <a:lstStyle/>
              <a:p>
                <a:pPr>
                  <a:defRPr sz="1200" b="0" i="0" u="none" strike="noStrike" kern="1200" cap="all" baseline="0">
                    <a:solidFill>
                      <a:schemeClr val="tx1">
                        <a:lumMod val="65000"/>
                        <a:lumOff val="35000"/>
                      </a:schemeClr>
                    </a:solidFill>
                    <a:latin typeface="+mn-lt"/>
                    <a:ea typeface="+mn-ea"/>
                    <a:cs typeface="+mn-cs"/>
                  </a:defRPr>
                </a:pPr>
                <a:r>
                  <a:rPr lang="en-US" sz="1200" cap="none" baseline="0" dirty="0"/>
                  <a:t>Hour of the day</a:t>
                </a:r>
              </a:p>
            </c:rich>
          </c:tx>
          <c:layout>
            <c:manualLayout>
              <c:xMode val="edge"/>
              <c:yMode val="edge"/>
              <c:x val="0.40150176784735148"/>
              <c:y val="0.92833740770508399"/>
            </c:manualLayout>
          </c:layout>
          <c:overlay val="0"/>
          <c:spPr>
            <a:noFill/>
            <a:ln>
              <a:noFill/>
            </a:ln>
            <a:effectLst/>
          </c:spPr>
          <c:txPr>
            <a:bodyPr rot="0" spcFirstLastPara="1" vertOverflow="ellipsis" vert="horz" wrap="square" anchor="ctr" anchorCtr="1"/>
            <a:lstStyle/>
            <a:p>
              <a:pPr>
                <a:defRPr sz="1200" b="0" i="0" u="none" strike="noStrike" kern="1200" cap="all" baseline="0">
                  <a:solidFill>
                    <a:schemeClr val="tx1">
                      <a:lumMod val="65000"/>
                      <a:lumOff val="35000"/>
                    </a:schemeClr>
                  </a:solidFill>
                  <a:latin typeface="+mn-lt"/>
                  <a:ea typeface="+mn-ea"/>
                  <a:cs typeface="+mn-cs"/>
                </a:defRPr>
              </a:pPr>
              <a:endParaRPr lang="en-CH"/>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00" b="0" i="0" u="none" strike="noStrike" kern="1200" cap="all" spc="120" normalizeH="0" baseline="0">
                <a:solidFill>
                  <a:schemeClr val="tx1">
                    <a:lumMod val="65000"/>
                    <a:lumOff val="35000"/>
                  </a:schemeClr>
                </a:solidFill>
                <a:latin typeface="+mn-lt"/>
                <a:ea typeface="+mn-ea"/>
                <a:cs typeface="+mn-cs"/>
              </a:defRPr>
            </a:pPr>
            <a:endParaRPr lang="en-CH"/>
          </a:p>
        </c:txPr>
        <c:crossAx val="452172688"/>
        <c:crosses val="autoZero"/>
        <c:auto val="1"/>
        <c:lblAlgn val="ctr"/>
        <c:lblOffset val="100"/>
        <c:tickMarkSkip val="5"/>
        <c:noMultiLvlLbl val="0"/>
      </c:catAx>
      <c:valAx>
        <c:axId val="452172688"/>
        <c:scaling>
          <c:orientation val="minMax"/>
        </c:scaling>
        <c:delete val="0"/>
        <c:axPos val="l"/>
        <c:title>
          <c:tx>
            <c:rich>
              <a:bodyPr rot="-5400000" spcFirstLastPara="1" vertOverflow="ellipsis" vert="horz" wrap="square" anchor="ctr" anchorCtr="1"/>
              <a:lstStyle/>
              <a:p>
                <a:pPr>
                  <a:defRPr sz="1200" b="0" i="0" u="none" strike="noStrike" kern="1200" cap="all" baseline="0">
                    <a:solidFill>
                      <a:schemeClr val="tx1">
                        <a:lumMod val="65000"/>
                        <a:lumOff val="35000"/>
                      </a:schemeClr>
                    </a:solidFill>
                    <a:latin typeface="+mn-lt"/>
                    <a:ea typeface="+mn-ea"/>
                    <a:cs typeface="+mn-cs"/>
                  </a:defRPr>
                </a:pPr>
                <a:r>
                  <a:rPr lang="en-US" sz="1200" cap="none" baseline="0" dirty="0"/>
                  <a:t>Global solar kWh/m2</a:t>
                </a:r>
              </a:p>
            </c:rich>
          </c:tx>
          <c:overlay val="0"/>
          <c:spPr>
            <a:noFill/>
            <a:ln>
              <a:noFill/>
            </a:ln>
            <a:effectLst/>
          </c:spPr>
          <c:txPr>
            <a:bodyPr rot="-5400000" spcFirstLastPara="1" vertOverflow="ellipsis" vert="horz" wrap="square" anchor="ctr" anchorCtr="1"/>
            <a:lstStyle/>
            <a:p>
              <a:pPr>
                <a:defRPr sz="1200" b="0" i="0" u="none" strike="noStrike" kern="1200" cap="all" baseline="0">
                  <a:solidFill>
                    <a:schemeClr val="tx1">
                      <a:lumMod val="65000"/>
                      <a:lumOff val="35000"/>
                    </a:schemeClr>
                  </a:solidFill>
                  <a:latin typeface="+mn-lt"/>
                  <a:ea typeface="+mn-ea"/>
                  <a:cs typeface="+mn-cs"/>
                </a:defRPr>
              </a:pPr>
              <a:endParaRPr lang="en-CH"/>
            </a:p>
          </c:txPr>
        </c:title>
        <c:numFmt formatCode="0.0"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4521759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legend>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south pv PANEL</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CH"/>
        </a:p>
      </c:txPr>
    </c:title>
    <c:autoTitleDeleted val="0"/>
    <c:plotArea>
      <c:layout>
        <c:manualLayout>
          <c:layoutTarget val="inner"/>
          <c:xMode val="edge"/>
          <c:yMode val="edge"/>
          <c:x val="0.10527105560339715"/>
          <c:y val="0.19582121734082189"/>
          <c:w val="0.87508237635811414"/>
          <c:h val="0.69875684516665648"/>
        </c:manualLayout>
      </c:layout>
      <c:lineChart>
        <c:grouping val="standard"/>
        <c:varyColors val="0"/>
        <c:ser>
          <c:idx val="0"/>
          <c:order val="0"/>
          <c:tx>
            <c:strRef>
              <c:f>'Different Orientations Hourly'!$B$9:$C$9</c:f>
              <c:strCache>
                <c:ptCount val="1"/>
                <c:pt idx="0">
                  <c:v>20.03</c:v>
                </c:pt>
              </c:strCache>
            </c:strRef>
          </c:tx>
          <c:spPr>
            <a:ln w="15875" cap="rnd">
              <a:solidFill>
                <a:schemeClr val="accent1"/>
              </a:solidFill>
              <a:round/>
            </a:ln>
            <a:effectLst/>
          </c:spPr>
          <c:marker>
            <c:symbol val="diamond"/>
            <c:size val="6"/>
            <c:spPr>
              <a:solidFill>
                <a:schemeClr val="accent1"/>
              </a:solidFill>
              <a:ln w="9525">
                <a:solidFill>
                  <a:schemeClr val="accent1"/>
                </a:solidFill>
                <a:round/>
              </a:ln>
              <a:effectLst/>
            </c:spPr>
          </c:marker>
          <c:cat>
            <c:numRef>
              <c:f>'Different Orientations Hourly'!$A$11:$A$34</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'Different Orientations Hourly'!$B$11:$B$34</c:f>
              <c:numCache>
                <c:formatCode>General</c:formatCode>
                <c:ptCount val="24"/>
                <c:pt idx="0">
                  <c:v>0</c:v>
                </c:pt>
                <c:pt idx="1">
                  <c:v>0</c:v>
                </c:pt>
                <c:pt idx="2">
                  <c:v>0</c:v>
                </c:pt>
                <c:pt idx="3">
                  <c:v>0</c:v>
                </c:pt>
                <c:pt idx="4">
                  <c:v>0</c:v>
                </c:pt>
                <c:pt idx="5">
                  <c:v>0</c:v>
                </c:pt>
                <c:pt idx="6" formatCode="0.00">
                  <c:v>1.2052999999999999E-2</c:v>
                </c:pt>
                <c:pt idx="7" formatCode="0.00">
                  <c:v>0.13180900000000001</c:v>
                </c:pt>
                <c:pt idx="8" formatCode="0.00">
                  <c:v>0.30897599999999997</c:v>
                </c:pt>
                <c:pt idx="9" formatCode="0.00">
                  <c:v>0.46346399999999999</c:v>
                </c:pt>
                <c:pt idx="10" formatCode="0.00">
                  <c:v>0.49436200000000002</c:v>
                </c:pt>
                <c:pt idx="11" formatCode="0.00">
                  <c:v>0.55615700000000001</c:v>
                </c:pt>
                <c:pt idx="12" formatCode="0.00">
                  <c:v>0.58705499999999999</c:v>
                </c:pt>
                <c:pt idx="13" formatCode="0.00">
                  <c:v>0.55615700000000001</c:v>
                </c:pt>
                <c:pt idx="14" formatCode="0.00">
                  <c:v>0.43256699999999998</c:v>
                </c:pt>
                <c:pt idx="15" formatCode="0.00">
                  <c:v>0.30504599999999998</c:v>
                </c:pt>
                <c:pt idx="16" formatCode="0.00">
                  <c:v>0.156107</c:v>
                </c:pt>
                <c:pt idx="17" formatCode="0.00">
                  <c:v>3.4008999999999998E-2</c:v>
                </c:pt>
                <c:pt idx="18" formatCode="0.00">
                  <c:v>5.4199999999999995E-4</c:v>
                </c:pt>
                <c:pt idx="19">
                  <c:v>0</c:v>
                </c:pt>
                <c:pt idx="20">
                  <c:v>0</c:v>
                </c:pt>
                <c:pt idx="21">
                  <c:v>0</c:v>
                </c:pt>
                <c:pt idx="22">
                  <c:v>0</c:v>
                </c:pt>
                <c:pt idx="23">
                  <c:v>0</c:v>
                </c:pt>
              </c:numCache>
            </c:numRef>
          </c:val>
          <c:smooth val="0"/>
          <c:extLst>
            <c:ext xmlns:c16="http://schemas.microsoft.com/office/drawing/2014/chart" uri="{C3380CC4-5D6E-409C-BE32-E72D297353CC}">
              <c16:uniqueId val="{00000000-E0F9-46E4-987E-AC3A54BEAA28}"/>
            </c:ext>
          </c:extLst>
        </c:ser>
        <c:ser>
          <c:idx val="3"/>
          <c:order val="1"/>
          <c:tx>
            <c:strRef>
              <c:f>'Different Orientations Hourly'!$D$9:$E$9</c:f>
              <c:strCache>
                <c:ptCount val="1"/>
                <c:pt idx="0">
                  <c:v>21.06</c:v>
                </c:pt>
              </c:strCache>
            </c:strRef>
          </c:tx>
          <c:spPr>
            <a:ln w="15875" cap="rnd">
              <a:solidFill>
                <a:schemeClr val="accent4"/>
              </a:solidFill>
              <a:round/>
            </a:ln>
            <a:effectLst/>
          </c:spPr>
          <c:marker>
            <c:symbol val="x"/>
            <c:size val="6"/>
            <c:spPr>
              <a:noFill/>
              <a:ln w="9525">
                <a:solidFill>
                  <a:schemeClr val="accent4"/>
                </a:solidFill>
                <a:round/>
              </a:ln>
              <a:effectLst/>
            </c:spPr>
          </c:marker>
          <c:cat>
            <c:numRef>
              <c:f>'Different Orientations Hourly'!$A$11:$A$34</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'Different Orientations Hourly'!$D$11:$D$34</c:f>
              <c:numCache>
                <c:formatCode>0.00</c:formatCode>
                <c:ptCount val="24"/>
                <c:pt idx="0">
                  <c:v>0</c:v>
                </c:pt>
                <c:pt idx="1">
                  <c:v>0</c:v>
                </c:pt>
                <c:pt idx="2">
                  <c:v>0</c:v>
                </c:pt>
                <c:pt idx="3">
                  <c:v>0</c:v>
                </c:pt>
                <c:pt idx="4">
                  <c:v>0</c:v>
                </c:pt>
                <c:pt idx="5">
                  <c:v>0</c:v>
                </c:pt>
                <c:pt idx="6">
                  <c:v>1.1703E-2</c:v>
                </c:pt>
                <c:pt idx="7">
                  <c:v>7.0097000000000007E-2</c:v>
                </c:pt>
                <c:pt idx="8">
                  <c:v>0.15912899999999999</c:v>
                </c:pt>
                <c:pt idx="9">
                  <c:v>0.240844</c:v>
                </c:pt>
                <c:pt idx="10">
                  <c:v>0.301153</c:v>
                </c:pt>
                <c:pt idx="11">
                  <c:v>0.30458299999999999</c:v>
                </c:pt>
                <c:pt idx="12">
                  <c:v>0.27826099999999998</c:v>
                </c:pt>
                <c:pt idx="13">
                  <c:v>0.24999299999999999</c:v>
                </c:pt>
                <c:pt idx="14">
                  <c:v>0.204925</c:v>
                </c:pt>
                <c:pt idx="15">
                  <c:v>0.15606700000000001</c:v>
                </c:pt>
                <c:pt idx="16">
                  <c:v>9.2072000000000001E-2</c:v>
                </c:pt>
                <c:pt idx="17">
                  <c:v>2.4844999999999999E-2</c:v>
                </c:pt>
                <c:pt idx="18">
                  <c:v>0</c:v>
                </c:pt>
                <c:pt idx="19">
                  <c:v>0</c:v>
                </c:pt>
                <c:pt idx="20">
                  <c:v>0</c:v>
                </c:pt>
                <c:pt idx="21">
                  <c:v>0</c:v>
                </c:pt>
                <c:pt idx="22">
                  <c:v>0</c:v>
                </c:pt>
                <c:pt idx="23">
                  <c:v>0</c:v>
                </c:pt>
              </c:numCache>
            </c:numRef>
          </c:val>
          <c:smooth val="0"/>
          <c:extLst>
            <c:ext xmlns:c16="http://schemas.microsoft.com/office/drawing/2014/chart" uri="{C3380CC4-5D6E-409C-BE32-E72D297353CC}">
              <c16:uniqueId val="{00000001-E0F9-46E4-987E-AC3A54BEAA28}"/>
            </c:ext>
          </c:extLst>
        </c:ser>
        <c:ser>
          <c:idx val="2"/>
          <c:order val="2"/>
          <c:tx>
            <c:strRef>
              <c:f>'Different Orientations Hourly'!$F$9:$G$9</c:f>
              <c:strCache>
                <c:ptCount val="1"/>
                <c:pt idx="0">
                  <c:v>22.09</c:v>
                </c:pt>
              </c:strCache>
            </c:strRef>
          </c:tx>
          <c:spPr>
            <a:ln w="15875" cap="rnd">
              <a:solidFill>
                <a:schemeClr val="accent3"/>
              </a:solidFill>
              <a:round/>
            </a:ln>
            <a:effectLst/>
          </c:spPr>
          <c:marker>
            <c:symbol val="triangle"/>
            <c:size val="6"/>
            <c:spPr>
              <a:solidFill>
                <a:schemeClr val="accent3"/>
              </a:solidFill>
              <a:ln w="9525">
                <a:solidFill>
                  <a:schemeClr val="accent3"/>
                </a:solidFill>
                <a:round/>
              </a:ln>
              <a:effectLst/>
            </c:spPr>
          </c:marker>
          <c:cat>
            <c:numRef>
              <c:f>'Different Orientations Hourly'!$A$11:$A$34</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'Different Orientations Hourly'!$F$11:$F$34</c:f>
              <c:numCache>
                <c:formatCode>0.00</c:formatCode>
                <c:ptCount val="24"/>
                <c:pt idx="0">
                  <c:v>0</c:v>
                </c:pt>
                <c:pt idx="1">
                  <c:v>0</c:v>
                </c:pt>
                <c:pt idx="2">
                  <c:v>0</c:v>
                </c:pt>
                <c:pt idx="3">
                  <c:v>0</c:v>
                </c:pt>
                <c:pt idx="4">
                  <c:v>0</c:v>
                </c:pt>
                <c:pt idx="5">
                  <c:v>0</c:v>
                </c:pt>
                <c:pt idx="6">
                  <c:v>2.2983E-2</c:v>
                </c:pt>
                <c:pt idx="7">
                  <c:v>6.4674999999999996E-2</c:v>
                </c:pt>
                <c:pt idx="8">
                  <c:v>0.11860999999999999</c:v>
                </c:pt>
                <c:pt idx="9">
                  <c:v>0.182812</c:v>
                </c:pt>
                <c:pt idx="10">
                  <c:v>0.231686</c:v>
                </c:pt>
                <c:pt idx="11">
                  <c:v>0.26159500000000002</c:v>
                </c:pt>
                <c:pt idx="12">
                  <c:v>0.33987400000000001</c:v>
                </c:pt>
                <c:pt idx="13">
                  <c:v>0.43256699999999998</c:v>
                </c:pt>
                <c:pt idx="14">
                  <c:v>0.43256699999999998</c:v>
                </c:pt>
                <c:pt idx="15">
                  <c:v>0.21570900000000001</c:v>
                </c:pt>
                <c:pt idx="16">
                  <c:v>4.3893000000000001E-2</c:v>
                </c:pt>
                <c:pt idx="17">
                  <c:v>5.9699999999999996E-3</c:v>
                </c:pt>
                <c:pt idx="18">
                  <c:v>0</c:v>
                </c:pt>
                <c:pt idx="19">
                  <c:v>0</c:v>
                </c:pt>
                <c:pt idx="20">
                  <c:v>0</c:v>
                </c:pt>
                <c:pt idx="21" formatCode="General">
                  <c:v>0</c:v>
                </c:pt>
                <c:pt idx="22" formatCode="General">
                  <c:v>0</c:v>
                </c:pt>
                <c:pt idx="23">
                  <c:v>0</c:v>
                </c:pt>
              </c:numCache>
            </c:numRef>
          </c:val>
          <c:smooth val="0"/>
          <c:extLst>
            <c:ext xmlns:c16="http://schemas.microsoft.com/office/drawing/2014/chart" uri="{C3380CC4-5D6E-409C-BE32-E72D297353CC}">
              <c16:uniqueId val="{00000002-E0F9-46E4-987E-AC3A54BEAA28}"/>
            </c:ext>
          </c:extLst>
        </c:ser>
        <c:ser>
          <c:idx val="1"/>
          <c:order val="3"/>
          <c:tx>
            <c:strRef>
              <c:f>'Different Orientations Hourly'!$H$9:$I$9</c:f>
              <c:strCache>
                <c:ptCount val="1"/>
                <c:pt idx="0">
                  <c:v>21.12</c:v>
                </c:pt>
              </c:strCache>
            </c:strRef>
          </c:tx>
          <c:spPr>
            <a:ln w="15875" cap="rnd">
              <a:solidFill>
                <a:schemeClr val="accent2"/>
              </a:solidFill>
              <a:round/>
            </a:ln>
            <a:effectLst/>
          </c:spPr>
          <c:marker>
            <c:symbol val="square"/>
            <c:size val="6"/>
            <c:spPr>
              <a:solidFill>
                <a:schemeClr val="accent2"/>
              </a:solidFill>
              <a:ln w="3175">
                <a:solidFill>
                  <a:schemeClr val="accent2"/>
                </a:solidFill>
                <a:round/>
              </a:ln>
              <a:effectLst/>
            </c:spPr>
          </c:marker>
          <c:cat>
            <c:numRef>
              <c:f>'Different Orientations Hourly'!$A$11:$A$34</c:f>
              <c:numCache>
                <c:formatCode>0</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'Different Orientations Hourly'!$H$11:$H$34</c:f>
              <c:numCache>
                <c:formatCode>0.00</c:formatCode>
                <c:ptCount val="24"/>
                <c:pt idx="0">
                  <c:v>0</c:v>
                </c:pt>
                <c:pt idx="1">
                  <c:v>0</c:v>
                </c:pt>
                <c:pt idx="2">
                  <c:v>0</c:v>
                </c:pt>
                <c:pt idx="3">
                  <c:v>0</c:v>
                </c:pt>
                <c:pt idx="4">
                  <c:v>0</c:v>
                </c:pt>
                <c:pt idx="5">
                  <c:v>0</c:v>
                </c:pt>
                <c:pt idx="6">
                  <c:v>1.3457E-2</c:v>
                </c:pt>
                <c:pt idx="7">
                  <c:v>0.15431800000000001</c:v>
                </c:pt>
                <c:pt idx="8">
                  <c:v>0.401669</c:v>
                </c:pt>
                <c:pt idx="9">
                  <c:v>0.64885000000000004</c:v>
                </c:pt>
                <c:pt idx="10">
                  <c:v>0.803338</c:v>
                </c:pt>
                <c:pt idx="11">
                  <c:v>0.926929</c:v>
                </c:pt>
                <c:pt idx="12">
                  <c:v>0.926929</c:v>
                </c:pt>
                <c:pt idx="13">
                  <c:v>0.83423599999999998</c:v>
                </c:pt>
                <c:pt idx="14">
                  <c:v>0.64885000000000004</c:v>
                </c:pt>
                <c:pt idx="15">
                  <c:v>0.43256699999999998</c:v>
                </c:pt>
                <c:pt idx="16">
                  <c:v>0.16501199999999999</c:v>
                </c:pt>
                <c:pt idx="17">
                  <c:v>1.7589E-2</c:v>
                </c:pt>
                <c:pt idx="18">
                  <c:v>0</c:v>
                </c:pt>
                <c:pt idx="19">
                  <c:v>0</c:v>
                </c:pt>
                <c:pt idx="20">
                  <c:v>0</c:v>
                </c:pt>
                <c:pt idx="21" formatCode="General">
                  <c:v>0</c:v>
                </c:pt>
                <c:pt idx="22" formatCode="General">
                  <c:v>0</c:v>
                </c:pt>
                <c:pt idx="23">
                  <c:v>0</c:v>
                </c:pt>
              </c:numCache>
            </c:numRef>
          </c:val>
          <c:smooth val="0"/>
          <c:extLst>
            <c:ext xmlns:c16="http://schemas.microsoft.com/office/drawing/2014/chart" uri="{C3380CC4-5D6E-409C-BE32-E72D297353CC}">
              <c16:uniqueId val="{00000003-E0F9-46E4-987E-AC3A54BEAA28}"/>
            </c:ext>
          </c:extLst>
        </c:ser>
        <c:dLbls>
          <c:showLegendKey val="0"/>
          <c:showVal val="0"/>
          <c:showCatName val="0"/>
          <c:showSerName val="0"/>
          <c:showPercent val="0"/>
          <c:showBubbleSize val="0"/>
        </c:dLbls>
        <c:marker val="1"/>
        <c:smooth val="0"/>
        <c:axId val="452175968"/>
        <c:axId val="452172688"/>
      </c:lineChart>
      <c:catAx>
        <c:axId val="452175968"/>
        <c:scaling>
          <c:orientation val="minMax"/>
        </c:scaling>
        <c:delete val="0"/>
        <c:axPos val="b"/>
        <c:title>
          <c:tx>
            <c:rich>
              <a:bodyPr rot="0" spcFirstLastPara="1" vertOverflow="ellipsis" vert="horz" wrap="square" anchor="ctr" anchorCtr="1"/>
              <a:lstStyle/>
              <a:p>
                <a:pPr>
                  <a:defRPr sz="1200" b="0" i="0" u="none" strike="noStrike" kern="1200" cap="all" baseline="0">
                    <a:solidFill>
                      <a:schemeClr val="tx1">
                        <a:lumMod val="65000"/>
                        <a:lumOff val="35000"/>
                      </a:schemeClr>
                    </a:solidFill>
                    <a:latin typeface="+mn-lt"/>
                    <a:ea typeface="+mn-ea"/>
                    <a:cs typeface="+mn-cs"/>
                  </a:defRPr>
                </a:pPr>
                <a:r>
                  <a:rPr lang="en-US" sz="1200" cap="none" baseline="0" dirty="0"/>
                  <a:t>Hour of the day</a:t>
                </a:r>
              </a:p>
            </c:rich>
          </c:tx>
          <c:overlay val="0"/>
          <c:spPr>
            <a:noFill/>
            <a:ln>
              <a:noFill/>
            </a:ln>
            <a:effectLst/>
          </c:spPr>
          <c:txPr>
            <a:bodyPr rot="0" spcFirstLastPara="1" vertOverflow="ellipsis" vert="horz" wrap="square" anchor="ctr" anchorCtr="1"/>
            <a:lstStyle/>
            <a:p>
              <a:pPr>
                <a:defRPr sz="1200" b="0" i="0" u="none" strike="noStrike" kern="1200" cap="all" baseline="0">
                  <a:solidFill>
                    <a:schemeClr val="tx1">
                      <a:lumMod val="65000"/>
                      <a:lumOff val="35000"/>
                    </a:schemeClr>
                  </a:solidFill>
                  <a:latin typeface="+mn-lt"/>
                  <a:ea typeface="+mn-ea"/>
                  <a:cs typeface="+mn-cs"/>
                </a:defRPr>
              </a:pPr>
              <a:endParaRPr lang="en-CH"/>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00" b="0" i="0" u="none" strike="noStrike" kern="1200" cap="all" spc="120" normalizeH="0" baseline="0">
                <a:solidFill>
                  <a:schemeClr val="tx1">
                    <a:lumMod val="65000"/>
                    <a:lumOff val="35000"/>
                  </a:schemeClr>
                </a:solidFill>
                <a:latin typeface="+mn-lt"/>
                <a:ea typeface="+mn-ea"/>
                <a:cs typeface="+mn-cs"/>
              </a:defRPr>
            </a:pPr>
            <a:endParaRPr lang="en-CH"/>
          </a:p>
        </c:txPr>
        <c:crossAx val="452172688"/>
        <c:crosses val="autoZero"/>
        <c:auto val="1"/>
        <c:lblAlgn val="ctr"/>
        <c:lblOffset val="100"/>
        <c:tickMarkSkip val="5"/>
        <c:noMultiLvlLbl val="0"/>
      </c:catAx>
      <c:valAx>
        <c:axId val="452172688"/>
        <c:scaling>
          <c:orientation val="minMax"/>
        </c:scaling>
        <c:delete val="0"/>
        <c:axPos val="l"/>
        <c:title>
          <c:tx>
            <c:rich>
              <a:bodyPr rot="-5400000" spcFirstLastPara="1" vertOverflow="ellipsis" vert="horz" wrap="square" anchor="ctr" anchorCtr="1"/>
              <a:lstStyle/>
              <a:p>
                <a:pPr>
                  <a:defRPr sz="1200" b="0" i="0" u="none" strike="noStrike" kern="1200" cap="all" baseline="0">
                    <a:solidFill>
                      <a:schemeClr val="tx1">
                        <a:lumMod val="65000"/>
                        <a:lumOff val="35000"/>
                      </a:schemeClr>
                    </a:solidFill>
                    <a:latin typeface="+mn-lt"/>
                    <a:ea typeface="+mn-ea"/>
                    <a:cs typeface="+mn-cs"/>
                  </a:defRPr>
                </a:pPr>
                <a:r>
                  <a:rPr lang="en-US" sz="1200" cap="none" baseline="0" dirty="0"/>
                  <a:t>Global Solar kWh/m2</a:t>
                </a:r>
              </a:p>
            </c:rich>
          </c:tx>
          <c:overlay val="0"/>
          <c:spPr>
            <a:noFill/>
            <a:ln>
              <a:noFill/>
            </a:ln>
            <a:effectLst/>
          </c:spPr>
          <c:txPr>
            <a:bodyPr rot="-5400000" spcFirstLastPara="1" vertOverflow="ellipsis" vert="horz" wrap="square" anchor="ctr" anchorCtr="1"/>
            <a:lstStyle/>
            <a:p>
              <a:pPr>
                <a:defRPr sz="1200" b="0" i="0" u="none" strike="noStrike" kern="1200" cap="all" baseline="0">
                  <a:solidFill>
                    <a:schemeClr val="tx1">
                      <a:lumMod val="65000"/>
                      <a:lumOff val="35000"/>
                    </a:schemeClr>
                  </a:solidFill>
                  <a:latin typeface="+mn-lt"/>
                  <a:ea typeface="+mn-ea"/>
                  <a:cs typeface="+mn-cs"/>
                </a:defRPr>
              </a:pPr>
              <a:endParaRPr lang="en-CH"/>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4521759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legend>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dirty="0"/>
              <a:t>Average</a:t>
            </a:r>
            <a:r>
              <a:rPr lang="en-US" sz="1600" baseline="0" dirty="0"/>
              <a:t> daily solar radiation</a:t>
            </a:r>
            <a:endParaRPr lang="en-US" sz="1600" dirty="0"/>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CH"/>
        </a:p>
      </c:txPr>
    </c:title>
    <c:autoTitleDeleted val="0"/>
    <c:plotArea>
      <c:layout/>
      <c:lineChart>
        <c:grouping val="standard"/>
        <c:varyColors val="0"/>
        <c:ser>
          <c:idx val="0"/>
          <c:order val="0"/>
          <c:tx>
            <c:strRef>
              <c:f>'[Semester project data.xlsx]ResampledSolar'!$B$1</c:f>
              <c:strCache>
                <c:ptCount val="1"/>
                <c:pt idx="0">
                  <c:v>PVGIS_2005</c:v>
                </c:pt>
              </c:strCache>
            </c:strRef>
          </c:tx>
          <c:spPr>
            <a:ln w="12700" cap="rnd">
              <a:gradFill>
                <a:gsLst>
                  <a:gs pos="0">
                    <a:schemeClr val="accent6">
                      <a:lumMod val="20000"/>
                      <a:lumOff val="80000"/>
                    </a:schemeClr>
                  </a:gs>
                  <a:gs pos="14000">
                    <a:schemeClr val="accent6">
                      <a:lumMod val="40000"/>
                      <a:lumOff val="60000"/>
                    </a:schemeClr>
                  </a:gs>
                  <a:gs pos="29000">
                    <a:schemeClr val="accent6">
                      <a:lumMod val="60000"/>
                      <a:lumOff val="40000"/>
                    </a:schemeClr>
                  </a:gs>
                  <a:gs pos="100000">
                    <a:schemeClr val="accent6">
                      <a:lumMod val="10000"/>
                      <a:lumOff val="90000"/>
                    </a:schemeClr>
                  </a:gs>
                </a:gsLst>
                <a:lin ang="5400000" scaled="1"/>
              </a:gradFill>
              <a:round/>
            </a:ln>
            <a:effectLst/>
          </c:spPr>
          <c:marker>
            <c:symbol val="none"/>
          </c:marker>
          <c:val>
            <c:numRef>
              <c:f>'[Semester project data.xlsx]ResampledSolar'!$B$2:$B$366</c:f>
              <c:numCache>
                <c:formatCode>0.00</c:formatCode>
                <c:ptCount val="365"/>
                <c:pt idx="0">
                  <c:v>78.77</c:v>
                </c:pt>
                <c:pt idx="1">
                  <c:v>34.17</c:v>
                </c:pt>
                <c:pt idx="2">
                  <c:v>126.29</c:v>
                </c:pt>
                <c:pt idx="3">
                  <c:v>159.02000000000001</c:v>
                </c:pt>
                <c:pt idx="4">
                  <c:v>191.87</c:v>
                </c:pt>
                <c:pt idx="5">
                  <c:v>183.34</c:v>
                </c:pt>
                <c:pt idx="6">
                  <c:v>202.14</c:v>
                </c:pt>
                <c:pt idx="7">
                  <c:v>39</c:v>
                </c:pt>
                <c:pt idx="8">
                  <c:v>166.96</c:v>
                </c:pt>
                <c:pt idx="9">
                  <c:v>146.96</c:v>
                </c:pt>
                <c:pt idx="10">
                  <c:v>228.85</c:v>
                </c:pt>
                <c:pt idx="11">
                  <c:v>277.82</c:v>
                </c:pt>
                <c:pt idx="12">
                  <c:v>261.10000000000002</c:v>
                </c:pt>
                <c:pt idx="13">
                  <c:v>251.48</c:v>
                </c:pt>
                <c:pt idx="14">
                  <c:v>267.06</c:v>
                </c:pt>
                <c:pt idx="15">
                  <c:v>258.06</c:v>
                </c:pt>
                <c:pt idx="16">
                  <c:v>202.63</c:v>
                </c:pt>
                <c:pt idx="17">
                  <c:v>158.55000000000001</c:v>
                </c:pt>
                <c:pt idx="18">
                  <c:v>223.47</c:v>
                </c:pt>
                <c:pt idx="19">
                  <c:v>296.64999999999998</c:v>
                </c:pt>
                <c:pt idx="20">
                  <c:v>259.06</c:v>
                </c:pt>
                <c:pt idx="21">
                  <c:v>271.06</c:v>
                </c:pt>
                <c:pt idx="22">
                  <c:v>292.36</c:v>
                </c:pt>
                <c:pt idx="23">
                  <c:v>287.02</c:v>
                </c:pt>
                <c:pt idx="24">
                  <c:v>284.39</c:v>
                </c:pt>
                <c:pt idx="25">
                  <c:v>276.45999999999998</c:v>
                </c:pt>
                <c:pt idx="26">
                  <c:v>258.49</c:v>
                </c:pt>
                <c:pt idx="27">
                  <c:v>219.9</c:v>
                </c:pt>
                <c:pt idx="28">
                  <c:v>226.05</c:v>
                </c:pt>
                <c:pt idx="29">
                  <c:v>239.72</c:v>
                </c:pt>
                <c:pt idx="30">
                  <c:v>252.85</c:v>
                </c:pt>
                <c:pt idx="31">
                  <c:v>245.45</c:v>
                </c:pt>
                <c:pt idx="32">
                  <c:v>248.18</c:v>
                </c:pt>
                <c:pt idx="33">
                  <c:v>251.76</c:v>
                </c:pt>
                <c:pt idx="34">
                  <c:v>241.66</c:v>
                </c:pt>
                <c:pt idx="35">
                  <c:v>279.58999999999997</c:v>
                </c:pt>
                <c:pt idx="36" formatCode="General">
                  <c:v>297.17</c:v>
                </c:pt>
                <c:pt idx="37" formatCode="General">
                  <c:v>300.92</c:v>
                </c:pt>
                <c:pt idx="38" formatCode="General">
                  <c:v>282.10000000000002</c:v>
                </c:pt>
                <c:pt idx="39" formatCode="General">
                  <c:v>289.19</c:v>
                </c:pt>
                <c:pt idx="40" formatCode="General">
                  <c:v>278.69</c:v>
                </c:pt>
                <c:pt idx="41" formatCode="General">
                  <c:v>284.54000000000002</c:v>
                </c:pt>
                <c:pt idx="42" formatCode="General">
                  <c:v>249.16</c:v>
                </c:pt>
                <c:pt idx="43" formatCode="General">
                  <c:v>217.82</c:v>
                </c:pt>
                <c:pt idx="44" formatCode="General">
                  <c:v>254.51</c:v>
                </c:pt>
                <c:pt idx="45" formatCode="General">
                  <c:v>250.38</c:v>
                </c:pt>
                <c:pt idx="46" formatCode="General">
                  <c:v>236.05</c:v>
                </c:pt>
                <c:pt idx="47" formatCode="General">
                  <c:v>234.05</c:v>
                </c:pt>
                <c:pt idx="48" formatCode="General">
                  <c:v>247.22</c:v>
                </c:pt>
                <c:pt idx="49" formatCode="General">
                  <c:v>304.39</c:v>
                </c:pt>
                <c:pt idx="50" formatCode="General">
                  <c:v>245.02</c:v>
                </c:pt>
                <c:pt idx="51" formatCode="General">
                  <c:v>287.64999999999998</c:v>
                </c:pt>
                <c:pt idx="52" formatCode="General">
                  <c:v>302.95</c:v>
                </c:pt>
                <c:pt idx="53" formatCode="General">
                  <c:v>250.51</c:v>
                </c:pt>
                <c:pt idx="54" formatCode="General">
                  <c:v>229.96</c:v>
                </c:pt>
                <c:pt idx="55" formatCode="General">
                  <c:v>222.46</c:v>
                </c:pt>
                <c:pt idx="56" formatCode="General">
                  <c:v>196.63</c:v>
                </c:pt>
                <c:pt idx="57" formatCode="General">
                  <c:v>218.59</c:v>
                </c:pt>
                <c:pt idx="58" formatCode="General">
                  <c:v>209.75</c:v>
                </c:pt>
                <c:pt idx="59" formatCode="General">
                  <c:v>279.8</c:v>
                </c:pt>
                <c:pt idx="60" formatCode="General">
                  <c:v>169.54</c:v>
                </c:pt>
                <c:pt idx="61" formatCode="General">
                  <c:v>148.66999999999999</c:v>
                </c:pt>
                <c:pt idx="62" formatCode="General">
                  <c:v>311.63</c:v>
                </c:pt>
                <c:pt idx="63" formatCode="General">
                  <c:v>282.70999999999998</c:v>
                </c:pt>
                <c:pt idx="64" formatCode="General">
                  <c:v>83.96</c:v>
                </c:pt>
                <c:pt idx="65" formatCode="General">
                  <c:v>282.08999999999997</c:v>
                </c:pt>
                <c:pt idx="66" formatCode="General">
                  <c:v>304.8</c:v>
                </c:pt>
                <c:pt idx="67" formatCode="General">
                  <c:v>308.20999999999998</c:v>
                </c:pt>
                <c:pt idx="68" formatCode="General">
                  <c:v>215.5</c:v>
                </c:pt>
                <c:pt idx="69" formatCode="General">
                  <c:v>212.33</c:v>
                </c:pt>
                <c:pt idx="70" formatCode="General">
                  <c:v>235.34</c:v>
                </c:pt>
                <c:pt idx="71" formatCode="General">
                  <c:v>305.05</c:v>
                </c:pt>
                <c:pt idx="72" formatCode="General">
                  <c:v>277.75</c:v>
                </c:pt>
                <c:pt idx="73" formatCode="General">
                  <c:v>252.09</c:v>
                </c:pt>
                <c:pt idx="74" formatCode="General">
                  <c:v>293.63</c:v>
                </c:pt>
                <c:pt idx="75" formatCode="General">
                  <c:v>287.70999999999998</c:v>
                </c:pt>
                <c:pt idx="76" formatCode="General">
                  <c:v>288.42</c:v>
                </c:pt>
                <c:pt idx="77" formatCode="General">
                  <c:v>311.63</c:v>
                </c:pt>
                <c:pt idx="78" formatCode="General">
                  <c:v>270.63</c:v>
                </c:pt>
                <c:pt idx="79" formatCode="General">
                  <c:v>239.96</c:v>
                </c:pt>
                <c:pt idx="80" formatCode="General">
                  <c:v>203.96</c:v>
                </c:pt>
                <c:pt idx="81" formatCode="General">
                  <c:v>200.5</c:v>
                </c:pt>
                <c:pt idx="82" formatCode="General">
                  <c:v>213.17</c:v>
                </c:pt>
                <c:pt idx="83" formatCode="General">
                  <c:v>270.29000000000002</c:v>
                </c:pt>
                <c:pt idx="84" formatCode="General">
                  <c:v>185.67</c:v>
                </c:pt>
                <c:pt idx="85" formatCode="General">
                  <c:v>205.63</c:v>
                </c:pt>
                <c:pt idx="86" formatCode="General">
                  <c:v>153.33000000000001</c:v>
                </c:pt>
                <c:pt idx="87" formatCode="General">
                  <c:v>151</c:v>
                </c:pt>
                <c:pt idx="88" formatCode="General">
                  <c:v>204.71</c:v>
                </c:pt>
                <c:pt idx="89" formatCode="General">
                  <c:v>106.71</c:v>
                </c:pt>
                <c:pt idx="90" formatCode="General">
                  <c:v>246.2</c:v>
                </c:pt>
                <c:pt idx="91" formatCode="General">
                  <c:v>144.62</c:v>
                </c:pt>
                <c:pt idx="92" formatCode="General">
                  <c:v>226.29</c:v>
                </c:pt>
                <c:pt idx="93" formatCode="General">
                  <c:v>60.42</c:v>
                </c:pt>
                <c:pt idx="94" formatCode="General">
                  <c:v>207.87</c:v>
                </c:pt>
                <c:pt idx="95" formatCode="General">
                  <c:v>250</c:v>
                </c:pt>
                <c:pt idx="96" formatCode="General">
                  <c:v>267.16000000000003</c:v>
                </c:pt>
                <c:pt idx="97" formatCode="General">
                  <c:v>197.75</c:v>
                </c:pt>
                <c:pt idx="98" formatCode="General">
                  <c:v>245.62</c:v>
                </c:pt>
                <c:pt idx="99" formatCode="General">
                  <c:v>258.54000000000002</c:v>
                </c:pt>
                <c:pt idx="100" formatCode="General">
                  <c:v>169.79</c:v>
                </c:pt>
                <c:pt idx="101" formatCode="General">
                  <c:v>301.24</c:v>
                </c:pt>
                <c:pt idx="102" formatCode="General">
                  <c:v>198.29</c:v>
                </c:pt>
                <c:pt idx="103" formatCode="General">
                  <c:v>249.04</c:v>
                </c:pt>
                <c:pt idx="104" formatCode="General">
                  <c:v>198.66</c:v>
                </c:pt>
                <c:pt idx="105" formatCode="General">
                  <c:v>246.12</c:v>
                </c:pt>
                <c:pt idx="106" formatCode="General">
                  <c:v>233.12</c:v>
                </c:pt>
                <c:pt idx="107" formatCode="General">
                  <c:v>211.35</c:v>
                </c:pt>
                <c:pt idx="108" formatCode="General">
                  <c:v>292.36</c:v>
                </c:pt>
                <c:pt idx="109" formatCode="General">
                  <c:v>277.52999999999997</c:v>
                </c:pt>
                <c:pt idx="110" formatCode="General">
                  <c:v>260.52999999999997</c:v>
                </c:pt>
                <c:pt idx="111" formatCode="General">
                  <c:v>273.66000000000003</c:v>
                </c:pt>
                <c:pt idx="112" formatCode="General">
                  <c:v>239.63</c:v>
                </c:pt>
                <c:pt idx="113" formatCode="General">
                  <c:v>145.43</c:v>
                </c:pt>
                <c:pt idx="114" formatCode="General">
                  <c:v>282.29000000000002</c:v>
                </c:pt>
                <c:pt idx="115" formatCode="General">
                  <c:v>146.13999999999999</c:v>
                </c:pt>
                <c:pt idx="116" formatCode="General">
                  <c:v>230.68</c:v>
                </c:pt>
                <c:pt idx="117" formatCode="General">
                  <c:v>96.87</c:v>
                </c:pt>
                <c:pt idx="118" formatCode="General">
                  <c:v>197.2</c:v>
                </c:pt>
                <c:pt idx="119" formatCode="General">
                  <c:v>273.32</c:v>
                </c:pt>
                <c:pt idx="120" formatCode="General">
                  <c:v>235.02</c:v>
                </c:pt>
                <c:pt idx="121" formatCode="General">
                  <c:v>240.37</c:v>
                </c:pt>
                <c:pt idx="122" formatCode="General">
                  <c:v>280.3</c:v>
                </c:pt>
                <c:pt idx="123" formatCode="General">
                  <c:v>255.4</c:v>
                </c:pt>
                <c:pt idx="124" formatCode="General">
                  <c:v>194.12</c:v>
                </c:pt>
                <c:pt idx="125" formatCode="General">
                  <c:v>134.41</c:v>
                </c:pt>
                <c:pt idx="126" formatCode="General">
                  <c:v>268.69</c:v>
                </c:pt>
                <c:pt idx="127" formatCode="General">
                  <c:v>66.75</c:v>
                </c:pt>
                <c:pt idx="128" formatCode="General">
                  <c:v>281.08</c:v>
                </c:pt>
                <c:pt idx="129" formatCode="General">
                  <c:v>31.71</c:v>
                </c:pt>
                <c:pt idx="130" formatCode="General">
                  <c:v>227.7</c:v>
                </c:pt>
                <c:pt idx="131" formatCode="General">
                  <c:v>123.17</c:v>
                </c:pt>
                <c:pt idx="132" formatCode="General">
                  <c:v>238.4</c:v>
                </c:pt>
                <c:pt idx="133" formatCode="General">
                  <c:v>160.41</c:v>
                </c:pt>
                <c:pt idx="134" formatCode="General">
                  <c:v>206.57</c:v>
                </c:pt>
                <c:pt idx="135" formatCode="General">
                  <c:v>248.16</c:v>
                </c:pt>
                <c:pt idx="136" formatCode="General">
                  <c:v>96.66</c:v>
                </c:pt>
                <c:pt idx="137" formatCode="General">
                  <c:v>158.04</c:v>
                </c:pt>
                <c:pt idx="138" formatCode="General">
                  <c:v>163.95</c:v>
                </c:pt>
                <c:pt idx="139" formatCode="General">
                  <c:v>212.74</c:v>
                </c:pt>
                <c:pt idx="140" formatCode="General">
                  <c:v>124.79</c:v>
                </c:pt>
                <c:pt idx="141" formatCode="General">
                  <c:v>271.23</c:v>
                </c:pt>
                <c:pt idx="142" formatCode="General">
                  <c:v>178.53</c:v>
                </c:pt>
                <c:pt idx="143" formatCode="General">
                  <c:v>168.12</c:v>
                </c:pt>
                <c:pt idx="144" formatCode="General">
                  <c:v>121.73</c:v>
                </c:pt>
                <c:pt idx="145" formatCode="General">
                  <c:v>160.54</c:v>
                </c:pt>
                <c:pt idx="146" formatCode="General">
                  <c:v>219.05</c:v>
                </c:pt>
                <c:pt idx="147" formatCode="General">
                  <c:v>230.71</c:v>
                </c:pt>
                <c:pt idx="148" formatCode="General">
                  <c:v>109.46</c:v>
                </c:pt>
                <c:pt idx="149" formatCode="General">
                  <c:v>215.47</c:v>
                </c:pt>
                <c:pt idx="150" formatCode="General">
                  <c:v>181.49</c:v>
                </c:pt>
                <c:pt idx="151" formatCode="General">
                  <c:v>250.33</c:v>
                </c:pt>
                <c:pt idx="152" formatCode="General">
                  <c:v>261.05</c:v>
                </c:pt>
                <c:pt idx="153" formatCode="General">
                  <c:v>244.06</c:v>
                </c:pt>
                <c:pt idx="154" formatCode="General">
                  <c:v>172.65</c:v>
                </c:pt>
                <c:pt idx="155" formatCode="General">
                  <c:v>266.85000000000002</c:v>
                </c:pt>
                <c:pt idx="156" formatCode="General">
                  <c:v>215.61</c:v>
                </c:pt>
                <c:pt idx="157" formatCode="General">
                  <c:v>193.41</c:v>
                </c:pt>
                <c:pt idx="158" formatCode="General">
                  <c:v>123.45</c:v>
                </c:pt>
                <c:pt idx="159" formatCode="General">
                  <c:v>189.83</c:v>
                </c:pt>
                <c:pt idx="160" formatCode="General">
                  <c:v>205.25</c:v>
                </c:pt>
                <c:pt idx="161" formatCode="General">
                  <c:v>223.41</c:v>
                </c:pt>
                <c:pt idx="162" formatCode="General">
                  <c:v>213.11</c:v>
                </c:pt>
                <c:pt idx="163" formatCode="General">
                  <c:v>202.84</c:v>
                </c:pt>
                <c:pt idx="164" formatCode="General">
                  <c:v>185.25</c:v>
                </c:pt>
                <c:pt idx="165" formatCode="General">
                  <c:v>155.69999999999999</c:v>
                </c:pt>
                <c:pt idx="166" formatCode="General">
                  <c:v>216.57</c:v>
                </c:pt>
                <c:pt idx="167" formatCode="General">
                  <c:v>142.56</c:v>
                </c:pt>
                <c:pt idx="168" formatCode="General">
                  <c:v>266.94</c:v>
                </c:pt>
                <c:pt idx="169" formatCode="General">
                  <c:v>255.94</c:v>
                </c:pt>
                <c:pt idx="170" formatCode="General">
                  <c:v>230.86</c:v>
                </c:pt>
                <c:pt idx="171" formatCode="General">
                  <c:v>57.96</c:v>
                </c:pt>
                <c:pt idx="172" formatCode="General">
                  <c:v>94.25</c:v>
                </c:pt>
                <c:pt idx="173" formatCode="General">
                  <c:v>228.36</c:v>
                </c:pt>
                <c:pt idx="174" formatCode="General">
                  <c:v>216.4</c:v>
                </c:pt>
                <c:pt idx="175" formatCode="General">
                  <c:v>147.49</c:v>
                </c:pt>
                <c:pt idx="176" formatCode="General">
                  <c:v>227.4</c:v>
                </c:pt>
                <c:pt idx="177" formatCode="General">
                  <c:v>181.95</c:v>
                </c:pt>
                <c:pt idx="178" formatCode="General">
                  <c:v>223.15</c:v>
                </c:pt>
                <c:pt idx="179" formatCode="General">
                  <c:v>100.54</c:v>
                </c:pt>
                <c:pt idx="180" formatCode="General">
                  <c:v>159.87</c:v>
                </c:pt>
                <c:pt idx="181" formatCode="General">
                  <c:v>187.93</c:v>
                </c:pt>
                <c:pt idx="182" formatCode="General">
                  <c:v>187.15</c:v>
                </c:pt>
                <c:pt idx="183" formatCode="General">
                  <c:v>251.77</c:v>
                </c:pt>
                <c:pt idx="184" formatCode="General">
                  <c:v>263.10000000000002</c:v>
                </c:pt>
                <c:pt idx="185" formatCode="General">
                  <c:v>269.56</c:v>
                </c:pt>
                <c:pt idx="186" formatCode="General">
                  <c:v>167.78</c:v>
                </c:pt>
                <c:pt idx="187" formatCode="General">
                  <c:v>126.37</c:v>
                </c:pt>
                <c:pt idx="188" formatCode="General">
                  <c:v>123.58</c:v>
                </c:pt>
                <c:pt idx="189" formatCode="General">
                  <c:v>237.78</c:v>
                </c:pt>
                <c:pt idx="190" formatCode="General">
                  <c:v>201.28</c:v>
                </c:pt>
                <c:pt idx="191" formatCode="General">
                  <c:v>197.16</c:v>
                </c:pt>
                <c:pt idx="192" formatCode="General">
                  <c:v>188.61</c:v>
                </c:pt>
                <c:pt idx="193" formatCode="General">
                  <c:v>179.12</c:v>
                </c:pt>
                <c:pt idx="194" formatCode="General">
                  <c:v>207.86</c:v>
                </c:pt>
                <c:pt idx="195" formatCode="General">
                  <c:v>189.4</c:v>
                </c:pt>
                <c:pt idx="196" formatCode="General">
                  <c:v>94.16</c:v>
                </c:pt>
                <c:pt idx="197" formatCode="General">
                  <c:v>180.83</c:v>
                </c:pt>
                <c:pt idx="198" formatCode="General">
                  <c:v>87.87</c:v>
                </c:pt>
                <c:pt idx="199" formatCode="General">
                  <c:v>94.08</c:v>
                </c:pt>
                <c:pt idx="200" formatCode="General">
                  <c:v>216.82</c:v>
                </c:pt>
                <c:pt idx="201" formatCode="General">
                  <c:v>235.7</c:v>
                </c:pt>
                <c:pt idx="202" formatCode="General">
                  <c:v>206.18</c:v>
                </c:pt>
                <c:pt idx="203" formatCode="General">
                  <c:v>137.44999999999999</c:v>
                </c:pt>
                <c:pt idx="204" formatCode="General">
                  <c:v>202.66</c:v>
                </c:pt>
                <c:pt idx="205" formatCode="General">
                  <c:v>234.49</c:v>
                </c:pt>
                <c:pt idx="206" formatCode="General">
                  <c:v>127.67</c:v>
                </c:pt>
                <c:pt idx="207" formatCode="General">
                  <c:v>248.78</c:v>
                </c:pt>
                <c:pt idx="208" formatCode="General">
                  <c:v>251.82</c:v>
                </c:pt>
                <c:pt idx="209" formatCode="General">
                  <c:v>244.86</c:v>
                </c:pt>
                <c:pt idx="210" formatCode="General">
                  <c:v>156.58000000000001</c:v>
                </c:pt>
                <c:pt idx="211" formatCode="General">
                  <c:v>284.27</c:v>
                </c:pt>
                <c:pt idx="212" formatCode="General">
                  <c:v>256.43</c:v>
                </c:pt>
                <c:pt idx="213" formatCode="General">
                  <c:v>230.11</c:v>
                </c:pt>
                <c:pt idx="214" formatCode="General">
                  <c:v>97.29</c:v>
                </c:pt>
                <c:pt idx="215" formatCode="General">
                  <c:v>93</c:v>
                </c:pt>
                <c:pt idx="216" formatCode="General">
                  <c:v>170.45</c:v>
                </c:pt>
                <c:pt idx="217" formatCode="General">
                  <c:v>138.16</c:v>
                </c:pt>
                <c:pt idx="218" formatCode="General">
                  <c:v>260.45</c:v>
                </c:pt>
                <c:pt idx="219" formatCode="General">
                  <c:v>205.95</c:v>
                </c:pt>
                <c:pt idx="220" formatCode="General">
                  <c:v>232.03</c:v>
                </c:pt>
                <c:pt idx="221" formatCode="General">
                  <c:v>258.32</c:v>
                </c:pt>
                <c:pt idx="222" formatCode="General">
                  <c:v>112.25</c:v>
                </c:pt>
                <c:pt idx="223" formatCode="General">
                  <c:v>204.29</c:v>
                </c:pt>
                <c:pt idx="224" formatCode="General">
                  <c:v>221.29</c:v>
                </c:pt>
                <c:pt idx="225" formatCode="General">
                  <c:v>136.41</c:v>
                </c:pt>
                <c:pt idx="226" formatCode="General">
                  <c:v>235.2</c:v>
                </c:pt>
                <c:pt idx="227" formatCode="General">
                  <c:v>205.91</c:v>
                </c:pt>
                <c:pt idx="228" formatCode="General">
                  <c:v>216.91</c:v>
                </c:pt>
                <c:pt idx="229" formatCode="General">
                  <c:v>63.67</c:v>
                </c:pt>
                <c:pt idx="230" formatCode="General">
                  <c:v>270.95</c:v>
                </c:pt>
                <c:pt idx="231" formatCode="General">
                  <c:v>169.25</c:v>
                </c:pt>
                <c:pt idx="232" formatCode="General">
                  <c:v>127.5</c:v>
                </c:pt>
                <c:pt idx="233" formatCode="General">
                  <c:v>234.54</c:v>
                </c:pt>
                <c:pt idx="234" formatCode="General">
                  <c:v>77.12</c:v>
                </c:pt>
                <c:pt idx="235" formatCode="General">
                  <c:v>248.45</c:v>
                </c:pt>
                <c:pt idx="236" formatCode="General">
                  <c:v>299.24</c:v>
                </c:pt>
                <c:pt idx="237" formatCode="General">
                  <c:v>249.54</c:v>
                </c:pt>
                <c:pt idx="238" formatCode="General">
                  <c:v>277.41000000000003</c:v>
                </c:pt>
                <c:pt idx="239" formatCode="General">
                  <c:v>209.7</c:v>
                </c:pt>
                <c:pt idx="240" formatCode="General">
                  <c:v>145.04</c:v>
                </c:pt>
                <c:pt idx="241" formatCode="General">
                  <c:v>187.3</c:v>
                </c:pt>
                <c:pt idx="242" formatCode="General">
                  <c:v>287.85000000000002</c:v>
                </c:pt>
                <c:pt idx="243" formatCode="General">
                  <c:v>263.66000000000003</c:v>
                </c:pt>
                <c:pt idx="244" formatCode="General">
                  <c:v>231.75</c:v>
                </c:pt>
                <c:pt idx="245" formatCode="General">
                  <c:v>156.97</c:v>
                </c:pt>
                <c:pt idx="246" formatCode="General">
                  <c:v>92.81</c:v>
                </c:pt>
                <c:pt idx="247" formatCode="General">
                  <c:v>263.04000000000002</c:v>
                </c:pt>
                <c:pt idx="248" formatCode="General">
                  <c:v>257.06</c:v>
                </c:pt>
                <c:pt idx="249" formatCode="General">
                  <c:v>180.83</c:v>
                </c:pt>
                <c:pt idx="250" formatCode="General">
                  <c:v>170.37</c:v>
                </c:pt>
                <c:pt idx="251" formatCode="General">
                  <c:v>213.74</c:v>
                </c:pt>
                <c:pt idx="252" formatCode="General">
                  <c:v>142.12</c:v>
                </c:pt>
                <c:pt idx="253" formatCode="General">
                  <c:v>259.8</c:v>
                </c:pt>
                <c:pt idx="254" formatCode="General">
                  <c:v>200.84</c:v>
                </c:pt>
                <c:pt idx="255" formatCode="General">
                  <c:v>130.62</c:v>
                </c:pt>
                <c:pt idx="256" formatCode="General">
                  <c:v>297.12</c:v>
                </c:pt>
                <c:pt idx="257" formatCode="General">
                  <c:v>181.77</c:v>
                </c:pt>
                <c:pt idx="258" formatCode="General">
                  <c:v>269.33</c:v>
                </c:pt>
                <c:pt idx="259" formatCode="General">
                  <c:v>281.14</c:v>
                </c:pt>
                <c:pt idx="260" formatCode="General">
                  <c:v>120.82</c:v>
                </c:pt>
                <c:pt idx="261" formatCode="General">
                  <c:v>133.05000000000001</c:v>
                </c:pt>
                <c:pt idx="262" formatCode="General">
                  <c:v>178.25</c:v>
                </c:pt>
                <c:pt idx="263" formatCode="General">
                  <c:v>174.17</c:v>
                </c:pt>
                <c:pt idx="264" formatCode="General">
                  <c:v>111.63</c:v>
                </c:pt>
                <c:pt idx="265" formatCode="General">
                  <c:v>237</c:v>
                </c:pt>
                <c:pt idx="266" formatCode="General">
                  <c:v>295.92</c:v>
                </c:pt>
                <c:pt idx="267" formatCode="General">
                  <c:v>279.14999999999998</c:v>
                </c:pt>
                <c:pt idx="268" formatCode="General">
                  <c:v>293.64999999999998</c:v>
                </c:pt>
                <c:pt idx="269" formatCode="General">
                  <c:v>199.38</c:v>
                </c:pt>
                <c:pt idx="270" formatCode="General">
                  <c:v>166.16</c:v>
                </c:pt>
                <c:pt idx="271" formatCode="General">
                  <c:v>242.63</c:v>
                </c:pt>
                <c:pt idx="272" formatCode="General">
                  <c:v>241.95</c:v>
                </c:pt>
                <c:pt idx="273" formatCode="General">
                  <c:v>209.91</c:v>
                </c:pt>
                <c:pt idx="274" formatCode="General">
                  <c:v>294.25</c:v>
                </c:pt>
                <c:pt idx="275" formatCode="General">
                  <c:v>240.65</c:v>
                </c:pt>
                <c:pt idx="276" formatCode="General">
                  <c:v>181.91</c:v>
                </c:pt>
                <c:pt idx="277" formatCode="General">
                  <c:v>156.21</c:v>
                </c:pt>
                <c:pt idx="278" formatCode="General">
                  <c:v>250.71</c:v>
                </c:pt>
                <c:pt idx="279" formatCode="General">
                  <c:v>215.63</c:v>
                </c:pt>
                <c:pt idx="280" formatCode="General">
                  <c:v>129.04</c:v>
                </c:pt>
                <c:pt idx="281" formatCode="General">
                  <c:v>277.08999999999997</c:v>
                </c:pt>
                <c:pt idx="282" formatCode="General">
                  <c:v>281.95999999999998</c:v>
                </c:pt>
                <c:pt idx="283" formatCode="General">
                  <c:v>203</c:v>
                </c:pt>
                <c:pt idx="284" formatCode="General">
                  <c:v>199.17</c:v>
                </c:pt>
                <c:pt idx="285" formatCode="General">
                  <c:v>147.63</c:v>
                </c:pt>
                <c:pt idx="286" formatCode="General">
                  <c:v>145.91999999999999</c:v>
                </c:pt>
                <c:pt idx="287" formatCode="General">
                  <c:v>256.3</c:v>
                </c:pt>
                <c:pt idx="288" formatCode="General">
                  <c:v>79.13</c:v>
                </c:pt>
                <c:pt idx="289" formatCode="General">
                  <c:v>228.13</c:v>
                </c:pt>
                <c:pt idx="290" formatCode="General">
                  <c:v>264.26</c:v>
                </c:pt>
                <c:pt idx="291" formatCode="General">
                  <c:v>141.29</c:v>
                </c:pt>
                <c:pt idx="292" formatCode="General">
                  <c:v>111.75</c:v>
                </c:pt>
                <c:pt idx="293" formatCode="General">
                  <c:v>208.96</c:v>
                </c:pt>
                <c:pt idx="294" formatCode="General">
                  <c:v>178.84</c:v>
                </c:pt>
                <c:pt idx="295" formatCode="General">
                  <c:v>214.05</c:v>
                </c:pt>
                <c:pt idx="296" formatCode="General">
                  <c:v>226.38</c:v>
                </c:pt>
                <c:pt idx="297" formatCode="General">
                  <c:v>172.96</c:v>
                </c:pt>
                <c:pt idx="298" formatCode="General">
                  <c:v>46.21</c:v>
                </c:pt>
                <c:pt idx="299" formatCode="General">
                  <c:v>202.71</c:v>
                </c:pt>
                <c:pt idx="300" formatCode="General">
                  <c:v>217.13</c:v>
                </c:pt>
                <c:pt idx="301" formatCode="General">
                  <c:v>210.63</c:v>
                </c:pt>
                <c:pt idx="302" formatCode="General">
                  <c:v>243.84</c:v>
                </c:pt>
                <c:pt idx="303" formatCode="General">
                  <c:v>217.34</c:v>
                </c:pt>
                <c:pt idx="304" formatCode="General">
                  <c:v>288.95999999999998</c:v>
                </c:pt>
                <c:pt idx="305" formatCode="General">
                  <c:v>214.51</c:v>
                </c:pt>
                <c:pt idx="306" formatCode="General">
                  <c:v>149.71</c:v>
                </c:pt>
                <c:pt idx="307" formatCode="General">
                  <c:v>135.59</c:v>
                </c:pt>
                <c:pt idx="308" formatCode="General">
                  <c:v>235.14</c:v>
                </c:pt>
                <c:pt idx="309" formatCode="General">
                  <c:v>158.16999999999999</c:v>
                </c:pt>
                <c:pt idx="310" formatCode="General">
                  <c:v>261.85000000000002</c:v>
                </c:pt>
                <c:pt idx="311" formatCode="General">
                  <c:v>162.30000000000001</c:v>
                </c:pt>
                <c:pt idx="312" formatCode="General">
                  <c:v>235.47</c:v>
                </c:pt>
                <c:pt idx="313" formatCode="General">
                  <c:v>180.55</c:v>
                </c:pt>
                <c:pt idx="314" formatCode="General">
                  <c:v>217.39</c:v>
                </c:pt>
                <c:pt idx="315" formatCode="General">
                  <c:v>253.06</c:v>
                </c:pt>
                <c:pt idx="316" formatCode="General">
                  <c:v>281.02</c:v>
                </c:pt>
                <c:pt idx="317" formatCode="General">
                  <c:v>187.76</c:v>
                </c:pt>
                <c:pt idx="318" formatCode="General">
                  <c:v>218.68</c:v>
                </c:pt>
                <c:pt idx="319" formatCode="General">
                  <c:v>173.47</c:v>
                </c:pt>
                <c:pt idx="320" formatCode="General">
                  <c:v>206.92</c:v>
                </c:pt>
                <c:pt idx="321" formatCode="General">
                  <c:v>256.68</c:v>
                </c:pt>
                <c:pt idx="322" formatCode="General">
                  <c:v>133.5</c:v>
                </c:pt>
                <c:pt idx="323" formatCode="General">
                  <c:v>197.92</c:v>
                </c:pt>
                <c:pt idx="324" formatCode="General">
                  <c:v>47.29</c:v>
                </c:pt>
                <c:pt idx="325" formatCode="General">
                  <c:v>34.33</c:v>
                </c:pt>
                <c:pt idx="326" formatCode="General">
                  <c:v>107.38</c:v>
                </c:pt>
                <c:pt idx="327" formatCode="General">
                  <c:v>276.86</c:v>
                </c:pt>
                <c:pt idx="328" formatCode="General">
                  <c:v>185.72</c:v>
                </c:pt>
                <c:pt idx="329" formatCode="General">
                  <c:v>201.09</c:v>
                </c:pt>
                <c:pt idx="330" formatCode="General">
                  <c:v>188.96</c:v>
                </c:pt>
                <c:pt idx="331" formatCode="General">
                  <c:v>128.91999999999999</c:v>
                </c:pt>
                <c:pt idx="332" formatCode="General">
                  <c:v>216.47</c:v>
                </c:pt>
                <c:pt idx="333" formatCode="General">
                  <c:v>120.84</c:v>
                </c:pt>
                <c:pt idx="334" formatCode="General">
                  <c:v>165.32</c:v>
                </c:pt>
                <c:pt idx="335" formatCode="General">
                  <c:v>238.14</c:v>
                </c:pt>
                <c:pt idx="336" formatCode="General">
                  <c:v>225.59</c:v>
                </c:pt>
                <c:pt idx="337" formatCode="General">
                  <c:v>208.47</c:v>
                </c:pt>
                <c:pt idx="338" formatCode="General">
                  <c:v>161.99</c:v>
                </c:pt>
                <c:pt idx="339" formatCode="General">
                  <c:v>248.48</c:v>
                </c:pt>
                <c:pt idx="340" formatCode="General">
                  <c:v>212.35</c:v>
                </c:pt>
                <c:pt idx="341" formatCode="General">
                  <c:v>202.9</c:v>
                </c:pt>
                <c:pt idx="342" formatCode="General">
                  <c:v>224.89</c:v>
                </c:pt>
                <c:pt idx="343" formatCode="General">
                  <c:v>203.25</c:v>
                </c:pt>
                <c:pt idx="344" formatCode="General">
                  <c:v>146.84</c:v>
                </c:pt>
                <c:pt idx="345" formatCode="General">
                  <c:v>244.53</c:v>
                </c:pt>
                <c:pt idx="346" formatCode="General">
                  <c:v>164.61</c:v>
                </c:pt>
                <c:pt idx="347" formatCode="General">
                  <c:v>213.79</c:v>
                </c:pt>
                <c:pt idx="348" formatCode="General">
                  <c:v>232.36</c:v>
                </c:pt>
                <c:pt idx="349" formatCode="General">
                  <c:v>260.44</c:v>
                </c:pt>
                <c:pt idx="350" formatCode="General">
                  <c:v>138.86000000000001</c:v>
                </c:pt>
                <c:pt idx="351" formatCode="General">
                  <c:v>161.62</c:v>
                </c:pt>
                <c:pt idx="352" formatCode="General">
                  <c:v>217.42</c:v>
                </c:pt>
                <c:pt idx="353" formatCode="General">
                  <c:v>118.08</c:v>
                </c:pt>
                <c:pt idx="354" formatCode="General">
                  <c:v>238.33</c:v>
                </c:pt>
                <c:pt idx="355" formatCode="General">
                  <c:v>125.91</c:v>
                </c:pt>
                <c:pt idx="356" formatCode="General">
                  <c:v>97.19</c:v>
                </c:pt>
                <c:pt idx="357" formatCode="General">
                  <c:v>179.14</c:v>
                </c:pt>
                <c:pt idx="358" formatCode="General">
                  <c:v>233.34</c:v>
                </c:pt>
                <c:pt idx="359" formatCode="General">
                  <c:v>156.61000000000001</c:v>
                </c:pt>
                <c:pt idx="360" formatCode="General">
                  <c:v>173.59</c:v>
                </c:pt>
                <c:pt idx="361" formatCode="General">
                  <c:v>149.66999999999999</c:v>
                </c:pt>
                <c:pt idx="362" formatCode="General">
                  <c:v>135.44</c:v>
                </c:pt>
                <c:pt idx="363" formatCode="General">
                  <c:v>259.35000000000002</c:v>
                </c:pt>
                <c:pt idx="364" formatCode="General">
                  <c:v>233.1</c:v>
                </c:pt>
              </c:numCache>
            </c:numRef>
          </c:val>
          <c:smooth val="0"/>
          <c:extLst>
            <c:ext xmlns:c16="http://schemas.microsoft.com/office/drawing/2014/chart" uri="{C3380CC4-5D6E-409C-BE32-E72D297353CC}">
              <c16:uniqueId val="{00000000-ED1F-4780-A1EB-EF10C72D5CDF}"/>
            </c:ext>
          </c:extLst>
        </c:ser>
        <c:ser>
          <c:idx val="1"/>
          <c:order val="2"/>
          <c:tx>
            <c:strRef>
              <c:f>'[Semester project data.xlsx]ResampledSolar'!$D$1</c:f>
              <c:strCache>
                <c:ptCount val="1"/>
                <c:pt idx="0">
                  <c:v>LB</c:v>
                </c:pt>
              </c:strCache>
            </c:strRef>
          </c:tx>
          <c:spPr>
            <a:ln w="12700" cap="rnd">
              <a:solidFill>
                <a:schemeClr val="accent2"/>
              </a:solidFill>
              <a:round/>
            </a:ln>
            <a:effectLst/>
          </c:spPr>
          <c:marker>
            <c:symbol val="none"/>
          </c:marker>
          <c:val>
            <c:numRef>
              <c:f>'[Semester project data.xlsx]ResampledSolar'!$D$2:$D$366</c:f>
              <c:numCache>
                <c:formatCode>0.00</c:formatCode>
                <c:ptCount val="365"/>
                <c:pt idx="0">
                  <c:v>185.291666666666</c:v>
                </c:pt>
                <c:pt idx="1">
                  <c:v>183.666666666666</c:v>
                </c:pt>
                <c:pt idx="2">
                  <c:v>227.958333333333</c:v>
                </c:pt>
                <c:pt idx="3">
                  <c:v>180.75</c:v>
                </c:pt>
                <c:pt idx="4">
                  <c:v>138.25</c:v>
                </c:pt>
                <c:pt idx="5">
                  <c:v>185.458333333333</c:v>
                </c:pt>
                <c:pt idx="6">
                  <c:v>169.208333333333</c:v>
                </c:pt>
                <c:pt idx="7">
                  <c:v>255.916666666666</c:v>
                </c:pt>
                <c:pt idx="8">
                  <c:v>185.458333333333</c:v>
                </c:pt>
                <c:pt idx="9">
                  <c:v>146.833333333333</c:v>
                </c:pt>
                <c:pt idx="10">
                  <c:v>129.291666666666</c:v>
                </c:pt>
                <c:pt idx="11">
                  <c:v>172.208333333333</c:v>
                </c:pt>
                <c:pt idx="12">
                  <c:v>174.791666666666</c:v>
                </c:pt>
                <c:pt idx="13">
                  <c:v>126.75</c:v>
                </c:pt>
                <c:pt idx="14">
                  <c:v>187.333333333333</c:v>
                </c:pt>
                <c:pt idx="15">
                  <c:v>73.5</c:v>
                </c:pt>
                <c:pt idx="16">
                  <c:v>141.833333333333</c:v>
                </c:pt>
                <c:pt idx="17">
                  <c:v>94.7916666666666</c:v>
                </c:pt>
                <c:pt idx="18">
                  <c:v>187.708333333333</c:v>
                </c:pt>
                <c:pt idx="19">
                  <c:v>149.583333333333</c:v>
                </c:pt>
                <c:pt idx="20">
                  <c:v>166.75</c:v>
                </c:pt>
                <c:pt idx="21">
                  <c:v>158.333333333333</c:v>
                </c:pt>
                <c:pt idx="22">
                  <c:v>182.375</c:v>
                </c:pt>
                <c:pt idx="23">
                  <c:v>172.958333333333</c:v>
                </c:pt>
                <c:pt idx="24">
                  <c:v>187.458333333333</c:v>
                </c:pt>
                <c:pt idx="25">
                  <c:v>259.95833333333297</c:v>
                </c:pt>
                <c:pt idx="26">
                  <c:v>211.083333333333</c:v>
                </c:pt>
                <c:pt idx="27">
                  <c:v>148</c:v>
                </c:pt>
                <c:pt idx="28">
                  <c:v>258.08333333333297</c:v>
                </c:pt>
                <c:pt idx="29">
                  <c:v>193.875</c:v>
                </c:pt>
                <c:pt idx="30">
                  <c:v>191.75</c:v>
                </c:pt>
                <c:pt idx="31">
                  <c:v>183.208333333333</c:v>
                </c:pt>
                <c:pt idx="32">
                  <c:v>205.5</c:v>
                </c:pt>
                <c:pt idx="33">
                  <c:v>194.166666666666</c:v>
                </c:pt>
                <c:pt idx="34">
                  <c:v>164.791666666666</c:v>
                </c:pt>
                <c:pt idx="35">
                  <c:v>166</c:v>
                </c:pt>
                <c:pt idx="36">
                  <c:v>173.916666666666</c:v>
                </c:pt>
                <c:pt idx="37">
                  <c:v>196.833333333333</c:v>
                </c:pt>
                <c:pt idx="38">
                  <c:v>174.25</c:v>
                </c:pt>
                <c:pt idx="39">
                  <c:v>199.583333333333</c:v>
                </c:pt>
                <c:pt idx="40">
                  <c:v>197.583333333333</c:v>
                </c:pt>
                <c:pt idx="41">
                  <c:v>263.666666666666</c:v>
                </c:pt>
                <c:pt idx="42">
                  <c:v>175.833333333333</c:v>
                </c:pt>
                <c:pt idx="43">
                  <c:v>138.958333333333</c:v>
                </c:pt>
                <c:pt idx="44">
                  <c:v>211.208333333333</c:v>
                </c:pt>
                <c:pt idx="45">
                  <c:v>198.666666666666</c:v>
                </c:pt>
                <c:pt idx="46">
                  <c:v>264.541666666666</c:v>
                </c:pt>
                <c:pt idx="47">
                  <c:v>223.833333333333</c:v>
                </c:pt>
                <c:pt idx="48">
                  <c:v>224.416666666666</c:v>
                </c:pt>
                <c:pt idx="49">
                  <c:v>176.791666666666</c:v>
                </c:pt>
                <c:pt idx="50">
                  <c:v>178.416666666666</c:v>
                </c:pt>
                <c:pt idx="51">
                  <c:v>178.333333333333</c:v>
                </c:pt>
                <c:pt idx="52">
                  <c:v>200.875</c:v>
                </c:pt>
                <c:pt idx="53">
                  <c:v>233.416666666666</c:v>
                </c:pt>
                <c:pt idx="54">
                  <c:v>201.875</c:v>
                </c:pt>
                <c:pt idx="55">
                  <c:v>142.583333333333</c:v>
                </c:pt>
                <c:pt idx="56">
                  <c:v>207.875</c:v>
                </c:pt>
                <c:pt idx="57">
                  <c:v>202.5</c:v>
                </c:pt>
                <c:pt idx="58">
                  <c:v>166.458333333333</c:v>
                </c:pt>
                <c:pt idx="59">
                  <c:v>68.75</c:v>
                </c:pt>
                <c:pt idx="60">
                  <c:v>71.7083333333333</c:v>
                </c:pt>
                <c:pt idx="61">
                  <c:v>130.416666666666</c:v>
                </c:pt>
                <c:pt idx="62">
                  <c:v>84.5416666666666</c:v>
                </c:pt>
                <c:pt idx="63">
                  <c:v>175.666666666666</c:v>
                </c:pt>
                <c:pt idx="64">
                  <c:v>200.625</c:v>
                </c:pt>
                <c:pt idx="65">
                  <c:v>211.833333333333</c:v>
                </c:pt>
                <c:pt idx="66">
                  <c:v>163.458333333333</c:v>
                </c:pt>
                <c:pt idx="67">
                  <c:v>128.833333333333</c:v>
                </c:pt>
                <c:pt idx="68">
                  <c:v>279.95833333333297</c:v>
                </c:pt>
                <c:pt idx="69">
                  <c:v>275.291666666666</c:v>
                </c:pt>
                <c:pt idx="70">
                  <c:v>111.916666666666</c:v>
                </c:pt>
                <c:pt idx="71">
                  <c:v>221.875</c:v>
                </c:pt>
                <c:pt idx="72">
                  <c:v>160.166666666666</c:v>
                </c:pt>
                <c:pt idx="73">
                  <c:v>270.45833333333297</c:v>
                </c:pt>
                <c:pt idx="74">
                  <c:v>223.416666666666</c:v>
                </c:pt>
                <c:pt idx="75">
                  <c:v>180.583333333333</c:v>
                </c:pt>
                <c:pt idx="76">
                  <c:v>184.958333333333</c:v>
                </c:pt>
                <c:pt idx="77">
                  <c:v>208.583333333333</c:v>
                </c:pt>
                <c:pt idx="78">
                  <c:v>197.5</c:v>
                </c:pt>
                <c:pt idx="79">
                  <c:v>206.916666666666</c:v>
                </c:pt>
                <c:pt idx="80">
                  <c:v>216.375</c:v>
                </c:pt>
                <c:pt idx="81">
                  <c:v>184.791666666666</c:v>
                </c:pt>
                <c:pt idx="82">
                  <c:v>187.083333333333</c:v>
                </c:pt>
                <c:pt idx="83">
                  <c:v>173.958333333333</c:v>
                </c:pt>
                <c:pt idx="84">
                  <c:v>202.666666666666</c:v>
                </c:pt>
                <c:pt idx="85">
                  <c:v>178.5</c:v>
                </c:pt>
                <c:pt idx="86">
                  <c:v>237.708333333333</c:v>
                </c:pt>
                <c:pt idx="87">
                  <c:v>203.625</c:v>
                </c:pt>
                <c:pt idx="88">
                  <c:v>218.416666666666</c:v>
                </c:pt>
                <c:pt idx="89">
                  <c:v>69.625</c:v>
                </c:pt>
                <c:pt idx="90">
                  <c:v>191.208333333333</c:v>
                </c:pt>
                <c:pt idx="91">
                  <c:v>108.166666666666</c:v>
                </c:pt>
                <c:pt idx="92">
                  <c:v>178</c:v>
                </c:pt>
                <c:pt idx="93">
                  <c:v>201.458333333333</c:v>
                </c:pt>
                <c:pt idx="94">
                  <c:v>191.625</c:v>
                </c:pt>
                <c:pt idx="95">
                  <c:v>225.541666666666</c:v>
                </c:pt>
                <c:pt idx="96">
                  <c:v>196.958333333333</c:v>
                </c:pt>
                <c:pt idx="97">
                  <c:v>135.208333333333</c:v>
                </c:pt>
                <c:pt idx="98">
                  <c:v>156.625</c:v>
                </c:pt>
                <c:pt idx="99">
                  <c:v>177.708333333333</c:v>
                </c:pt>
                <c:pt idx="100">
                  <c:v>209.916666666666</c:v>
                </c:pt>
                <c:pt idx="101">
                  <c:v>133.291666666666</c:v>
                </c:pt>
                <c:pt idx="102">
                  <c:v>183</c:v>
                </c:pt>
                <c:pt idx="103">
                  <c:v>165.208333333333</c:v>
                </c:pt>
                <c:pt idx="104">
                  <c:v>234.166666666666</c:v>
                </c:pt>
                <c:pt idx="105">
                  <c:v>214.208333333333</c:v>
                </c:pt>
                <c:pt idx="106">
                  <c:v>198.458333333333</c:v>
                </c:pt>
                <c:pt idx="107">
                  <c:v>184.666666666666</c:v>
                </c:pt>
                <c:pt idx="108">
                  <c:v>241.375</c:v>
                </c:pt>
                <c:pt idx="109">
                  <c:v>197.625</c:v>
                </c:pt>
                <c:pt idx="110">
                  <c:v>209.375</c:v>
                </c:pt>
                <c:pt idx="111">
                  <c:v>212.416666666666</c:v>
                </c:pt>
                <c:pt idx="112">
                  <c:v>176.25</c:v>
                </c:pt>
                <c:pt idx="113">
                  <c:v>243.041666666666</c:v>
                </c:pt>
                <c:pt idx="114">
                  <c:v>224.375</c:v>
                </c:pt>
                <c:pt idx="115">
                  <c:v>169.916666666666</c:v>
                </c:pt>
                <c:pt idx="116">
                  <c:v>207.416666666666</c:v>
                </c:pt>
                <c:pt idx="117">
                  <c:v>180.125</c:v>
                </c:pt>
                <c:pt idx="118">
                  <c:v>153</c:v>
                </c:pt>
                <c:pt idx="119">
                  <c:v>193.625</c:v>
                </c:pt>
                <c:pt idx="120">
                  <c:v>145.833333333333</c:v>
                </c:pt>
                <c:pt idx="121">
                  <c:v>164.583333333333</c:v>
                </c:pt>
                <c:pt idx="122">
                  <c:v>163.166666666666</c:v>
                </c:pt>
                <c:pt idx="123">
                  <c:v>156.75</c:v>
                </c:pt>
                <c:pt idx="124">
                  <c:v>203.666666666666</c:v>
                </c:pt>
                <c:pt idx="125">
                  <c:v>182.083333333333</c:v>
                </c:pt>
                <c:pt idx="126">
                  <c:v>218.375</c:v>
                </c:pt>
                <c:pt idx="127">
                  <c:v>177.791666666666</c:v>
                </c:pt>
                <c:pt idx="128">
                  <c:v>107.5</c:v>
                </c:pt>
                <c:pt idx="129">
                  <c:v>198.75</c:v>
                </c:pt>
                <c:pt idx="130">
                  <c:v>166.791666666666</c:v>
                </c:pt>
                <c:pt idx="131">
                  <c:v>142.416666666666</c:v>
                </c:pt>
                <c:pt idx="132">
                  <c:v>169.541666666666</c:v>
                </c:pt>
                <c:pt idx="133">
                  <c:v>188.75</c:v>
                </c:pt>
                <c:pt idx="134">
                  <c:v>219.291666666666</c:v>
                </c:pt>
                <c:pt idx="135">
                  <c:v>144.416666666666</c:v>
                </c:pt>
                <c:pt idx="136">
                  <c:v>238.416666666666</c:v>
                </c:pt>
                <c:pt idx="137">
                  <c:v>147.541666666666</c:v>
                </c:pt>
                <c:pt idx="138">
                  <c:v>200.291666666666</c:v>
                </c:pt>
                <c:pt idx="139">
                  <c:v>206.625</c:v>
                </c:pt>
                <c:pt idx="140">
                  <c:v>253.541666666666</c:v>
                </c:pt>
                <c:pt idx="141">
                  <c:v>157.333333333333</c:v>
                </c:pt>
                <c:pt idx="142">
                  <c:v>118.083333333333</c:v>
                </c:pt>
                <c:pt idx="143">
                  <c:v>168.958333333333</c:v>
                </c:pt>
                <c:pt idx="144">
                  <c:v>107.291666666666</c:v>
                </c:pt>
                <c:pt idx="145">
                  <c:v>148.083333333333</c:v>
                </c:pt>
                <c:pt idx="146">
                  <c:v>179.291666666666</c:v>
                </c:pt>
                <c:pt idx="147">
                  <c:v>176.875</c:v>
                </c:pt>
                <c:pt idx="148">
                  <c:v>77.125</c:v>
                </c:pt>
                <c:pt idx="149">
                  <c:v>259.25</c:v>
                </c:pt>
                <c:pt idx="150">
                  <c:v>133.916666666666</c:v>
                </c:pt>
                <c:pt idx="151">
                  <c:v>198.791666666666</c:v>
                </c:pt>
                <c:pt idx="152">
                  <c:v>127.875</c:v>
                </c:pt>
                <c:pt idx="153">
                  <c:v>160.75</c:v>
                </c:pt>
                <c:pt idx="154">
                  <c:v>162.75</c:v>
                </c:pt>
                <c:pt idx="155">
                  <c:v>145.166666666666</c:v>
                </c:pt>
                <c:pt idx="156">
                  <c:v>210.208333333333</c:v>
                </c:pt>
                <c:pt idx="157">
                  <c:v>225.333333333333</c:v>
                </c:pt>
                <c:pt idx="158">
                  <c:v>228.958333333333</c:v>
                </c:pt>
                <c:pt idx="159">
                  <c:v>141.291666666666</c:v>
                </c:pt>
                <c:pt idx="160">
                  <c:v>152.458333333333</c:v>
                </c:pt>
                <c:pt idx="161">
                  <c:v>176.916666666666</c:v>
                </c:pt>
                <c:pt idx="162">
                  <c:v>175.083333333333</c:v>
                </c:pt>
                <c:pt idx="163">
                  <c:v>202.875</c:v>
                </c:pt>
                <c:pt idx="164">
                  <c:v>212.125</c:v>
                </c:pt>
                <c:pt idx="165">
                  <c:v>174.333333333333</c:v>
                </c:pt>
                <c:pt idx="166">
                  <c:v>218.458333333333</c:v>
                </c:pt>
                <c:pt idx="167">
                  <c:v>148.708333333333</c:v>
                </c:pt>
                <c:pt idx="168">
                  <c:v>147.958333333333</c:v>
                </c:pt>
                <c:pt idx="169">
                  <c:v>175</c:v>
                </c:pt>
                <c:pt idx="170">
                  <c:v>175.833333333333</c:v>
                </c:pt>
                <c:pt idx="171">
                  <c:v>168.458333333333</c:v>
                </c:pt>
                <c:pt idx="172">
                  <c:v>155.083333333333</c:v>
                </c:pt>
                <c:pt idx="173">
                  <c:v>176.5</c:v>
                </c:pt>
                <c:pt idx="174">
                  <c:v>58.0833333333333</c:v>
                </c:pt>
                <c:pt idx="175">
                  <c:v>176.791666666666</c:v>
                </c:pt>
                <c:pt idx="176">
                  <c:v>140.791666666666</c:v>
                </c:pt>
                <c:pt idx="177">
                  <c:v>194.583333333333</c:v>
                </c:pt>
                <c:pt idx="178">
                  <c:v>159.25</c:v>
                </c:pt>
                <c:pt idx="179">
                  <c:v>153.708333333333</c:v>
                </c:pt>
                <c:pt idx="180">
                  <c:v>152.916666666666</c:v>
                </c:pt>
                <c:pt idx="181">
                  <c:v>179.666666666666</c:v>
                </c:pt>
                <c:pt idx="182">
                  <c:v>144.708333333333</c:v>
                </c:pt>
                <c:pt idx="183">
                  <c:v>185.875</c:v>
                </c:pt>
                <c:pt idx="184">
                  <c:v>184.583333333333</c:v>
                </c:pt>
                <c:pt idx="185">
                  <c:v>106.541666666666</c:v>
                </c:pt>
                <c:pt idx="186">
                  <c:v>187.208333333333</c:v>
                </c:pt>
                <c:pt idx="187">
                  <c:v>161.791666666666</c:v>
                </c:pt>
                <c:pt idx="188">
                  <c:v>182.666666666666</c:v>
                </c:pt>
                <c:pt idx="189">
                  <c:v>209.208333333333</c:v>
                </c:pt>
                <c:pt idx="190">
                  <c:v>230.75</c:v>
                </c:pt>
                <c:pt idx="191">
                  <c:v>156</c:v>
                </c:pt>
                <c:pt idx="192">
                  <c:v>160.083333333333</c:v>
                </c:pt>
                <c:pt idx="193">
                  <c:v>173.125</c:v>
                </c:pt>
                <c:pt idx="194">
                  <c:v>118.708333333333</c:v>
                </c:pt>
                <c:pt idx="195">
                  <c:v>135.583333333333</c:v>
                </c:pt>
                <c:pt idx="196">
                  <c:v>157.125</c:v>
                </c:pt>
                <c:pt idx="197">
                  <c:v>164.875</c:v>
                </c:pt>
                <c:pt idx="198">
                  <c:v>208.291666666666</c:v>
                </c:pt>
                <c:pt idx="199">
                  <c:v>237.291666666666</c:v>
                </c:pt>
                <c:pt idx="200">
                  <c:v>193.666666666666</c:v>
                </c:pt>
                <c:pt idx="201">
                  <c:v>228.666666666666</c:v>
                </c:pt>
                <c:pt idx="202">
                  <c:v>183.125</c:v>
                </c:pt>
                <c:pt idx="203">
                  <c:v>192.541666666666</c:v>
                </c:pt>
                <c:pt idx="204">
                  <c:v>155.25</c:v>
                </c:pt>
                <c:pt idx="205">
                  <c:v>195.541666666666</c:v>
                </c:pt>
                <c:pt idx="206">
                  <c:v>159</c:v>
                </c:pt>
                <c:pt idx="207">
                  <c:v>214.583333333333</c:v>
                </c:pt>
                <c:pt idx="208">
                  <c:v>214.125</c:v>
                </c:pt>
                <c:pt idx="209">
                  <c:v>148.875</c:v>
                </c:pt>
                <c:pt idx="210">
                  <c:v>201.125</c:v>
                </c:pt>
                <c:pt idx="211">
                  <c:v>186.5</c:v>
                </c:pt>
                <c:pt idx="212">
                  <c:v>161.25</c:v>
                </c:pt>
                <c:pt idx="213">
                  <c:v>177.5</c:v>
                </c:pt>
                <c:pt idx="214">
                  <c:v>129.166666666666</c:v>
                </c:pt>
                <c:pt idx="215">
                  <c:v>181.708333333333</c:v>
                </c:pt>
                <c:pt idx="216">
                  <c:v>231.666666666666</c:v>
                </c:pt>
                <c:pt idx="217">
                  <c:v>205.166666666666</c:v>
                </c:pt>
                <c:pt idx="218">
                  <c:v>242.791666666666</c:v>
                </c:pt>
                <c:pt idx="219">
                  <c:v>221.125</c:v>
                </c:pt>
                <c:pt idx="220">
                  <c:v>134.375</c:v>
                </c:pt>
                <c:pt idx="221">
                  <c:v>156.875</c:v>
                </c:pt>
                <c:pt idx="222">
                  <c:v>186.416666666666</c:v>
                </c:pt>
                <c:pt idx="223">
                  <c:v>185.5</c:v>
                </c:pt>
                <c:pt idx="224">
                  <c:v>185.958333333333</c:v>
                </c:pt>
                <c:pt idx="225">
                  <c:v>186.416666666666</c:v>
                </c:pt>
                <c:pt idx="226">
                  <c:v>184.916666666666</c:v>
                </c:pt>
                <c:pt idx="227">
                  <c:v>133.208333333333</c:v>
                </c:pt>
                <c:pt idx="228">
                  <c:v>72.7916666666666</c:v>
                </c:pt>
                <c:pt idx="229">
                  <c:v>157.5</c:v>
                </c:pt>
                <c:pt idx="230">
                  <c:v>187.375</c:v>
                </c:pt>
                <c:pt idx="231">
                  <c:v>143.666666666666</c:v>
                </c:pt>
                <c:pt idx="232">
                  <c:v>139.125</c:v>
                </c:pt>
                <c:pt idx="233">
                  <c:v>141.958333333333</c:v>
                </c:pt>
                <c:pt idx="234">
                  <c:v>192.833333333333</c:v>
                </c:pt>
                <c:pt idx="235">
                  <c:v>120.791666666666</c:v>
                </c:pt>
                <c:pt idx="236">
                  <c:v>196.041666666666</c:v>
                </c:pt>
                <c:pt idx="237">
                  <c:v>224.75</c:v>
                </c:pt>
                <c:pt idx="238">
                  <c:v>192.958333333333</c:v>
                </c:pt>
                <c:pt idx="239">
                  <c:v>191.041666666666</c:v>
                </c:pt>
                <c:pt idx="240">
                  <c:v>191.833333333333</c:v>
                </c:pt>
                <c:pt idx="241">
                  <c:v>186.666666666666</c:v>
                </c:pt>
                <c:pt idx="242">
                  <c:v>144.166666666666</c:v>
                </c:pt>
                <c:pt idx="243">
                  <c:v>142.125</c:v>
                </c:pt>
                <c:pt idx="244">
                  <c:v>165.583333333333</c:v>
                </c:pt>
                <c:pt idx="245">
                  <c:v>198.041666666666</c:v>
                </c:pt>
                <c:pt idx="246">
                  <c:v>67.75</c:v>
                </c:pt>
                <c:pt idx="247">
                  <c:v>179.458333333333</c:v>
                </c:pt>
                <c:pt idx="248">
                  <c:v>88.3333333333333</c:v>
                </c:pt>
                <c:pt idx="249">
                  <c:v>181.041666666666</c:v>
                </c:pt>
                <c:pt idx="250">
                  <c:v>199.416666666666</c:v>
                </c:pt>
                <c:pt idx="251">
                  <c:v>245.041666666666</c:v>
                </c:pt>
                <c:pt idx="252">
                  <c:v>125</c:v>
                </c:pt>
                <c:pt idx="253">
                  <c:v>159.916666666666</c:v>
                </c:pt>
                <c:pt idx="254">
                  <c:v>218.708333333333</c:v>
                </c:pt>
                <c:pt idx="255">
                  <c:v>236.583333333333</c:v>
                </c:pt>
                <c:pt idx="256">
                  <c:v>149.208333333333</c:v>
                </c:pt>
                <c:pt idx="257">
                  <c:v>213.416666666666</c:v>
                </c:pt>
                <c:pt idx="258">
                  <c:v>258.791666666666</c:v>
                </c:pt>
                <c:pt idx="259">
                  <c:v>188.041666666666</c:v>
                </c:pt>
                <c:pt idx="260">
                  <c:v>111.916666666666</c:v>
                </c:pt>
                <c:pt idx="261">
                  <c:v>133.541666666666</c:v>
                </c:pt>
                <c:pt idx="262">
                  <c:v>148.041666666666</c:v>
                </c:pt>
                <c:pt idx="263">
                  <c:v>125.166666666666</c:v>
                </c:pt>
                <c:pt idx="264">
                  <c:v>90.5</c:v>
                </c:pt>
                <c:pt idx="265">
                  <c:v>175.875</c:v>
                </c:pt>
                <c:pt idx="266">
                  <c:v>174</c:v>
                </c:pt>
                <c:pt idx="267">
                  <c:v>221.583333333333</c:v>
                </c:pt>
                <c:pt idx="268">
                  <c:v>159.125</c:v>
                </c:pt>
                <c:pt idx="269">
                  <c:v>144.375</c:v>
                </c:pt>
                <c:pt idx="270">
                  <c:v>110.208333333333</c:v>
                </c:pt>
                <c:pt idx="271">
                  <c:v>219.75</c:v>
                </c:pt>
                <c:pt idx="272">
                  <c:v>200.333333333333</c:v>
                </c:pt>
                <c:pt idx="273">
                  <c:v>173.416666666666</c:v>
                </c:pt>
                <c:pt idx="274">
                  <c:v>162.833333333333</c:v>
                </c:pt>
                <c:pt idx="275">
                  <c:v>69</c:v>
                </c:pt>
                <c:pt idx="276">
                  <c:v>198.208333333333</c:v>
                </c:pt>
                <c:pt idx="277">
                  <c:v>138</c:v>
                </c:pt>
                <c:pt idx="278">
                  <c:v>197.875</c:v>
                </c:pt>
                <c:pt idx="279">
                  <c:v>197.416666666666</c:v>
                </c:pt>
                <c:pt idx="280">
                  <c:v>178.375</c:v>
                </c:pt>
                <c:pt idx="281">
                  <c:v>173</c:v>
                </c:pt>
                <c:pt idx="282">
                  <c:v>163.166666666666</c:v>
                </c:pt>
                <c:pt idx="283">
                  <c:v>75.9583333333333</c:v>
                </c:pt>
                <c:pt idx="284">
                  <c:v>198.041666666666</c:v>
                </c:pt>
                <c:pt idx="285">
                  <c:v>129.541666666666</c:v>
                </c:pt>
                <c:pt idx="286">
                  <c:v>114.75</c:v>
                </c:pt>
                <c:pt idx="287">
                  <c:v>147.541666666666</c:v>
                </c:pt>
                <c:pt idx="288">
                  <c:v>46.125</c:v>
                </c:pt>
                <c:pt idx="289">
                  <c:v>272</c:v>
                </c:pt>
                <c:pt idx="290">
                  <c:v>187.083333333333</c:v>
                </c:pt>
                <c:pt idx="291">
                  <c:v>152.25</c:v>
                </c:pt>
                <c:pt idx="292">
                  <c:v>250.166666666666</c:v>
                </c:pt>
                <c:pt idx="293">
                  <c:v>280.75</c:v>
                </c:pt>
                <c:pt idx="294">
                  <c:v>187.625</c:v>
                </c:pt>
                <c:pt idx="295">
                  <c:v>202.708333333333</c:v>
                </c:pt>
                <c:pt idx="296">
                  <c:v>169.583333333333</c:v>
                </c:pt>
                <c:pt idx="297">
                  <c:v>192.291666666666</c:v>
                </c:pt>
                <c:pt idx="298">
                  <c:v>194.916666666666</c:v>
                </c:pt>
                <c:pt idx="299">
                  <c:v>162.75</c:v>
                </c:pt>
                <c:pt idx="300">
                  <c:v>186.791666666666</c:v>
                </c:pt>
                <c:pt idx="301">
                  <c:v>204.916666666666</c:v>
                </c:pt>
                <c:pt idx="302">
                  <c:v>168.25</c:v>
                </c:pt>
                <c:pt idx="303">
                  <c:v>150.125</c:v>
                </c:pt>
                <c:pt idx="304">
                  <c:v>181.041666666666</c:v>
                </c:pt>
                <c:pt idx="305">
                  <c:v>179.208333333333</c:v>
                </c:pt>
                <c:pt idx="306">
                  <c:v>144.125</c:v>
                </c:pt>
                <c:pt idx="307">
                  <c:v>151</c:v>
                </c:pt>
                <c:pt idx="308">
                  <c:v>169.833333333333</c:v>
                </c:pt>
                <c:pt idx="309">
                  <c:v>179.208333333333</c:v>
                </c:pt>
                <c:pt idx="310">
                  <c:v>104.791666666666</c:v>
                </c:pt>
                <c:pt idx="311">
                  <c:v>187.541666666666</c:v>
                </c:pt>
                <c:pt idx="312">
                  <c:v>107.625</c:v>
                </c:pt>
                <c:pt idx="313">
                  <c:v>133.666666666666</c:v>
                </c:pt>
                <c:pt idx="314">
                  <c:v>190.75</c:v>
                </c:pt>
                <c:pt idx="315">
                  <c:v>119.041666666666</c:v>
                </c:pt>
                <c:pt idx="316">
                  <c:v>107.625</c:v>
                </c:pt>
                <c:pt idx="317">
                  <c:v>158.375</c:v>
                </c:pt>
                <c:pt idx="318">
                  <c:v>150.125</c:v>
                </c:pt>
                <c:pt idx="319">
                  <c:v>77.625</c:v>
                </c:pt>
                <c:pt idx="320">
                  <c:v>146.333333333333</c:v>
                </c:pt>
                <c:pt idx="321">
                  <c:v>114.583333333333</c:v>
                </c:pt>
                <c:pt idx="322">
                  <c:v>166.25</c:v>
                </c:pt>
                <c:pt idx="323">
                  <c:v>243.083333333333</c:v>
                </c:pt>
                <c:pt idx="324">
                  <c:v>194.583333333333</c:v>
                </c:pt>
                <c:pt idx="325">
                  <c:v>151.5</c:v>
                </c:pt>
                <c:pt idx="326">
                  <c:v>187.625</c:v>
                </c:pt>
                <c:pt idx="327">
                  <c:v>187.375</c:v>
                </c:pt>
                <c:pt idx="328">
                  <c:v>165.541666666666</c:v>
                </c:pt>
                <c:pt idx="329">
                  <c:v>186.833333333333</c:v>
                </c:pt>
                <c:pt idx="330">
                  <c:v>178.666666666666</c:v>
                </c:pt>
                <c:pt idx="331">
                  <c:v>156.875</c:v>
                </c:pt>
                <c:pt idx="332">
                  <c:v>156</c:v>
                </c:pt>
                <c:pt idx="333">
                  <c:v>185.916666666666</c:v>
                </c:pt>
                <c:pt idx="334">
                  <c:v>158.083333333333</c:v>
                </c:pt>
                <c:pt idx="335">
                  <c:v>164.958333333333</c:v>
                </c:pt>
                <c:pt idx="336">
                  <c:v>156.458333333333</c:v>
                </c:pt>
                <c:pt idx="337">
                  <c:v>185.583333333333</c:v>
                </c:pt>
                <c:pt idx="338">
                  <c:v>112.583333333333</c:v>
                </c:pt>
                <c:pt idx="339">
                  <c:v>63.7916666666666</c:v>
                </c:pt>
                <c:pt idx="340">
                  <c:v>70.2916666666666</c:v>
                </c:pt>
                <c:pt idx="341">
                  <c:v>147.875</c:v>
                </c:pt>
                <c:pt idx="342">
                  <c:v>211.875</c:v>
                </c:pt>
                <c:pt idx="343">
                  <c:v>139.25</c:v>
                </c:pt>
                <c:pt idx="344">
                  <c:v>150.375</c:v>
                </c:pt>
                <c:pt idx="345">
                  <c:v>78.9583333333333</c:v>
                </c:pt>
                <c:pt idx="346">
                  <c:v>171.458333333333</c:v>
                </c:pt>
                <c:pt idx="347">
                  <c:v>184.666666666666</c:v>
                </c:pt>
                <c:pt idx="348">
                  <c:v>128.666666666666</c:v>
                </c:pt>
                <c:pt idx="349">
                  <c:v>63.625</c:v>
                </c:pt>
                <c:pt idx="350">
                  <c:v>120.125</c:v>
                </c:pt>
                <c:pt idx="351">
                  <c:v>182.708333333333</c:v>
                </c:pt>
                <c:pt idx="352">
                  <c:v>120.75</c:v>
                </c:pt>
                <c:pt idx="353">
                  <c:v>164.75</c:v>
                </c:pt>
                <c:pt idx="354">
                  <c:v>183.666666666666</c:v>
                </c:pt>
                <c:pt idx="355">
                  <c:v>184.083333333333</c:v>
                </c:pt>
                <c:pt idx="356">
                  <c:v>183.416666666666</c:v>
                </c:pt>
                <c:pt idx="357">
                  <c:v>184.791666666666</c:v>
                </c:pt>
                <c:pt idx="358">
                  <c:v>221.541666666666</c:v>
                </c:pt>
                <c:pt idx="359">
                  <c:v>160.791666666666</c:v>
                </c:pt>
                <c:pt idx="360">
                  <c:v>175.458333333333</c:v>
                </c:pt>
                <c:pt idx="361">
                  <c:v>201.291666666666</c:v>
                </c:pt>
                <c:pt idx="362">
                  <c:v>237.708333333333</c:v>
                </c:pt>
                <c:pt idx="363">
                  <c:v>183.875</c:v>
                </c:pt>
                <c:pt idx="364">
                  <c:v>188.208333333333</c:v>
                </c:pt>
              </c:numCache>
            </c:numRef>
          </c:val>
          <c:smooth val="0"/>
          <c:extLst>
            <c:ext xmlns:c16="http://schemas.microsoft.com/office/drawing/2014/chart" uri="{C3380CC4-5D6E-409C-BE32-E72D297353CC}">
              <c16:uniqueId val="{00000001-ED1F-4780-A1EB-EF10C72D5CDF}"/>
            </c:ext>
          </c:extLst>
        </c:ser>
        <c:dLbls>
          <c:showLegendKey val="0"/>
          <c:showVal val="0"/>
          <c:showCatName val="0"/>
          <c:showSerName val="0"/>
          <c:showPercent val="0"/>
          <c:showBubbleSize val="0"/>
        </c:dLbls>
        <c:smooth val="0"/>
        <c:axId val="452175968"/>
        <c:axId val="452172688"/>
        <c:extLst>
          <c:ext xmlns:c15="http://schemas.microsoft.com/office/drawing/2012/chart" uri="{02D57815-91ED-43cb-92C2-25804820EDAC}">
            <c15:filteredLineSeries>
              <c15:ser>
                <c:idx val="2"/>
                <c:order val="1"/>
                <c:tx>
                  <c:strRef>
                    <c:extLst>
                      <c:ext uri="{02D57815-91ED-43cb-92C2-25804820EDAC}">
                        <c15:formulaRef>
                          <c15:sqref>'[Semester project data.xlsx]ResampledSolar'!$C$1</c15:sqref>
                        </c15:formulaRef>
                      </c:ext>
                    </c:extLst>
                    <c:strCache>
                      <c:ptCount val="1"/>
                      <c:pt idx="0">
                        <c:v>PVGIS_2015</c:v>
                      </c:pt>
                    </c:strCache>
                  </c:strRef>
                </c:tx>
                <c:spPr>
                  <a:ln w="12700" cap="rnd">
                    <a:gradFill>
                      <a:gsLst>
                        <a:gs pos="0">
                          <a:schemeClr val="accent1">
                            <a:lumMod val="30000"/>
                            <a:lumOff val="70000"/>
                          </a:schemeClr>
                        </a:gs>
                        <a:gs pos="19000">
                          <a:schemeClr val="accent1">
                            <a:lumMod val="45000"/>
                            <a:lumOff val="55000"/>
                          </a:schemeClr>
                        </a:gs>
                        <a:gs pos="37000">
                          <a:schemeClr val="accent1">
                            <a:lumMod val="45000"/>
                            <a:lumOff val="55000"/>
                          </a:schemeClr>
                        </a:gs>
                        <a:gs pos="100000">
                          <a:schemeClr val="accent1">
                            <a:lumMod val="10000"/>
                            <a:lumOff val="90000"/>
                          </a:schemeClr>
                        </a:gs>
                      </a:gsLst>
                      <a:lin ang="5400000" scaled="1"/>
                    </a:gradFill>
                    <a:round/>
                  </a:ln>
                  <a:effectLst/>
                </c:spPr>
                <c:marker>
                  <c:symbol val="none"/>
                </c:marker>
                <c:val>
                  <c:numRef>
                    <c:extLst>
                      <c:ext uri="{02D57815-91ED-43cb-92C2-25804820EDAC}">
                        <c15:formulaRef>
                          <c15:sqref>'[Semester project data.xlsx]ResampledSolar'!$C$2:$C$366</c15:sqref>
                        </c15:formulaRef>
                      </c:ext>
                    </c:extLst>
                    <c:numCache>
                      <c:formatCode>0.00</c:formatCode>
                      <c:ptCount val="365"/>
                      <c:pt idx="0">
                        <c:v>62.840416666666599</c:v>
                      </c:pt>
                      <c:pt idx="1">
                        <c:v>186.09458333333299</c:v>
                      </c:pt>
                      <c:pt idx="2">
                        <c:v>179.25583333333299</c:v>
                      </c:pt>
                      <c:pt idx="3">
                        <c:v>246.955833333333</c:v>
                      </c:pt>
                      <c:pt idx="4">
                        <c:v>183.96583333333299</c:v>
                      </c:pt>
                      <c:pt idx="5">
                        <c:v>178.803333333333</c:v>
                      </c:pt>
                      <c:pt idx="6">
                        <c:v>156.760416666666</c:v>
                      </c:pt>
                      <c:pt idx="7">
                        <c:v>120.460833333333</c:v>
                      </c:pt>
                      <c:pt idx="8">
                        <c:v>88.750833333333304</c:v>
                      </c:pt>
                      <c:pt idx="9">
                        <c:v>177.84541666666601</c:v>
                      </c:pt>
                      <c:pt idx="10">
                        <c:v>134.963333333333</c:v>
                      </c:pt>
                      <c:pt idx="11">
                        <c:v>244.22291666666601</c:v>
                      </c:pt>
                      <c:pt idx="12">
                        <c:v>281.39749999999998</c:v>
                      </c:pt>
                      <c:pt idx="13">
                        <c:v>259.85124999999903</c:v>
                      </c:pt>
                      <c:pt idx="14">
                        <c:v>285.52583333333303</c:v>
                      </c:pt>
                      <c:pt idx="15">
                        <c:v>260.51916666666602</c:v>
                      </c:pt>
                      <c:pt idx="16">
                        <c:v>283.69291666666601</c:v>
                      </c:pt>
                      <c:pt idx="17">
                        <c:v>240.22375</c:v>
                      </c:pt>
                      <c:pt idx="18">
                        <c:v>238.42916666666599</c:v>
                      </c:pt>
                      <c:pt idx="19">
                        <c:v>221.345</c:v>
                      </c:pt>
                      <c:pt idx="20">
                        <c:v>183.63583333333301</c:v>
                      </c:pt>
                      <c:pt idx="21">
                        <c:v>252.59916666666601</c:v>
                      </c:pt>
                      <c:pt idx="22">
                        <c:v>211.84249999999901</c:v>
                      </c:pt>
                      <c:pt idx="23">
                        <c:v>192.75749999999999</c:v>
                      </c:pt>
                      <c:pt idx="24">
                        <c:v>225.38583333333301</c:v>
                      </c:pt>
                      <c:pt idx="25">
                        <c:v>222.55125000000001</c:v>
                      </c:pt>
                      <c:pt idx="26">
                        <c:v>248.01333333333301</c:v>
                      </c:pt>
                      <c:pt idx="27">
                        <c:v>218.544166666666</c:v>
                      </c:pt>
                      <c:pt idx="28">
                        <c:v>133.50125</c:v>
                      </c:pt>
                      <c:pt idx="29">
                        <c:v>188.050416666666</c:v>
                      </c:pt>
                      <c:pt idx="30">
                        <c:v>232.677083333333</c:v>
                      </c:pt>
                      <c:pt idx="31">
                        <c:v>245.594999999999</c:v>
                      </c:pt>
                      <c:pt idx="32">
                        <c:v>80.75</c:v>
                      </c:pt>
                      <c:pt idx="33">
                        <c:v>148.710833333333</c:v>
                      </c:pt>
                      <c:pt idx="34">
                        <c:v>107.917083333333</c:v>
                      </c:pt>
                      <c:pt idx="35">
                        <c:v>187.546666666666</c:v>
                      </c:pt>
                      <c:pt idx="36">
                        <c:v>119.919166666666</c:v>
                      </c:pt>
                      <c:pt idx="37">
                        <c:v>192.50583333333299</c:v>
                      </c:pt>
                      <c:pt idx="38">
                        <c:v>254.97</c:v>
                      </c:pt>
                      <c:pt idx="39">
                        <c:v>231.800416666666</c:v>
                      </c:pt>
                      <c:pt idx="40">
                        <c:v>222.902083333333</c:v>
                      </c:pt>
                      <c:pt idx="41">
                        <c:v>255.26124999999999</c:v>
                      </c:pt>
                      <c:pt idx="42">
                        <c:v>264.80208333333297</c:v>
                      </c:pt>
                      <c:pt idx="43">
                        <c:v>206.464583333333</c:v>
                      </c:pt>
                      <c:pt idx="44">
                        <c:v>227.59041666666599</c:v>
                      </c:pt>
                      <c:pt idx="45">
                        <c:v>300.26458333333301</c:v>
                      </c:pt>
                      <c:pt idx="46">
                        <c:v>307.51416666666597</c:v>
                      </c:pt>
                      <c:pt idx="47">
                        <c:v>281.24166666666599</c:v>
                      </c:pt>
                      <c:pt idx="48">
                        <c:v>257.35833333333301</c:v>
                      </c:pt>
                      <c:pt idx="49">
                        <c:v>154.792916666666</c:v>
                      </c:pt>
                      <c:pt idx="50">
                        <c:v>230.839583333333</c:v>
                      </c:pt>
                      <c:pt idx="51">
                        <c:v>278.96916666666601</c:v>
                      </c:pt>
                      <c:pt idx="52">
                        <c:v>237.714583333333</c:v>
                      </c:pt>
                      <c:pt idx="53">
                        <c:v>230.88208333333299</c:v>
                      </c:pt>
                      <c:pt idx="54">
                        <c:v>160.08416666666599</c:v>
                      </c:pt>
                      <c:pt idx="55">
                        <c:v>285.55291666666602</c:v>
                      </c:pt>
                      <c:pt idx="56">
                        <c:v>270.05041666666602</c:v>
                      </c:pt>
                      <c:pt idx="57">
                        <c:v>310.05374999999998</c:v>
                      </c:pt>
                      <c:pt idx="58">
                        <c:v>320.22041666666598</c:v>
                      </c:pt>
                      <c:pt idx="59">
                        <c:v>274.96541666666599</c:v>
                      </c:pt>
                      <c:pt idx="60">
                        <c:v>213.91958333333301</c:v>
                      </c:pt>
                      <c:pt idx="61">
                        <c:v>195.21749999999901</c:v>
                      </c:pt>
                      <c:pt idx="62">
                        <c:v>237.12958333333299</c:v>
                      </c:pt>
                      <c:pt idx="63">
                        <c:v>279.58916666666602</c:v>
                      </c:pt>
                      <c:pt idx="64">
                        <c:v>229.04583333333301</c:v>
                      </c:pt>
                      <c:pt idx="65">
                        <c:v>274.17208333333298</c:v>
                      </c:pt>
                      <c:pt idx="66">
                        <c:v>244.087083333333</c:v>
                      </c:pt>
                      <c:pt idx="67">
                        <c:v>185.45916666666599</c:v>
                      </c:pt>
                      <c:pt idx="68">
                        <c:v>286.04624999999999</c:v>
                      </c:pt>
                      <c:pt idx="69">
                        <c:v>96.042083333333295</c:v>
                      </c:pt>
                      <c:pt idx="70">
                        <c:v>200.87625</c:v>
                      </c:pt>
                      <c:pt idx="71">
                        <c:v>302.25375000000003</c:v>
                      </c:pt>
                      <c:pt idx="72">
                        <c:v>236.96041666666599</c:v>
                      </c:pt>
                      <c:pt idx="73">
                        <c:v>189.95875000000001</c:v>
                      </c:pt>
                      <c:pt idx="74">
                        <c:v>231.71041666666599</c:v>
                      </c:pt>
                      <c:pt idx="75">
                        <c:v>277.21041666666599</c:v>
                      </c:pt>
                      <c:pt idx="76">
                        <c:v>287.50166666666598</c:v>
                      </c:pt>
                      <c:pt idx="77">
                        <c:v>248</c:v>
                      </c:pt>
                      <c:pt idx="78">
                        <c:v>291.33333333333297</c:v>
                      </c:pt>
                      <c:pt idx="79">
                        <c:v>234</c:v>
                      </c:pt>
                      <c:pt idx="80">
                        <c:v>218.166666666666</c:v>
                      </c:pt>
                      <c:pt idx="81">
                        <c:v>297.916666666666</c:v>
                      </c:pt>
                      <c:pt idx="82">
                        <c:v>237.666666666666</c:v>
                      </c:pt>
                      <c:pt idx="83">
                        <c:v>271.83333333333297</c:v>
                      </c:pt>
                      <c:pt idx="84">
                        <c:v>286.416666666666</c:v>
                      </c:pt>
                      <c:pt idx="85">
                        <c:v>224.041666666666</c:v>
                      </c:pt>
                      <c:pt idx="86">
                        <c:v>192.166666666666</c:v>
                      </c:pt>
                      <c:pt idx="87">
                        <c:v>113.416666666666</c:v>
                      </c:pt>
                      <c:pt idx="88">
                        <c:v>290.95499999999998</c:v>
                      </c:pt>
                      <c:pt idx="89">
                        <c:v>243.83124999999899</c:v>
                      </c:pt>
                      <c:pt idx="90">
                        <c:v>230.87291666666599</c:v>
                      </c:pt>
                      <c:pt idx="91">
                        <c:v>183.74833333333299</c:v>
                      </c:pt>
                      <c:pt idx="92">
                        <c:v>174.332083333333</c:v>
                      </c:pt>
                      <c:pt idx="93">
                        <c:v>261.87208333333302</c:v>
                      </c:pt>
                      <c:pt idx="94">
                        <c:v>202.24708333333299</c:v>
                      </c:pt>
                      <c:pt idx="95">
                        <c:v>264.705416666666</c:v>
                      </c:pt>
                      <c:pt idx="96">
                        <c:v>219.53791666666601</c:v>
                      </c:pt>
                      <c:pt idx="97">
                        <c:v>243.288749999999</c:v>
                      </c:pt>
                      <c:pt idx="98">
                        <c:v>208.12249999999901</c:v>
                      </c:pt>
                      <c:pt idx="99">
                        <c:v>226.78791666666601</c:v>
                      </c:pt>
                      <c:pt idx="100">
                        <c:v>227.33</c:v>
                      </c:pt>
                      <c:pt idx="101">
                        <c:v>264.53541666666598</c:v>
                      </c:pt>
                      <c:pt idx="102">
                        <c:v>278.66041666666598</c:v>
                      </c:pt>
                      <c:pt idx="103">
                        <c:v>279.44083333333299</c:v>
                      </c:pt>
                      <c:pt idx="104">
                        <c:v>255.11249999999899</c:v>
                      </c:pt>
                      <c:pt idx="105">
                        <c:v>280.40124999999898</c:v>
                      </c:pt>
                      <c:pt idx="106">
                        <c:v>284.48333333333301</c:v>
                      </c:pt>
                      <c:pt idx="107">
                        <c:v>265.10958333333298</c:v>
                      </c:pt>
                      <c:pt idx="108">
                        <c:v>238.43416666666599</c:v>
                      </c:pt>
                      <c:pt idx="109">
                        <c:v>248.51208333333301</c:v>
                      </c:pt>
                      <c:pt idx="110">
                        <c:v>202.11999999999901</c:v>
                      </c:pt>
                      <c:pt idx="111">
                        <c:v>181.667916666666</c:v>
                      </c:pt>
                      <c:pt idx="112">
                        <c:v>147.41374999999999</c:v>
                      </c:pt>
                      <c:pt idx="113">
                        <c:v>164.16374999999999</c:v>
                      </c:pt>
                      <c:pt idx="114">
                        <c:v>105.790833333333</c:v>
                      </c:pt>
                      <c:pt idx="115">
                        <c:v>165.829166666666</c:v>
                      </c:pt>
                      <c:pt idx="116">
                        <c:v>140.87291666666599</c:v>
                      </c:pt>
                      <c:pt idx="117">
                        <c:v>223.24291666666599</c:v>
                      </c:pt>
                      <c:pt idx="118">
                        <c:v>234.09</c:v>
                      </c:pt>
                      <c:pt idx="119">
                        <c:v>138.74625</c:v>
                      </c:pt>
                      <c:pt idx="120">
                        <c:v>194.993333333333</c:v>
                      </c:pt>
                      <c:pt idx="121">
                        <c:v>101.102083333333</c:v>
                      </c:pt>
                      <c:pt idx="122">
                        <c:v>80.1666666666666</c:v>
                      </c:pt>
                      <c:pt idx="123">
                        <c:v>174.893333333333</c:v>
                      </c:pt>
                      <c:pt idx="124">
                        <c:v>272.77375000000001</c:v>
                      </c:pt>
                      <c:pt idx="125">
                        <c:v>205.731666666666</c:v>
                      </c:pt>
                      <c:pt idx="126">
                        <c:v>189.285</c:v>
                      </c:pt>
                      <c:pt idx="127">
                        <c:v>153.15791666666601</c:v>
                      </c:pt>
                      <c:pt idx="128">
                        <c:v>256.31291666666601</c:v>
                      </c:pt>
                      <c:pt idx="129">
                        <c:v>205.74291666666599</c:v>
                      </c:pt>
                      <c:pt idx="130">
                        <c:v>264.986666666666</c:v>
                      </c:pt>
                      <c:pt idx="131">
                        <c:v>238.94041666666601</c:v>
                      </c:pt>
                      <c:pt idx="132">
                        <c:v>208.56666666666601</c:v>
                      </c:pt>
                      <c:pt idx="133">
                        <c:v>221.481666666666</c:v>
                      </c:pt>
                      <c:pt idx="134">
                        <c:v>84.207083333333301</c:v>
                      </c:pt>
                      <c:pt idx="135">
                        <c:v>119.33</c:v>
                      </c:pt>
                      <c:pt idx="136">
                        <c:v>275.34916666666601</c:v>
                      </c:pt>
                      <c:pt idx="137">
                        <c:v>172.15125</c:v>
                      </c:pt>
                      <c:pt idx="138">
                        <c:v>219.28041666666601</c:v>
                      </c:pt>
                      <c:pt idx="139">
                        <c:v>152.07833333333301</c:v>
                      </c:pt>
                      <c:pt idx="140">
                        <c:v>207.61624999999901</c:v>
                      </c:pt>
                      <c:pt idx="141">
                        <c:v>159.32875000000001</c:v>
                      </c:pt>
                      <c:pt idx="142">
                        <c:v>55.5833333333333</c:v>
                      </c:pt>
                      <c:pt idx="143">
                        <c:v>218.77291666666599</c:v>
                      </c:pt>
                      <c:pt idx="144">
                        <c:v>182.4075</c:v>
                      </c:pt>
                      <c:pt idx="145">
                        <c:v>222.821666666666</c:v>
                      </c:pt>
                      <c:pt idx="146">
                        <c:v>193.18833333333299</c:v>
                      </c:pt>
                      <c:pt idx="147">
                        <c:v>256.97958333333298</c:v>
                      </c:pt>
                      <c:pt idx="148">
                        <c:v>259.761249999999</c:v>
                      </c:pt>
                      <c:pt idx="149">
                        <c:v>231.71874999999901</c:v>
                      </c:pt>
                      <c:pt idx="150">
                        <c:v>266.66708333333298</c:v>
                      </c:pt>
                      <c:pt idx="151">
                        <c:v>268.35541666666597</c:v>
                      </c:pt>
                      <c:pt idx="152">
                        <c:v>263.481666666666</c:v>
                      </c:pt>
                      <c:pt idx="153">
                        <c:v>283.82499999999999</c:v>
                      </c:pt>
                      <c:pt idx="154">
                        <c:v>238.94083333333299</c:v>
                      </c:pt>
                      <c:pt idx="155">
                        <c:v>251.18833333333299</c:v>
                      </c:pt>
                      <c:pt idx="156">
                        <c:v>234.88499999999999</c:v>
                      </c:pt>
                      <c:pt idx="157">
                        <c:v>137.39124999999899</c:v>
                      </c:pt>
                      <c:pt idx="158">
                        <c:v>169.70333333333301</c:v>
                      </c:pt>
                      <c:pt idx="159">
                        <c:v>127.41249999999999</c:v>
                      </c:pt>
                      <c:pt idx="160">
                        <c:v>261.42958333333303</c:v>
                      </c:pt>
                      <c:pt idx="161">
                        <c:v>214.88249999999999</c:v>
                      </c:pt>
                      <c:pt idx="162">
                        <c:v>90.980416666666599</c:v>
                      </c:pt>
                      <c:pt idx="163">
                        <c:v>156.12041666666599</c:v>
                      </c:pt>
                      <c:pt idx="164">
                        <c:v>69.5</c:v>
                      </c:pt>
                      <c:pt idx="165">
                        <c:v>103.28874999999999</c:v>
                      </c:pt>
                      <c:pt idx="166">
                        <c:v>88.316249999999897</c:v>
                      </c:pt>
                      <c:pt idx="167">
                        <c:v>121.382083333333</c:v>
                      </c:pt>
                      <c:pt idx="168">
                        <c:v>239.175416666666</c:v>
                      </c:pt>
                      <c:pt idx="169">
                        <c:v>186.533749999999</c:v>
                      </c:pt>
                      <c:pt idx="170">
                        <c:v>237.44208333333299</c:v>
                      </c:pt>
                      <c:pt idx="171">
                        <c:v>212.03</c:v>
                      </c:pt>
                      <c:pt idx="172">
                        <c:v>261.68833333333299</c:v>
                      </c:pt>
                      <c:pt idx="173">
                        <c:v>240.23458333333301</c:v>
                      </c:pt>
                      <c:pt idx="174">
                        <c:v>247.81583333333299</c:v>
                      </c:pt>
                      <c:pt idx="175">
                        <c:v>256.81416666666598</c:v>
                      </c:pt>
                      <c:pt idx="176">
                        <c:v>266.35291666666598</c:v>
                      </c:pt>
                      <c:pt idx="177">
                        <c:v>275.47791666666598</c:v>
                      </c:pt>
                      <c:pt idx="178">
                        <c:v>238.73458333333301</c:v>
                      </c:pt>
                      <c:pt idx="179">
                        <c:v>265.06208333333302</c:v>
                      </c:pt>
                      <c:pt idx="180">
                        <c:v>270.85333333333301</c:v>
                      </c:pt>
                      <c:pt idx="181">
                        <c:v>124.45458333333301</c:v>
                      </c:pt>
                      <c:pt idx="182">
                        <c:v>208.98875000000001</c:v>
                      </c:pt>
                      <c:pt idx="183">
                        <c:v>233.111666666666</c:v>
                      </c:pt>
                      <c:pt idx="184">
                        <c:v>124.832083333333</c:v>
                      </c:pt>
                      <c:pt idx="185">
                        <c:v>242.81833333333299</c:v>
                      </c:pt>
                      <c:pt idx="186">
                        <c:v>221.78041666666601</c:v>
                      </c:pt>
                      <c:pt idx="187">
                        <c:v>203.0325</c:v>
                      </c:pt>
                      <c:pt idx="188">
                        <c:v>205.49</c:v>
                      </c:pt>
                      <c:pt idx="189">
                        <c:v>220.73916666666599</c:v>
                      </c:pt>
                      <c:pt idx="190">
                        <c:v>128.20750000000001</c:v>
                      </c:pt>
                      <c:pt idx="191">
                        <c:v>186.70249999999999</c:v>
                      </c:pt>
                      <c:pt idx="192">
                        <c:v>228.862083333333</c:v>
                      </c:pt>
                      <c:pt idx="193">
                        <c:v>186.61875000000001</c:v>
                      </c:pt>
                      <c:pt idx="194">
                        <c:v>226.61374999999899</c:v>
                      </c:pt>
                      <c:pt idx="195">
                        <c:v>171.20249999999999</c:v>
                      </c:pt>
                      <c:pt idx="196">
                        <c:v>210.78</c:v>
                      </c:pt>
                      <c:pt idx="197">
                        <c:v>213.65583333333299</c:v>
                      </c:pt>
                      <c:pt idx="198">
                        <c:v>235.737916666666</c:v>
                      </c:pt>
                      <c:pt idx="199">
                        <c:v>225.53083333333299</c:v>
                      </c:pt>
                      <c:pt idx="200">
                        <c:v>203.28416666666601</c:v>
                      </c:pt>
                      <c:pt idx="201">
                        <c:v>254.81833333333299</c:v>
                      </c:pt>
                      <c:pt idx="202">
                        <c:v>286.5625</c:v>
                      </c:pt>
                      <c:pt idx="203">
                        <c:v>218.90625</c:v>
                      </c:pt>
                      <c:pt idx="204">
                        <c:v>268.44125000000003</c:v>
                      </c:pt>
                      <c:pt idx="205">
                        <c:v>288.14541666666599</c:v>
                      </c:pt>
                      <c:pt idx="206">
                        <c:v>151.91</c:v>
                      </c:pt>
                      <c:pt idx="207">
                        <c:v>225.322916666666</c:v>
                      </c:pt>
                      <c:pt idx="208">
                        <c:v>168.70083333333301</c:v>
                      </c:pt>
                      <c:pt idx="209">
                        <c:v>272.02375000000001</c:v>
                      </c:pt>
                      <c:pt idx="210">
                        <c:v>249.02791666666599</c:v>
                      </c:pt>
                      <c:pt idx="211">
                        <c:v>163.74291666666599</c:v>
                      </c:pt>
                      <c:pt idx="212">
                        <c:v>158.16208333333299</c:v>
                      </c:pt>
                      <c:pt idx="213">
                        <c:v>266.152083333333</c:v>
                      </c:pt>
                      <c:pt idx="214">
                        <c:v>55.499583333333298</c:v>
                      </c:pt>
                      <c:pt idx="215">
                        <c:v>182.91125</c:v>
                      </c:pt>
                      <c:pt idx="216">
                        <c:v>236.114583333333</c:v>
                      </c:pt>
                      <c:pt idx="217">
                        <c:v>81.624166666666596</c:v>
                      </c:pt>
                      <c:pt idx="218">
                        <c:v>95.746666666666599</c:v>
                      </c:pt>
                      <c:pt idx="219">
                        <c:v>149.162499999999</c:v>
                      </c:pt>
                      <c:pt idx="220">
                        <c:v>141.24833333333299</c:v>
                      </c:pt>
                      <c:pt idx="221">
                        <c:v>231.53291666666601</c:v>
                      </c:pt>
                      <c:pt idx="222">
                        <c:v>200.90666666666601</c:v>
                      </c:pt>
                      <c:pt idx="223">
                        <c:v>52.125</c:v>
                      </c:pt>
                      <c:pt idx="224">
                        <c:v>226.03375</c:v>
                      </c:pt>
                      <c:pt idx="225">
                        <c:v>269.61416666666599</c:v>
                      </c:pt>
                      <c:pt idx="226">
                        <c:v>236.4075</c:v>
                      </c:pt>
                      <c:pt idx="227">
                        <c:v>226.158749999999</c:v>
                      </c:pt>
                      <c:pt idx="228">
                        <c:v>208.743333333333</c:v>
                      </c:pt>
                      <c:pt idx="229">
                        <c:v>286.86374999999998</c:v>
                      </c:pt>
                      <c:pt idx="230">
                        <c:v>276.86458333333297</c:v>
                      </c:pt>
                      <c:pt idx="231">
                        <c:v>256.19958333333301</c:v>
                      </c:pt>
                      <c:pt idx="232">
                        <c:v>172.37166666666599</c:v>
                      </c:pt>
                      <c:pt idx="233">
                        <c:v>242.493333333333</c:v>
                      </c:pt>
                      <c:pt idx="234">
                        <c:v>226.202916666666</c:v>
                      </c:pt>
                      <c:pt idx="235">
                        <c:v>181.62208333333299</c:v>
                      </c:pt>
                      <c:pt idx="236">
                        <c:v>113.37458333333301</c:v>
                      </c:pt>
                      <c:pt idx="237">
                        <c:v>142.583333333333</c:v>
                      </c:pt>
                      <c:pt idx="238">
                        <c:v>251.45249999999899</c:v>
                      </c:pt>
                      <c:pt idx="239">
                        <c:v>214.78833333333299</c:v>
                      </c:pt>
                      <c:pt idx="240">
                        <c:v>280.07624999999899</c:v>
                      </c:pt>
                      <c:pt idx="241">
                        <c:v>230.82999999999899</c:v>
                      </c:pt>
                      <c:pt idx="242">
                        <c:v>272.19291666666601</c:v>
                      </c:pt>
                      <c:pt idx="243">
                        <c:v>240.20333333333301</c:v>
                      </c:pt>
                      <c:pt idx="244">
                        <c:v>285.39124999999899</c:v>
                      </c:pt>
                      <c:pt idx="245">
                        <c:v>237.722499999999</c:v>
                      </c:pt>
                      <c:pt idx="246">
                        <c:v>248.68666666666601</c:v>
                      </c:pt>
                      <c:pt idx="247">
                        <c:v>242.364583333333</c:v>
                      </c:pt>
                      <c:pt idx="248">
                        <c:v>284.299166666666</c:v>
                      </c:pt>
                      <c:pt idx="249">
                        <c:v>247.21791666666601</c:v>
                      </c:pt>
                      <c:pt idx="250">
                        <c:v>216.43666666666601</c:v>
                      </c:pt>
                      <c:pt idx="251">
                        <c:v>55.126249999999999</c:v>
                      </c:pt>
                      <c:pt idx="252">
                        <c:v>193.708333333333</c:v>
                      </c:pt>
                      <c:pt idx="253">
                        <c:v>250.87249999999901</c:v>
                      </c:pt>
                      <c:pt idx="254">
                        <c:v>223.15833333333299</c:v>
                      </c:pt>
                      <c:pt idx="255">
                        <c:v>207.32624999999999</c:v>
                      </c:pt>
                      <c:pt idx="256">
                        <c:v>172.31416666666601</c:v>
                      </c:pt>
                      <c:pt idx="257">
                        <c:v>85.8333333333333</c:v>
                      </c:pt>
                      <c:pt idx="258">
                        <c:v>93.064999999999998</c:v>
                      </c:pt>
                      <c:pt idx="259">
                        <c:v>157.49249999999901</c:v>
                      </c:pt>
                      <c:pt idx="260">
                        <c:v>212.74125000000001</c:v>
                      </c:pt>
                      <c:pt idx="261">
                        <c:v>275.45875000000001</c:v>
                      </c:pt>
                      <c:pt idx="262">
                        <c:v>288.14833333333303</c:v>
                      </c:pt>
                      <c:pt idx="263">
                        <c:v>262.450416666666</c:v>
                      </c:pt>
                      <c:pt idx="264">
                        <c:v>178.70083333333301</c:v>
                      </c:pt>
                      <c:pt idx="265">
                        <c:v>249.28291666666601</c:v>
                      </c:pt>
                      <c:pt idx="266">
                        <c:v>230.375</c:v>
                      </c:pt>
                      <c:pt idx="267">
                        <c:v>250.00083333333299</c:v>
                      </c:pt>
                      <c:pt idx="268">
                        <c:v>217.74250000000001</c:v>
                      </c:pt>
                      <c:pt idx="269">
                        <c:v>199.541666666666</c:v>
                      </c:pt>
                      <c:pt idx="270">
                        <c:v>155.25</c:v>
                      </c:pt>
                      <c:pt idx="271">
                        <c:v>186.25</c:v>
                      </c:pt>
                      <c:pt idx="272">
                        <c:v>187.25083333333299</c:v>
                      </c:pt>
                      <c:pt idx="273">
                        <c:v>200.884999999999</c:v>
                      </c:pt>
                      <c:pt idx="274">
                        <c:v>205.22125</c:v>
                      </c:pt>
                      <c:pt idx="275">
                        <c:v>198.99125000000001</c:v>
                      </c:pt>
                      <c:pt idx="276">
                        <c:v>195.72125</c:v>
                      </c:pt>
                      <c:pt idx="277">
                        <c:v>189.32499999999999</c:v>
                      </c:pt>
                      <c:pt idx="278">
                        <c:v>183.544166666666</c:v>
                      </c:pt>
                      <c:pt idx="279">
                        <c:v>238.96250000000001</c:v>
                      </c:pt>
                      <c:pt idx="280">
                        <c:v>243.25416666666601</c:v>
                      </c:pt>
                      <c:pt idx="281">
                        <c:v>283.75625000000002</c:v>
                      </c:pt>
                      <c:pt idx="282">
                        <c:v>243.75375</c:v>
                      </c:pt>
                      <c:pt idx="283">
                        <c:v>273.71416666666602</c:v>
                      </c:pt>
                      <c:pt idx="284">
                        <c:v>249.29708333333301</c:v>
                      </c:pt>
                      <c:pt idx="285">
                        <c:v>239.505</c:v>
                      </c:pt>
                      <c:pt idx="286">
                        <c:v>209.752499999999</c:v>
                      </c:pt>
                      <c:pt idx="287">
                        <c:v>280.34166666666601</c:v>
                      </c:pt>
                      <c:pt idx="288">
                        <c:v>192.54458333333301</c:v>
                      </c:pt>
                      <c:pt idx="289">
                        <c:v>217.12791666666601</c:v>
                      </c:pt>
                      <c:pt idx="290">
                        <c:v>196.83625000000001</c:v>
                      </c:pt>
                      <c:pt idx="291">
                        <c:v>248.50708333333299</c:v>
                      </c:pt>
                      <c:pt idx="292">
                        <c:v>231.58875</c:v>
                      </c:pt>
                      <c:pt idx="293">
                        <c:v>226.87916666666601</c:v>
                      </c:pt>
                      <c:pt idx="294">
                        <c:v>215.50416666666601</c:v>
                      </c:pt>
                      <c:pt idx="295">
                        <c:v>212.21291666666599</c:v>
                      </c:pt>
                      <c:pt idx="296">
                        <c:v>181.75291666666601</c:v>
                      </c:pt>
                      <c:pt idx="297">
                        <c:v>198.79624999999999</c:v>
                      </c:pt>
                      <c:pt idx="298">
                        <c:v>187.13041666666601</c:v>
                      </c:pt>
                      <c:pt idx="299">
                        <c:v>215.63124999999999</c:v>
                      </c:pt>
                      <c:pt idx="300">
                        <c:v>132.50083333333299</c:v>
                      </c:pt>
                      <c:pt idx="301">
                        <c:v>276.38708333333301</c:v>
                      </c:pt>
                      <c:pt idx="302">
                        <c:v>196.96374999999901</c:v>
                      </c:pt>
                      <c:pt idx="303">
                        <c:v>143.58500000000001</c:v>
                      </c:pt>
                      <c:pt idx="304">
                        <c:v>191.25416666666601</c:v>
                      </c:pt>
                      <c:pt idx="305">
                        <c:v>194.50708333333299</c:v>
                      </c:pt>
                      <c:pt idx="306">
                        <c:v>278.59833333333302</c:v>
                      </c:pt>
                      <c:pt idx="307">
                        <c:v>176.587083333333</c:v>
                      </c:pt>
                      <c:pt idx="308">
                        <c:v>218.34125</c:v>
                      </c:pt>
                      <c:pt idx="309">
                        <c:v>212.96708333333299</c:v>
                      </c:pt>
                      <c:pt idx="310">
                        <c:v>204.51</c:v>
                      </c:pt>
                      <c:pt idx="311">
                        <c:v>187.34041666666599</c:v>
                      </c:pt>
                      <c:pt idx="312">
                        <c:v>188.37958333333299</c:v>
                      </c:pt>
                      <c:pt idx="313">
                        <c:v>239.136666666666</c:v>
                      </c:pt>
                      <c:pt idx="314">
                        <c:v>174.50708333333299</c:v>
                      </c:pt>
                      <c:pt idx="315">
                        <c:v>254.846249999999</c:v>
                      </c:pt>
                      <c:pt idx="316">
                        <c:v>220.05291666666599</c:v>
                      </c:pt>
                      <c:pt idx="317">
                        <c:v>259.015416666666</c:v>
                      </c:pt>
                      <c:pt idx="318">
                        <c:v>174.46708333333299</c:v>
                      </c:pt>
                      <c:pt idx="319">
                        <c:v>72.584166666666604</c:v>
                      </c:pt>
                      <c:pt idx="320">
                        <c:v>160.00291666666601</c:v>
                      </c:pt>
                      <c:pt idx="321">
                        <c:v>248.22416666666601</c:v>
                      </c:pt>
                      <c:pt idx="322">
                        <c:v>176.54999999999899</c:v>
                      </c:pt>
                      <c:pt idx="323">
                        <c:v>145.215</c:v>
                      </c:pt>
                      <c:pt idx="324">
                        <c:v>207.59166666666599</c:v>
                      </c:pt>
                      <c:pt idx="325">
                        <c:v>221.428333333333</c:v>
                      </c:pt>
                      <c:pt idx="326">
                        <c:v>254.26708333333301</c:v>
                      </c:pt>
                      <c:pt idx="327">
                        <c:v>104.587083333333</c:v>
                      </c:pt>
                      <c:pt idx="328">
                        <c:v>160.63083333333299</c:v>
                      </c:pt>
                      <c:pt idx="329">
                        <c:v>134.75208333333299</c:v>
                      </c:pt>
                      <c:pt idx="330">
                        <c:v>164.63041666666601</c:v>
                      </c:pt>
                      <c:pt idx="331">
                        <c:v>251.84958333333299</c:v>
                      </c:pt>
                      <c:pt idx="332">
                        <c:v>228.34625</c:v>
                      </c:pt>
                      <c:pt idx="333">
                        <c:v>201.59541666666601</c:v>
                      </c:pt>
                      <c:pt idx="334">
                        <c:v>155.96541666666599</c:v>
                      </c:pt>
                      <c:pt idx="335">
                        <c:v>144.46166666666599</c:v>
                      </c:pt>
                      <c:pt idx="336">
                        <c:v>239.016666666666</c:v>
                      </c:pt>
                      <c:pt idx="337">
                        <c:v>202.50958333333301</c:v>
                      </c:pt>
                      <c:pt idx="338">
                        <c:v>180.96958333333299</c:v>
                      </c:pt>
                      <c:pt idx="339">
                        <c:v>198.678333333333</c:v>
                      </c:pt>
                      <c:pt idx="340">
                        <c:v>258.89541666666599</c:v>
                      </c:pt>
                      <c:pt idx="341">
                        <c:v>166.74708333333299</c:v>
                      </c:pt>
                      <c:pt idx="342">
                        <c:v>233.91458333333301</c:v>
                      </c:pt>
                      <c:pt idx="343">
                        <c:v>211.890416666666</c:v>
                      </c:pt>
                      <c:pt idx="344">
                        <c:v>129.32249999999999</c:v>
                      </c:pt>
                      <c:pt idx="345">
                        <c:v>155.049583333333</c:v>
                      </c:pt>
                      <c:pt idx="346">
                        <c:v>84.000416666666595</c:v>
                      </c:pt>
                      <c:pt idx="347">
                        <c:v>176.96541666666599</c:v>
                      </c:pt>
                      <c:pt idx="348">
                        <c:v>71.441666666666606</c:v>
                      </c:pt>
                      <c:pt idx="349">
                        <c:v>117.5425</c:v>
                      </c:pt>
                      <c:pt idx="350">
                        <c:v>122.709583333333</c:v>
                      </c:pt>
                      <c:pt idx="351">
                        <c:v>128.20375000000001</c:v>
                      </c:pt>
                      <c:pt idx="352">
                        <c:v>226.49958333333299</c:v>
                      </c:pt>
                      <c:pt idx="353">
                        <c:v>234.4975</c:v>
                      </c:pt>
                      <c:pt idx="354">
                        <c:v>228.90416666666599</c:v>
                      </c:pt>
                      <c:pt idx="355">
                        <c:v>227.5575</c:v>
                      </c:pt>
                      <c:pt idx="356">
                        <c:v>243.084583333333</c:v>
                      </c:pt>
                      <c:pt idx="357">
                        <c:v>80.750833333333304</c:v>
                      </c:pt>
                      <c:pt idx="358">
                        <c:v>221.85958333333301</c:v>
                      </c:pt>
                      <c:pt idx="359">
                        <c:v>273.61916666666599</c:v>
                      </c:pt>
                      <c:pt idx="360">
                        <c:v>229.18166666666599</c:v>
                      </c:pt>
                      <c:pt idx="361">
                        <c:v>193.46833333333299</c:v>
                      </c:pt>
                      <c:pt idx="362">
                        <c:v>94.982916666666597</c:v>
                      </c:pt>
                      <c:pt idx="363">
                        <c:v>280.39208333333301</c:v>
                      </c:pt>
                      <c:pt idx="364">
                        <c:v>190.549583333333</c:v>
                      </c:pt>
                    </c:numCache>
                  </c:numRef>
                </c:val>
                <c:smooth val="0"/>
                <c:extLst>
                  <c:ext xmlns:c16="http://schemas.microsoft.com/office/drawing/2014/chart" uri="{C3380CC4-5D6E-409C-BE32-E72D297353CC}">
                    <c16:uniqueId val="{00000002-ED1F-4780-A1EB-EF10C72D5CDF}"/>
                  </c:ext>
                </c:extLst>
              </c15:ser>
            </c15:filteredLineSeries>
          </c:ext>
        </c:extLst>
      </c:lineChart>
      <c:catAx>
        <c:axId val="45217596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200" dirty="0"/>
                  <a:t>Day</a:t>
                </a:r>
                <a:r>
                  <a:rPr lang="en-US" sz="1200" baseline="0" dirty="0"/>
                  <a:t> of the year</a:t>
                </a:r>
                <a:endParaRPr lang="en-US" sz="12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CH"/>
            </a:p>
          </c:txPr>
        </c:title>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CH"/>
          </a:p>
        </c:txPr>
        <c:crossAx val="452172688"/>
        <c:crosses val="autoZero"/>
        <c:auto val="1"/>
        <c:lblAlgn val="ctr"/>
        <c:lblOffset val="100"/>
        <c:tickLblSkip val="7"/>
        <c:tickMarkSkip val="5"/>
        <c:noMultiLvlLbl val="0"/>
      </c:catAx>
      <c:valAx>
        <c:axId val="4521726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Wh/m2</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CH"/>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CH"/>
          </a:p>
        </c:txPr>
        <c:crossAx val="4521759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CH"/>
        </a:p>
      </c:txPr>
    </c:legend>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cap="none" baseline="0"/>
              <a:t>Monthly solar radiation</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CH"/>
        </a:p>
      </c:txPr>
    </c:title>
    <c:autoTitleDeleted val="0"/>
    <c:plotArea>
      <c:layout/>
      <c:lineChart>
        <c:grouping val="standard"/>
        <c:varyColors val="0"/>
        <c:ser>
          <c:idx val="1"/>
          <c:order val="3"/>
          <c:tx>
            <c:strRef>
              <c:f>'All facades -M(3f2)'!$B$4</c:f>
              <c:strCache>
                <c:ptCount val="1"/>
                <c:pt idx="0">
                  <c:v>Horizontal (LB)</c:v>
                </c:pt>
              </c:strCache>
            </c:strRef>
          </c:tx>
          <c:spPr>
            <a:ln w="15875" cap="rnd">
              <a:solidFill>
                <a:schemeClr val="accent4"/>
              </a:solidFill>
              <a:round/>
            </a:ln>
            <a:effectLst/>
          </c:spPr>
          <c:marker>
            <c:symbol val="square"/>
            <c:size val="6"/>
            <c:spPr>
              <a:solidFill>
                <a:schemeClr val="accent4"/>
              </a:solidFill>
              <a:ln w="3175">
                <a:noFill/>
                <a:round/>
              </a:ln>
              <a:effectLst/>
            </c:spPr>
          </c:marker>
          <c:cat>
            <c:strRef>
              <c:f>'All facades -M(3f2)'!$A$5:$A$16</c:f>
              <c:strCache>
                <c:ptCount val="12"/>
                <c:pt idx="0">
                  <c:v>Jan</c:v>
                </c:pt>
                <c:pt idx="1">
                  <c:v>Feb</c:v>
                </c:pt>
                <c:pt idx="2">
                  <c:v>Mar</c:v>
                </c:pt>
                <c:pt idx="3">
                  <c:v>Apr</c:v>
                </c:pt>
                <c:pt idx="4">
                  <c:v>Mai</c:v>
                </c:pt>
                <c:pt idx="5">
                  <c:v>Jun</c:v>
                </c:pt>
                <c:pt idx="6">
                  <c:v>Jul</c:v>
                </c:pt>
                <c:pt idx="7">
                  <c:v>Aug</c:v>
                </c:pt>
                <c:pt idx="8">
                  <c:v>Sep</c:v>
                </c:pt>
                <c:pt idx="9">
                  <c:v>Oct</c:v>
                </c:pt>
                <c:pt idx="10">
                  <c:v>Nov</c:v>
                </c:pt>
                <c:pt idx="11">
                  <c:v>Dec</c:v>
                </c:pt>
              </c:strCache>
            </c:strRef>
          </c:cat>
          <c:val>
            <c:numRef>
              <c:f>'All facades -M(3f2)'!$B$5:$B$16</c:f>
              <c:numCache>
                <c:formatCode>0.00</c:formatCode>
                <c:ptCount val="12"/>
                <c:pt idx="0">
                  <c:v>140.558908</c:v>
                </c:pt>
                <c:pt idx="1">
                  <c:v>139.455253</c:v>
                </c:pt>
                <c:pt idx="2">
                  <c:v>148.13437500000001</c:v>
                </c:pt>
                <c:pt idx="3">
                  <c:v>148.81580099999999</c:v>
                </c:pt>
                <c:pt idx="4">
                  <c:v>144.40427199999999</c:v>
                </c:pt>
                <c:pt idx="5">
                  <c:v>133.77951400000001</c:v>
                </c:pt>
                <c:pt idx="6">
                  <c:v>143.20193399999999</c:v>
                </c:pt>
                <c:pt idx="7">
                  <c:v>139.38000600000001</c:v>
                </c:pt>
                <c:pt idx="8">
                  <c:v>136.58030500000001</c:v>
                </c:pt>
                <c:pt idx="9">
                  <c:v>138.41477599999999</c:v>
                </c:pt>
                <c:pt idx="10">
                  <c:v>126.63144</c:v>
                </c:pt>
                <c:pt idx="11">
                  <c:v>127.20927</c:v>
                </c:pt>
              </c:numCache>
            </c:numRef>
          </c:val>
          <c:smooth val="0"/>
          <c:extLst>
            <c:ext xmlns:c16="http://schemas.microsoft.com/office/drawing/2014/chart" uri="{C3380CC4-5D6E-409C-BE32-E72D297353CC}">
              <c16:uniqueId val="{00000003-915B-44FD-99EB-85D661511221}"/>
            </c:ext>
          </c:extLst>
        </c:ser>
        <c:ser>
          <c:idx val="4"/>
          <c:order val="4"/>
          <c:tx>
            <c:strRef>
              <c:f>'All facades -M(3f2)'!$F$4</c:f>
              <c:strCache>
                <c:ptCount val="1"/>
                <c:pt idx="0">
                  <c:v>3for2 (LB)</c:v>
                </c:pt>
              </c:strCache>
            </c:strRef>
          </c:tx>
          <c:spPr>
            <a:ln w="22225" cap="rnd">
              <a:solidFill>
                <a:srgbClr val="C00000"/>
              </a:solidFill>
              <a:round/>
            </a:ln>
            <a:effectLst/>
          </c:spPr>
          <c:marker>
            <c:symbol val="circle"/>
            <c:size val="6"/>
            <c:spPr>
              <a:solidFill>
                <a:srgbClr val="C00000"/>
              </a:solidFill>
              <a:ln w="9525">
                <a:solidFill>
                  <a:srgbClr val="C00000"/>
                </a:solidFill>
                <a:round/>
              </a:ln>
              <a:effectLst/>
            </c:spPr>
          </c:marker>
          <c:cat>
            <c:strRef>
              <c:f>'All facades -M(3f2)'!$A$5:$A$16</c:f>
              <c:strCache>
                <c:ptCount val="12"/>
                <c:pt idx="0">
                  <c:v>Jan</c:v>
                </c:pt>
                <c:pt idx="1">
                  <c:v>Feb</c:v>
                </c:pt>
                <c:pt idx="2">
                  <c:v>Mar</c:v>
                </c:pt>
                <c:pt idx="3">
                  <c:v>Apr</c:v>
                </c:pt>
                <c:pt idx="4">
                  <c:v>Mai</c:v>
                </c:pt>
                <c:pt idx="5">
                  <c:v>Jun</c:v>
                </c:pt>
                <c:pt idx="6">
                  <c:v>Jul</c:v>
                </c:pt>
                <c:pt idx="7">
                  <c:v>Aug</c:v>
                </c:pt>
                <c:pt idx="8">
                  <c:v>Sep</c:v>
                </c:pt>
                <c:pt idx="9">
                  <c:v>Oct</c:v>
                </c:pt>
                <c:pt idx="10">
                  <c:v>Nov</c:v>
                </c:pt>
                <c:pt idx="11">
                  <c:v>Dec</c:v>
                </c:pt>
              </c:strCache>
            </c:strRef>
          </c:cat>
          <c:val>
            <c:numRef>
              <c:f>'All facades -M(3f2)'!$F$5:$F$16</c:f>
              <c:numCache>
                <c:formatCode>0.00</c:formatCode>
                <c:ptCount val="12"/>
                <c:pt idx="0">
                  <c:v>75.826099999999997</c:v>
                </c:pt>
                <c:pt idx="1">
                  <c:v>72.115318000000002</c:v>
                </c:pt>
                <c:pt idx="2">
                  <c:v>68.732691000000003</c:v>
                </c:pt>
                <c:pt idx="3">
                  <c:v>72.333484999999996</c:v>
                </c:pt>
                <c:pt idx="4">
                  <c:v>75.848378999999994</c:v>
                </c:pt>
                <c:pt idx="5">
                  <c:v>72.157968999999994</c:v>
                </c:pt>
                <c:pt idx="6">
                  <c:v>76.690174999999996</c:v>
                </c:pt>
                <c:pt idx="7">
                  <c:v>71.156379999999999</c:v>
                </c:pt>
                <c:pt idx="8">
                  <c:v>63.756734000000002</c:v>
                </c:pt>
                <c:pt idx="9">
                  <c:v>70.076532999999998</c:v>
                </c:pt>
                <c:pt idx="10">
                  <c:v>67.890170999999995</c:v>
                </c:pt>
                <c:pt idx="11">
                  <c:v>70.052310000000006</c:v>
                </c:pt>
              </c:numCache>
            </c:numRef>
          </c:val>
          <c:smooth val="0"/>
          <c:extLst>
            <c:ext xmlns:c16="http://schemas.microsoft.com/office/drawing/2014/chart" uri="{C3380CC4-5D6E-409C-BE32-E72D297353CC}">
              <c16:uniqueId val="{00000004-915B-44FD-99EB-85D661511221}"/>
            </c:ext>
          </c:extLst>
        </c:ser>
        <c:dLbls>
          <c:showLegendKey val="0"/>
          <c:showVal val="0"/>
          <c:showCatName val="0"/>
          <c:showSerName val="0"/>
          <c:showPercent val="0"/>
          <c:showBubbleSize val="0"/>
        </c:dLbls>
        <c:marker val="1"/>
        <c:smooth val="0"/>
        <c:axId val="452175968"/>
        <c:axId val="452172688"/>
        <c:extLst>
          <c:ext xmlns:c15="http://schemas.microsoft.com/office/drawing/2012/chart" uri="{02D57815-91ED-43cb-92C2-25804820EDAC}">
            <c15:filteredLineSeries>
              <c15:ser>
                <c:idx val="0"/>
                <c:order val="0"/>
                <c:tx>
                  <c:strRef>
                    <c:extLst>
                      <c:ext uri="{02D57815-91ED-43cb-92C2-25804820EDAC}">
                        <c15:formulaRef>
                          <c15:sqref>'All facades -M(3f2)'!$D$4</c15:sqref>
                        </c15:formulaRef>
                      </c:ext>
                    </c:extLst>
                    <c:strCache>
                      <c:ptCount val="1"/>
                      <c:pt idx="0">
                        <c:v>2005</c:v>
                      </c:pt>
                    </c:strCache>
                  </c:strRef>
                </c:tx>
                <c:spPr>
                  <a:ln w="15875" cap="rnd">
                    <a:solidFill>
                      <a:schemeClr val="accent1"/>
                    </a:solidFill>
                    <a:round/>
                  </a:ln>
                  <a:effectLst/>
                </c:spPr>
                <c:marker>
                  <c:symbol val="diamond"/>
                  <c:size val="6"/>
                  <c:spPr>
                    <a:solidFill>
                      <a:schemeClr val="accent1"/>
                    </a:solidFill>
                    <a:ln w="9525">
                      <a:solidFill>
                        <a:schemeClr val="accent1"/>
                      </a:solidFill>
                      <a:round/>
                    </a:ln>
                    <a:effectLst/>
                  </c:spPr>
                </c:marker>
                <c:cat>
                  <c:strRef>
                    <c:extLst>
                      <c:ext uri="{02D57815-91ED-43cb-92C2-25804820EDAC}">
                        <c15:formulaRef>
                          <c15:sqref>'All facades -M(3f2)'!$A$5:$A$16</c15:sqref>
                        </c15:formulaRef>
                      </c:ext>
                    </c:extLst>
                    <c:strCache>
                      <c:ptCount val="12"/>
                      <c:pt idx="0">
                        <c:v>Jan</c:v>
                      </c:pt>
                      <c:pt idx="1">
                        <c:v>Feb</c:v>
                      </c:pt>
                      <c:pt idx="2">
                        <c:v>Mar</c:v>
                      </c:pt>
                      <c:pt idx="3">
                        <c:v>Apr</c:v>
                      </c:pt>
                      <c:pt idx="4">
                        <c:v>Mai</c:v>
                      </c:pt>
                      <c:pt idx="5">
                        <c:v>Jun</c:v>
                      </c:pt>
                      <c:pt idx="6">
                        <c:v>Jul</c:v>
                      </c:pt>
                      <c:pt idx="7">
                        <c:v>Aug</c:v>
                      </c:pt>
                      <c:pt idx="8">
                        <c:v>Sep</c:v>
                      </c:pt>
                      <c:pt idx="9">
                        <c:v>Oct</c:v>
                      </c:pt>
                      <c:pt idx="10">
                        <c:v>Nov</c:v>
                      </c:pt>
                      <c:pt idx="11">
                        <c:v>Dec</c:v>
                      </c:pt>
                    </c:strCache>
                  </c:strRef>
                </c:cat>
                <c:val>
                  <c:numRef>
                    <c:extLst>
                      <c:ext uri="{02D57815-91ED-43cb-92C2-25804820EDAC}">
                        <c15:formulaRef>
                          <c15:sqref>'All facades -M(3f2)'!$D$5:$D$16</c15:sqref>
                        </c15:formulaRef>
                      </c:ext>
                    </c:extLst>
                    <c:numCache>
                      <c:formatCode>0.00</c:formatCode>
                      <c:ptCount val="12"/>
                      <c:pt idx="0">
                        <c:v>158</c:v>
                      </c:pt>
                      <c:pt idx="1">
                        <c:v>172</c:v>
                      </c:pt>
                      <c:pt idx="2">
                        <c:v>174</c:v>
                      </c:pt>
                      <c:pt idx="3">
                        <c:v>159</c:v>
                      </c:pt>
                      <c:pt idx="4">
                        <c:v>139</c:v>
                      </c:pt>
                      <c:pt idx="5">
                        <c:v>140</c:v>
                      </c:pt>
                      <c:pt idx="6">
                        <c:v>143</c:v>
                      </c:pt>
                      <c:pt idx="7">
                        <c:v>147</c:v>
                      </c:pt>
                      <c:pt idx="8">
                        <c:v>150</c:v>
                      </c:pt>
                      <c:pt idx="9">
                        <c:v>148</c:v>
                      </c:pt>
                      <c:pt idx="10">
                        <c:v>136</c:v>
                      </c:pt>
                      <c:pt idx="11">
                        <c:v>142</c:v>
                      </c:pt>
                    </c:numCache>
                  </c:numRef>
                </c:val>
                <c:smooth val="0"/>
                <c:extLst>
                  <c:ext xmlns:c16="http://schemas.microsoft.com/office/drawing/2014/chart" uri="{C3380CC4-5D6E-409C-BE32-E72D297353CC}">
                    <c16:uniqueId val="{00000000-915B-44FD-99EB-85D661511221}"/>
                  </c:ext>
                </c:extLst>
              </c15:ser>
            </c15:filteredLineSeries>
            <c15:filteredLineSeries>
              <c15:ser>
                <c:idx val="3"/>
                <c:order val="1"/>
                <c:tx>
                  <c:strRef>
                    <c:extLst xmlns:c15="http://schemas.microsoft.com/office/drawing/2012/chart">
                      <c:ext xmlns:c15="http://schemas.microsoft.com/office/drawing/2012/chart" uri="{02D57815-91ED-43cb-92C2-25804820EDAC}">
                        <c15:formulaRef>
                          <c15:sqref>'All facades -M(3f2)'!$E$4</c15:sqref>
                        </c15:formulaRef>
                      </c:ext>
                    </c:extLst>
                    <c:strCache>
                      <c:ptCount val="1"/>
                      <c:pt idx="0">
                        <c:v>2012</c:v>
                      </c:pt>
                    </c:strCache>
                  </c:strRef>
                </c:tx>
                <c:spPr>
                  <a:ln w="15875" cap="rnd">
                    <a:solidFill>
                      <a:schemeClr val="accent4"/>
                    </a:solidFill>
                    <a:round/>
                  </a:ln>
                  <a:effectLst/>
                </c:spPr>
                <c:marker>
                  <c:symbol val="x"/>
                  <c:size val="6"/>
                  <c:spPr>
                    <a:noFill/>
                    <a:ln w="9525">
                      <a:solidFill>
                        <a:schemeClr val="accent4"/>
                      </a:solidFill>
                      <a:round/>
                    </a:ln>
                    <a:effectLst/>
                  </c:spPr>
                </c:marker>
                <c:cat>
                  <c:strRef>
                    <c:extLst xmlns:c15="http://schemas.microsoft.com/office/drawing/2012/chart">
                      <c:ext xmlns:c15="http://schemas.microsoft.com/office/drawing/2012/chart" uri="{02D57815-91ED-43cb-92C2-25804820EDAC}">
                        <c15:formulaRef>
                          <c15:sqref>'All facades -M(3f2)'!$A$5:$A$16</c15:sqref>
                        </c15:formulaRef>
                      </c:ext>
                    </c:extLst>
                    <c:strCache>
                      <c:ptCount val="12"/>
                      <c:pt idx="0">
                        <c:v>Jan</c:v>
                      </c:pt>
                      <c:pt idx="1">
                        <c:v>Feb</c:v>
                      </c:pt>
                      <c:pt idx="2">
                        <c:v>Mar</c:v>
                      </c:pt>
                      <c:pt idx="3">
                        <c:v>Apr</c:v>
                      </c:pt>
                      <c:pt idx="4">
                        <c:v>Mai</c:v>
                      </c:pt>
                      <c:pt idx="5">
                        <c:v>Jun</c:v>
                      </c:pt>
                      <c:pt idx="6">
                        <c:v>Jul</c:v>
                      </c:pt>
                      <c:pt idx="7">
                        <c:v>Aug</c:v>
                      </c:pt>
                      <c:pt idx="8">
                        <c:v>Sep</c:v>
                      </c:pt>
                      <c:pt idx="9">
                        <c:v>Oct</c:v>
                      </c:pt>
                      <c:pt idx="10">
                        <c:v>Nov</c:v>
                      </c:pt>
                      <c:pt idx="11">
                        <c:v>Dec</c:v>
                      </c:pt>
                    </c:strCache>
                  </c:strRef>
                </c:cat>
                <c:val>
                  <c:numRef>
                    <c:extLst xmlns:c15="http://schemas.microsoft.com/office/drawing/2012/chart">
                      <c:ext xmlns:c15="http://schemas.microsoft.com/office/drawing/2012/chart" uri="{02D57815-91ED-43cb-92C2-25804820EDAC}">
                        <c15:formulaRef>
                          <c15:sqref>'All facades -M(3f2)'!$E$5:$E$16</c15:sqref>
                        </c15:formulaRef>
                      </c:ext>
                    </c:extLst>
                    <c:numCache>
                      <c:formatCode>General</c:formatCode>
                      <c:ptCount val="12"/>
                      <c:pt idx="0">
                        <c:v>155</c:v>
                      </c:pt>
                      <c:pt idx="1">
                        <c:v>149</c:v>
                      </c:pt>
                      <c:pt idx="2">
                        <c:v>145</c:v>
                      </c:pt>
                      <c:pt idx="3">
                        <c:v>143</c:v>
                      </c:pt>
                      <c:pt idx="4">
                        <c:v>136</c:v>
                      </c:pt>
                      <c:pt idx="5">
                        <c:v>144</c:v>
                      </c:pt>
                      <c:pt idx="6">
                        <c:v>151</c:v>
                      </c:pt>
                      <c:pt idx="7">
                        <c:v>155</c:v>
                      </c:pt>
                      <c:pt idx="8">
                        <c:v>160</c:v>
                      </c:pt>
                      <c:pt idx="9">
                        <c:v>144</c:v>
                      </c:pt>
                      <c:pt idx="10">
                        <c:v>125</c:v>
                      </c:pt>
                      <c:pt idx="11">
                        <c:v>121</c:v>
                      </c:pt>
                    </c:numCache>
                  </c:numRef>
                </c:val>
                <c:smooth val="0"/>
                <c:extLst xmlns:c15="http://schemas.microsoft.com/office/drawing/2012/chart">
                  <c:ext xmlns:c16="http://schemas.microsoft.com/office/drawing/2014/chart" uri="{C3380CC4-5D6E-409C-BE32-E72D297353CC}">
                    <c16:uniqueId val="{00000001-915B-44FD-99EB-85D661511221}"/>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'All facades -M(3f2)'!$C$4</c15:sqref>
                        </c15:formulaRef>
                      </c:ext>
                    </c:extLst>
                    <c:strCache>
                      <c:ptCount val="1"/>
                      <c:pt idx="0">
                        <c:v>2015</c:v>
                      </c:pt>
                    </c:strCache>
                  </c:strRef>
                </c:tx>
                <c:spPr>
                  <a:ln w="15875" cap="rnd">
                    <a:solidFill>
                      <a:schemeClr val="accent3"/>
                    </a:solidFill>
                    <a:round/>
                  </a:ln>
                  <a:effectLst/>
                </c:spPr>
                <c:marker>
                  <c:symbol val="triangle"/>
                  <c:size val="6"/>
                  <c:spPr>
                    <a:solidFill>
                      <a:schemeClr val="accent3"/>
                    </a:solidFill>
                    <a:ln w="9525">
                      <a:solidFill>
                        <a:schemeClr val="accent3"/>
                      </a:solidFill>
                      <a:round/>
                    </a:ln>
                    <a:effectLst/>
                  </c:spPr>
                </c:marker>
                <c:cat>
                  <c:strRef>
                    <c:extLst xmlns:c15="http://schemas.microsoft.com/office/drawing/2012/chart">
                      <c:ext xmlns:c15="http://schemas.microsoft.com/office/drawing/2012/chart" uri="{02D57815-91ED-43cb-92C2-25804820EDAC}">
                        <c15:formulaRef>
                          <c15:sqref>'All facades -M(3f2)'!$A$5:$A$16</c15:sqref>
                        </c15:formulaRef>
                      </c:ext>
                    </c:extLst>
                    <c:strCache>
                      <c:ptCount val="12"/>
                      <c:pt idx="0">
                        <c:v>Jan</c:v>
                      </c:pt>
                      <c:pt idx="1">
                        <c:v>Feb</c:v>
                      </c:pt>
                      <c:pt idx="2">
                        <c:v>Mar</c:v>
                      </c:pt>
                      <c:pt idx="3">
                        <c:v>Apr</c:v>
                      </c:pt>
                      <c:pt idx="4">
                        <c:v>Mai</c:v>
                      </c:pt>
                      <c:pt idx="5">
                        <c:v>Jun</c:v>
                      </c:pt>
                      <c:pt idx="6">
                        <c:v>Jul</c:v>
                      </c:pt>
                      <c:pt idx="7">
                        <c:v>Aug</c:v>
                      </c:pt>
                      <c:pt idx="8">
                        <c:v>Sep</c:v>
                      </c:pt>
                      <c:pt idx="9">
                        <c:v>Oct</c:v>
                      </c:pt>
                      <c:pt idx="10">
                        <c:v>Nov</c:v>
                      </c:pt>
                      <c:pt idx="11">
                        <c:v>Dec</c:v>
                      </c:pt>
                    </c:strCache>
                  </c:strRef>
                </c:cat>
                <c:val>
                  <c:numRef>
                    <c:extLst xmlns:c15="http://schemas.microsoft.com/office/drawing/2012/chart">
                      <c:ext xmlns:c15="http://schemas.microsoft.com/office/drawing/2012/chart" uri="{02D57815-91ED-43cb-92C2-25804820EDAC}">
                        <c15:formulaRef>
                          <c15:sqref>'All facades -M(3f2)'!$C$5:$C$16</c15:sqref>
                        </c15:formulaRef>
                      </c:ext>
                    </c:extLst>
                    <c:numCache>
                      <c:formatCode>General</c:formatCode>
                      <c:ptCount val="12"/>
                      <c:pt idx="0">
                        <c:v>159</c:v>
                      </c:pt>
                      <c:pt idx="1">
                        <c:v>151</c:v>
                      </c:pt>
                      <c:pt idx="2">
                        <c:v>172</c:v>
                      </c:pt>
                      <c:pt idx="3">
                        <c:v>156</c:v>
                      </c:pt>
                      <c:pt idx="4">
                        <c:v>151</c:v>
                      </c:pt>
                      <c:pt idx="5">
                        <c:v>152</c:v>
                      </c:pt>
                      <c:pt idx="6">
                        <c:v>159</c:v>
                      </c:pt>
                      <c:pt idx="7">
                        <c:v>153</c:v>
                      </c:pt>
                      <c:pt idx="8">
                        <c:v>155</c:v>
                      </c:pt>
                      <c:pt idx="9">
                        <c:v>162</c:v>
                      </c:pt>
                      <c:pt idx="10">
                        <c:v>137</c:v>
                      </c:pt>
                      <c:pt idx="11">
                        <c:v>135</c:v>
                      </c:pt>
                    </c:numCache>
                  </c:numRef>
                </c:val>
                <c:smooth val="0"/>
                <c:extLst xmlns:c15="http://schemas.microsoft.com/office/drawing/2012/chart">
                  <c:ext xmlns:c16="http://schemas.microsoft.com/office/drawing/2014/chart" uri="{C3380CC4-5D6E-409C-BE32-E72D297353CC}">
                    <c16:uniqueId val="{00000002-915B-44FD-99EB-85D661511221}"/>
                  </c:ext>
                </c:extLst>
              </c15:ser>
            </c15:filteredLineSeries>
          </c:ext>
        </c:extLst>
      </c:lineChart>
      <c:catAx>
        <c:axId val="452175968"/>
        <c:scaling>
          <c:orientation val="minMax"/>
        </c:scaling>
        <c:delete val="0"/>
        <c:axPos val="b"/>
        <c:minorGridlines>
          <c:spPr>
            <a:ln>
              <a:solidFill>
                <a:schemeClr val="tx1">
                  <a:lumMod val="5000"/>
                  <a:lumOff val="95000"/>
                </a:schemeClr>
              </a:solidFill>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000" b="0" i="0" u="none" strike="noStrike" kern="1200" cap="all" spc="120" normalizeH="0" baseline="0">
                <a:solidFill>
                  <a:schemeClr val="tx1">
                    <a:lumMod val="65000"/>
                    <a:lumOff val="35000"/>
                  </a:schemeClr>
                </a:solidFill>
                <a:latin typeface="+mn-lt"/>
                <a:ea typeface="+mn-ea"/>
                <a:cs typeface="+mn-cs"/>
              </a:defRPr>
            </a:pPr>
            <a:endParaRPr lang="en-CH"/>
          </a:p>
        </c:txPr>
        <c:crossAx val="452172688"/>
        <c:crosses val="autoZero"/>
        <c:auto val="1"/>
        <c:lblAlgn val="ctr"/>
        <c:lblOffset val="100"/>
        <c:tickMarkSkip val="5"/>
        <c:noMultiLvlLbl val="0"/>
      </c:catAx>
      <c:valAx>
        <c:axId val="452172688"/>
        <c:scaling>
          <c:orientation val="minMax"/>
        </c:scaling>
        <c:delete val="0"/>
        <c:axPos val="l"/>
        <c:title>
          <c:tx>
            <c:rich>
              <a:bodyPr rot="-5400000" spcFirstLastPara="1" vertOverflow="ellipsis" vert="horz" wrap="square" anchor="ctr" anchorCtr="1"/>
              <a:lstStyle/>
              <a:p>
                <a:pPr>
                  <a:defRPr sz="1100" b="0" i="0" u="none" strike="noStrike" kern="1200" cap="all" baseline="0">
                    <a:solidFill>
                      <a:schemeClr val="tx1">
                        <a:lumMod val="65000"/>
                        <a:lumOff val="35000"/>
                      </a:schemeClr>
                    </a:solidFill>
                    <a:latin typeface="+mn-lt"/>
                    <a:ea typeface="+mn-ea"/>
                    <a:cs typeface="+mn-cs"/>
                  </a:defRPr>
                </a:pPr>
                <a:r>
                  <a:rPr lang="en-US" sz="1100" cap="none" baseline="0"/>
                  <a:t>kWh/m2</a:t>
                </a:r>
              </a:p>
            </c:rich>
          </c:tx>
          <c:overlay val="0"/>
          <c:spPr>
            <a:noFill/>
            <a:ln>
              <a:noFill/>
            </a:ln>
            <a:effectLst/>
          </c:spPr>
          <c:txPr>
            <a:bodyPr rot="-5400000" spcFirstLastPara="1" vertOverflow="ellipsis" vert="horz" wrap="square" anchor="ctr" anchorCtr="1"/>
            <a:lstStyle/>
            <a:p>
              <a:pPr>
                <a:defRPr sz="1100" b="0" i="0" u="none" strike="noStrike" kern="1200" cap="all" baseline="0">
                  <a:solidFill>
                    <a:schemeClr val="tx1">
                      <a:lumMod val="65000"/>
                      <a:lumOff val="35000"/>
                    </a:schemeClr>
                  </a:solidFill>
                  <a:latin typeface="+mn-lt"/>
                  <a:ea typeface="+mn-ea"/>
                  <a:cs typeface="+mn-cs"/>
                </a:defRPr>
              </a:pPr>
              <a:endParaRPr lang="en-CH"/>
            </a:p>
          </c:txPr>
        </c:title>
        <c:numFmt formatCode="0"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4521759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legend>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cap="none" baseline="0"/>
              <a:t>Monthly solar radiation  | Per facade</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CH"/>
        </a:p>
      </c:txPr>
    </c:title>
    <c:autoTitleDeleted val="0"/>
    <c:plotArea>
      <c:layout>
        <c:manualLayout>
          <c:layoutTarget val="inner"/>
          <c:xMode val="edge"/>
          <c:yMode val="edge"/>
          <c:x val="0.17304619892174752"/>
          <c:y val="0.12184499797706107"/>
          <c:w val="0.80980954076736356"/>
          <c:h val="0.59974860706031174"/>
        </c:manualLayout>
      </c:layout>
      <c:lineChart>
        <c:grouping val="standard"/>
        <c:varyColors val="0"/>
        <c:ser>
          <c:idx val="0"/>
          <c:order val="0"/>
          <c:tx>
            <c:strRef>
              <c:f>'Per facade -M(3f2) '!$C$9</c:f>
              <c:strCache>
                <c:ptCount val="1"/>
                <c:pt idx="0">
                  <c:v>East </c:v>
                </c:pt>
              </c:strCache>
            </c:strRef>
          </c:tx>
          <c:spPr>
            <a:ln w="15875" cap="rnd">
              <a:solidFill>
                <a:schemeClr val="accent1"/>
              </a:solidFill>
              <a:round/>
            </a:ln>
            <a:effectLst/>
          </c:spPr>
          <c:marker>
            <c:symbol val="diamond"/>
            <c:size val="6"/>
            <c:spPr>
              <a:solidFill>
                <a:schemeClr val="accent1"/>
              </a:solidFill>
              <a:ln w="9525">
                <a:solidFill>
                  <a:schemeClr val="accent1"/>
                </a:solidFill>
                <a:round/>
              </a:ln>
              <a:effectLst/>
            </c:spPr>
          </c:marker>
          <c:cat>
            <c:strRef>
              <c:f>'All facades -M(3f2)'!$A$5:$A$16</c:f>
              <c:strCache>
                <c:ptCount val="12"/>
                <c:pt idx="0">
                  <c:v>Jan</c:v>
                </c:pt>
                <c:pt idx="1">
                  <c:v>Feb</c:v>
                </c:pt>
                <c:pt idx="2">
                  <c:v>Mar</c:v>
                </c:pt>
                <c:pt idx="3">
                  <c:v>Apr</c:v>
                </c:pt>
                <c:pt idx="4">
                  <c:v>Mai</c:v>
                </c:pt>
                <c:pt idx="5">
                  <c:v>Jun</c:v>
                </c:pt>
                <c:pt idx="6">
                  <c:v>Jul</c:v>
                </c:pt>
                <c:pt idx="7">
                  <c:v>Aug</c:v>
                </c:pt>
                <c:pt idx="8">
                  <c:v>Sep</c:v>
                </c:pt>
                <c:pt idx="9">
                  <c:v>Oct</c:v>
                </c:pt>
                <c:pt idx="10">
                  <c:v>Nov</c:v>
                </c:pt>
                <c:pt idx="11">
                  <c:v>Dec</c:v>
                </c:pt>
              </c:strCache>
            </c:strRef>
          </c:cat>
          <c:val>
            <c:numRef>
              <c:f>'Per facade -M(3f2) '!$C$10:$C$21</c:f>
              <c:numCache>
                <c:formatCode>0</c:formatCode>
                <c:ptCount val="12"/>
                <c:pt idx="0">
                  <c:v>75.913593000000006</c:v>
                </c:pt>
                <c:pt idx="1">
                  <c:v>74.826193000000004</c:v>
                </c:pt>
                <c:pt idx="2">
                  <c:v>79.593644999999995</c:v>
                </c:pt>
                <c:pt idx="3">
                  <c:v>80.268822</c:v>
                </c:pt>
                <c:pt idx="4">
                  <c:v>80.259225000000001</c:v>
                </c:pt>
                <c:pt idx="5">
                  <c:v>69.442826999999994</c:v>
                </c:pt>
                <c:pt idx="6">
                  <c:v>76.546908000000002</c:v>
                </c:pt>
                <c:pt idx="7">
                  <c:v>74.132294000000002</c:v>
                </c:pt>
                <c:pt idx="8">
                  <c:v>71.793529000000007</c:v>
                </c:pt>
                <c:pt idx="9">
                  <c:v>78.800658999999996</c:v>
                </c:pt>
                <c:pt idx="10">
                  <c:v>69.576607999999993</c:v>
                </c:pt>
                <c:pt idx="11">
                  <c:v>68.974744000000001</c:v>
                </c:pt>
              </c:numCache>
            </c:numRef>
          </c:val>
          <c:smooth val="0"/>
          <c:extLst>
            <c:ext xmlns:c16="http://schemas.microsoft.com/office/drawing/2014/chart" uri="{C3380CC4-5D6E-409C-BE32-E72D297353CC}">
              <c16:uniqueId val="{00000000-DC93-4F06-9220-4A19ABA2021D}"/>
            </c:ext>
          </c:extLst>
        </c:ser>
        <c:ser>
          <c:idx val="3"/>
          <c:order val="1"/>
          <c:tx>
            <c:strRef>
              <c:f>'Per facade -M(3f2) '!$D$9</c:f>
              <c:strCache>
                <c:ptCount val="1"/>
                <c:pt idx="0">
                  <c:v>North</c:v>
                </c:pt>
              </c:strCache>
            </c:strRef>
          </c:tx>
          <c:spPr>
            <a:ln w="15875" cap="rnd">
              <a:solidFill>
                <a:schemeClr val="accent4"/>
              </a:solidFill>
              <a:round/>
            </a:ln>
            <a:effectLst/>
          </c:spPr>
          <c:marker>
            <c:symbol val="x"/>
            <c:size val="6"/>
            <c:spPr>
              <a:noFill/>
              <a:ln w="9525">
                <a:solidFill>
                  <a:schemeClr val="accent4"/>
                </a:solidFill>
                <a:round/>
              </a:ln>
              <a:effectLst/>
            </c:spPr>
          </c:marker>
          <c:cat>
            <c:strRef>
              <c:f>'All facades -M(3f2)'!$A$5:$A$16</c:f>
              <c:strCache>
                <c:ptCount val="12"/>
                <c:pt idx="0">
                  <c:v>Jan</c:v>
                </c:pt>
                <c:pt idx="1">
                  <c:v>Feb</c:v>
                </c:pt>
                <c:pt idx="2">
                  <c:v>Mar</c:v>
                </c:pt>
                <c:pt idx="3">
                  <c:v>Apr</c:v>
                </c:pt>
                <c:pt idx="4">
                  <c:v>Mai</c:v>
                </c:pt>
                <c:pt idx="5">
                  <c:v>Jun</c:v>
                </c:pt>
                <c:pt idx="6">
                  <c:v>Jul</c:v>
                </c:pt>
                <c:pt idx="7">
                  <c:v>Aug</c:v>
                </c:pt>
                <c:pt idx="8">
                  <c:v>Sep</c:v>
                </c:pt>
                <c:pt idx="9">
                  <c:v>Oct</c:v>
                </c:pt>
                <c:pt idx="10">
                  <c:v>Nov</c:v>
                </c:pt>
                <c:pt idx="11">
                  <c:v>Dec</c:v>
                </c:pt>
              </c:strCache>
            </c:strRef>
          </c:cat>
          <c:val>
            <c:numRef>
              <c:f>'Per facade -M(3f2) '!$D$10:$D$21</c:f>
              <c:numCache>
                <c:formatCode>0</c:formatCode>
                <c:ptCount val="12"/>
                <c:pt idx="0">
                  <c:v>40.480387</c:v>
                </c:pt>
                <c:pt idx="1">
                  <c:v>41.451821000000002</c:v>
                </c:pt>
                <c:pt idx="2">
                  <c:v>51.862878000000002</c:v>
                </c:pt>
                <c:pt idx="3">
                  <c:v>85.801207000000005</c:v>
                </c:pt>
                <c:pt idx="4">
                  <c:v>110.65781</c:v>
                </c:pt>
                <c:pt idx="5">
                  <c:v>109.93449099999999</c:v>
                </c:pt>
                <c:pt idx="6">
                  <c:v>116.55178100000001</c:v>
                </c:pt>
                <c:pt idx="7">
                  <c:v>91.876575000000003</c:v>
                </c:pt>
                <c:pt idx="8">
                  <c:v>57.421089000000002</c:v>
                </c:pt>
                <c:pt idx="9">
                  <c:v>45.378697000000003</c:v>
                </c:pt>
                <c:pt idx="10">
                  <c:v>40.981389</c:v>
                </c:pt>
                <c:pt idx="11">
                  <c:v>38.969093999999998</c:v>
                </c:pt>
              </c:numCache>
            </c:numRef>
          </c:val>
          <c:smooth val="0"/>
          <c:extLst>
            <c:ext xmlns:c16="http://schemas.microsoft.com/office/drawing/2014/chart" uri="{C3380CC4-5D6E-409C-BE32-E72D297353CC}">
              <c16:uniqueId val="{00000001-DC93-4F06-9220-4A19ABA2021D}"/>
            </c:ext>
          </c:extLst>
        </c:ser>
        <c:ser>
          <c:idx val="2"/>
          <c:order val="2"/>
          <c:tx>
            <c:strRef>
              <c:f>'Per facade -M(3f2) '!$E$9</c:f>
              <c:strCache>
                <c:ptCount val="1"/>
                <c:pt idx="0">
                  <c:v>West</c:v>
                </c:pt>
              </c:strCache>
            </c:strRef>
          </c:tx>
          <c:spPr>
            <a:ln w="15875" cap="rnd">
              <a:solidFill>
                <a:schemeClr val="accent3"/>
              </a:solidFill>
              <a:round/>
            </a:ln>
            <a:effectLst/>
          </c:spPr>
          <c:marker>
            <c:symbol val="triangle"/>
            <c:size val="6"/>
            <c:spPr>
              <a:solidFill>
                <a:schemeClr val="accent3"/>
              </a:solidFill>
              <a:ln w="9525">
                <a:solidFill>
                  <a:schemeClr val="accent3"/>
                </a:solidFill>
                <a:round/>
              </a:ln>
              <a:effectLst/>
            </c:spPr>
          </c:marker>
          <c:cat>
            <c:strRef>
              <c:f>'All facades -M(3f2)'!$A$5:$A$16</c:f>
              <c:strCache>
                <c:ptCount val="12"/>
                <c:pt idx="0">
                  <c:v>Jan</c:v>
                </c:pt>
                <c:pt idx="1">
                  <c:v>Feb</c:v>
                </c:pt>
                <c:pt idx="2">
                  <c:v>Mar</c:v>
                </c:pt>
                <c:pt idx="3">
                  <c:v>Apr</c:v>
                </c:pt>
                <c:pt idx="4">
                  <c:v>Mai</c:v>
                </c:pt>
                <c:pt idx="5">
                  <c:v>Jun</c:v>
                </c:pt>
                <c:pt idx="6">
                  <c:v>Jul</c:v>
                </c:pt>
                <c:pt idx="7">
                  <c:v>Aug</c:v>
                </c:pt>
                <c:pt idx="8">
                  <c:v>Sep</c:v>
                </c:pt>
                <c:pt idx="9">
                  <c:v>Oct</c:v>
                </c:pt>
                <c:pt idx="10">
                  <c:v>Nov</c:v>
                </c:pt>
                <c:pt idx="11">
                  <c:v>Dec</c:v>
                </c:pt>
              </c:strCache>
            </c:strRef>
          </c:cat>
          <c:val>
            <c:numRef>
              <c:f>'Per facade -M(3f2) '!$E$10:$E$21</c:f>
              <c:numCache>
                <c:formatCode>0</c:formatCode>
                <c:ptCount val="12"/>
                <c:pt idx="0">
                  <c:v>73.366631999999996</c:v>
                </c:pt>
                <c:pt idx="1">
                  <c:v>73.492636000000005</c:v>
                </c:pt>
                <c:pt idx="2">
                  <c:v>77.135223999999994</c:v>
                </c:pt>
                <c:pt idx="3">
                  <c:v>78.033049000000005</c:v>
                </c:pt>
                <c:pt idx="4">
                  <c:v>71.882746999999995</c:v>
                </c:pt>
                <c:pt idx="5">
                  <c:v>72.43571</c:v>
                </c:pt>
                <c:pt idx="6">
                  <c:v>75.475066999999996</c:v>
                </c:pt>
                <c:pt idx="7">
                  <c:v>73.779088000000002</c:v>
                </c:pt>
                <c:pt idx="8">
                  <c:v>74.442262999999997</c:v>
                </c:pt>
                <c:pt idx="9">
                  <c:v>68.804405000000003</c:v>
                </c:pt>
                <c:pt idx="10">
                  <c:v>65.749441000000004</c:v>
                </c:pt>
                <c:pt idx="11">
                  <c:v>69.656581000000003</c:v>
                </c:pt>
              </c:numCache>
            </c:numRef>
          </c:val>
          <c:smooth val="0"/>
          <c:extLst>
            <c:ext xmlns:c16="http://schemas.microsoft.com/office/drawing/2014/chart" uri="{C3380CC4-5D6E-409C-BE32-E72D297353CC}">
              <c16:uniqueId val="{00000002-DC93-4F06-9220-4A19ABA2021D}"/>
            </c:ext>
          </c:extLst>
        </c:ser>
        <c:ser>
          <c:idx val="1"/>
          <c:order val="3"/>
          <c:tx>
            <c:strRef>
              <c:f>'Per facade -M(3f2) '!$F$9</c:f>
              <c:strCache>
                <c:ptCount val="1"/>
                <c:pt idx="0">
                  <c:v>South</c:v>
                </c:pt>
              </c:strCache>
            </c:strRef>
          </c:tx>
          <c:spPr>
            <a:ln w="15875" cap="rnd">
              <a:solidFill>
                <a:schemeClr val="accent2"/>
              </a:solidFill>
              <a:round/>
            </a:ln>
            <a:effectLst/>
          </c:spPr>
          <c:marker>
            <c:symbol val="square"/>
            <c:size val="6"/>
            <c:spPr>
              <a:solidFill>
                <a:schemeClr val="accent2"/>
              </a:solidFill>
              <a:ln w="3175">
                <a:solidFill>
                  <a:schemeClr val="accent2"/>
                </a:solidFill>
                <a:round/>
              </a:ln>
              <a:effectLst/>
            </c:spPr>
          </c:marker>
          <c:cat>
            <c:strRef>
              <c:f>'All facades -M(3f2)'!$A$5:$A$16</c:f>
              <c:strCache>
                <c:ptCount val="12"/>
                <c:pt idx="0">
                  <c:v>Jan</c:v>
                </c:pt>
                <c:pt idx="1">
                  <c:v>Feb</c:v>
                </c:pt>
                <c:pt idx="2">
                  <c:v>Mar</c:v>
                </c:pt>
                <c:pt idx="3">
                  <c:v>Apr</c:v>
                </c:pt>
                <c:pt idx="4">
                  <c:v>Mai</c:v>
                </c:pt>
                <c:pt idx="5">
                  <c:v>Jun</c:v>
                </c:pt>
                <c:pt idx="6">
                  <c:v>Jul</c:v>
                </c:pt>
                <c:pt idx="7">
                  <c:v>Aug</c:v>
                </c:pt>
                <c:pt idx="8">
                  <c:v>Sep</c:v>
                </c:pt>
                <c:pt idx="9">
                  <c:v>Oct</c:v>
                </c:pt>
                <c:pt idx="10">
                  <c:v>Nov</c:v>
                </c:pt>
                <c:pt idx="11">
                  <c:v>Dec</c:v>
                </c:pt>
              </c:strCache>
            </c:strRef>
          </c:cat>
          <c:val>
            <c:numRef>
              <c:f>'Per facade -M(3f2) '!$F$10:$F$21</c:f>
              <c:numCache>
                <c:formatCode>0</c:formatCode>
                <c:ptCount val="12"/>
                <c:pt idx="0">
                  <c:v>113.54378800000001</c:v>
                </c:pt>
                <c:pt idx="1">
                  <c:v>98.690624</c:v>
                </c:pt>
                <c:pt idx="2">
                  <c:v>66.339018999999993</c:v>
                </c:pt>
                <c:pt idx="3">
                  <c:v>45.230860999999997</c:v>
                </c:pt>
                <c:pt idx="4">
                  <c:v>40.593733</c:v>
                </c:pt>
                <c:pt idx="5">
                  <c:v>36.818846000000001</c:v>
                </c:pt>
                <c:pt idx="6">
                  <c:v>38.186943999999997</c:v>
                </c:pt>
                <c:pt idx="7">
                  <c:v>44.837563000000003</c:v>
                </c:pt>
                <c:pt idx="8">
                  <c:v>51.370055999999998</c:v>
                </c:pt>
                <c:pt idx="9">
                  <c:v>87.322371000000004</c:v>
                </c:pt>
                <c:pt idx="10">
                  <c:v>95.253247000000002</c:v>
                </c:pt>
                <c:pt idx="11">
                  <c:v>102.608819</c:v>
                </c:pt>
              </c:numCache>
            </c:numRef>
          </c:val>
          <c:smooth val="0"/>
          <c:extLst>
            <c:ext xmlns:c16="http://schemas.microsoft.com/office/drawing/2014/chart" uri="{C3380CC4-5D6E-409C-BE32-E72D297353CC}">
              <c16:uniqueId val="{00000003-DC93-4F06-9220-4A19ABA2021D}"/>
            </c:ext>
          </c:extLst>
        </c:ser>
        <c:ser>
          <c:idx val="4"/>
          <c:order val="4"/>
          <c:tx>
            <c:strRef>
              <c:f>'Per facade -M(3f2) '!$B$9</c:f>
              <c:strCache>
                <c:ptCount val="1"/>
                <c:pt idx="0">
                  <c:v>All orientations</c:v>
                </c:pt>
              </c:strCache>
            </c:strRef>
          </c:tx>
          <c:spPr>
            <a:ln w="22225" cap="rnd">
              <a:solidFill>
                <a:srgbClr val="C00000"/>
              </a:solidFill>
              <a:round/>
            </a:ln>
            <a:effectLst/>
          </c:spPr>
          <c:marker>
            <c:symbol val="circle"/>
            <c:size val="6"/>
            <c:spPr>
              <a:solidFill>
                <a:srgbClr val="C00000"/>
              </a:solidFill>
              <a:ln w="9525">
                <a:solidFill>
                  <a:srgbClr val="C00000"/>
                </a:solidFill>
                <a:round/>
              </a:ln>
              <a:effectLst/>
            </c:spPr>
          </c:marker>
          <c:cat>
            <c:strRef>
              <c:f>'All facades -M(3f2)'!$A$5:$A$16</c:f>
              <c:strCache>
                <c:ptCount val="12"/>
                <c:pt idx="0">
                  <c:v>Jan</c:v>
                </c:pt>
                <c:pt idx="1">
                  <c:v>Feb</c:v>
                </c:pt>
                <c:pt idx="2">
                  <c:v>Mar</c:v>
                </c:pt>
                <c:pt idx="3">
                  <c:v>Apr</c:v>
                </c:pt>
                <c:pt idx="4">
                  <c:v>Mai</c:v>
                </c:pt>
                <c:pt idx="5">
                  <c:v>Jun</c:v>
                </c:pt>
                <c:pt idx="6">
                  <c:v>Jul</c:v>
                </c:pt>
                <c:pt idx="7">
                  <c:v>Aug</c:v>
                </c:pt>
                <c:pt idx="8">
                  <c:v>Sep</c:v>
                </c:pt>
                <c:pt idx="9">
                  <c:v>Oct</c:v>
                </c:pt>
                <c:pt idx="10">
                  <c:v>Nov</c:v>
                </c:pt>
                <c:pt idx="11">
                  <c:v>Dec</c:v>
                </c:pt>
              </c:strCache>
            </c:strRef>
          </c:cat>
          <c:val>
            <c:numRef>
              <c:f>'Per facade -M(3f2) '!$B$10:$B$21</c:f>
              <c:numCache>
                <c:formatCode>0</c:formatCode>
                <c:ptCount val="12"/>
                <c:pt idx="0">
                  <c:v>75.826099999999997</c:v>
                </c:pt>
                <c:pt idx="1">
                  <c:v>72.115318000000002</c:v>
                </c:pt>
                <c:pt idx="2">
                  <c:v>68.732691000000003</c:v>
                </c:pt>
                <c:pt idx="3">
                  <c:v>72.333484999999996</c:v>
                </c:pt>
                <c:pt idx="4">
                  <c:v>75.848378999999994</c:v>
                </c:pt>
                <c:pt idx="5">
                  <c:v>72.157968999999994</c:v>
                </c:pt>
                <c:pt idx="6">
                  <c:v>76.690174999999996</c:v>
                </c:pt>
                <c:pt idx="7">
                  <c:v>71.156379999999999</c:v>
                </c:pt>
                <c:pt idx="8">
                  <c:v>63.756734000000002</c:v>
                </c:pt>
                <c:pt idx="9">
                  <c:v>70.076532999999998</c:v>
                </c:pt>
                <c:pt idx="10">
                  <c:v>67.890170999999995</c:v>
                </c:pt>
                <c:pt idx="11">
                  <c:v>70.052310000000006</c:v>
                </c:pt>
              </c:numCache>
            </c:numRef>
          </c:val>
          <c:smooth val="0"/>
          <c:extLst>
            <c:ext xmlns:c16="http://schemas.microsoft.com/office/drawing/2014/chart" uri="{C3380CC4-5D6E-409C-BE32-E72D297353CC}">
              <c16:uniqueId val="{00000004-DC93-4F06-9220-4A19ABA2021D}"/>
            </c:ext>
          </c:extLst>
        </c:ser>
        <c:dLbls>
          <c:showLegendKey val="0"/>
          <c:showVal val="0"/>
          <c:showCatName val="0"/>
          <c:showSerName val="0"/>
          <c:showPercent val="0"/>
          <c:showBubbleSize val="0"/>
        </c:dLbls>
        <c:marker val="1"/>
        <c:smooth val="0"/>
        <c:axId val="452175968"/>
        <c:axId val="452172688"/>
      </c:lineChart>
      <c:catAx>
        <c:axId val="4521759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CH"/>
          </a:p>
        </c:txPr>
        <c:crossAx val="452172688"/>
        <c:crosses val="autoZero"/>
        <c:auto val="1"/>
        <c:lblAlgn val="ctr"/>
        <c:lblOffset val="100"/>
        <c:tickMarkSkip val="5"/>
        <c:noMultiLvlLbl val="0"/>
      </c:catAx>
      <c:valAx>
        <c:axId val="452172688"/>
        <c:scaling>
          <c:orientation val="minMax"/>
        </c:scaling>
        <c:delete val="0"/>
        <c:axPos val="l"/>
        <c:title>
          <c:tx>
            <c:rich>
              <a:bodyPr rot="-5400000" spcFirstLastPara="1" vertOverflow="ellipsis" vert="horz" wrap="square" anchor="ctr" anchorCtr="1"/>
              <a:lstStyle/>
              <a:p>
                <a:pPr>
                  <a:defRPr sz="1100" b="0" i="0" u="none" strike="noStrike" kern="1200" cap="all" baseline="0">
                    <a:solidFill>
                      <a:schemeClr val="tx1">
                        <a:lumMod val="65000"/>
                        <a:lumOff val="35000"/>
                      </a:schemeClr>
                    </a:solidFill>
                    <a:latin typeface="+mn-lt"/>
                    <a:ea typeface="+mn-ea"/>
                    <a:cs typeface="+mn-cs"/>
                  </a:defRPr>
                </a:pPr>
                <a:r>
                  <a:rPr lang="en-US" sz="1100" cap="none" baseline="0"/>
                  <a:t>kWh/m2</a:t>
                </a:r>
              </a:p>
            </c:rich>
          </c:tx>
          <c:layout>
            <c:manualLayout>
              <c:xMode val="edge"/>
              <c:yMode val="edge"/>
              <c:x val="8.0578023461177761E-2"/>
              <c:y val="0.36035762939224703"/>
            </c:manualLayout>
          </c:layout>
          <c:overlay val="0"/>
          <c:spPr>
            <a:noFill/>
            <a:ln>
              <a:noFill/>
            </a:ln>
            <a:effectLst/>
          </c:spPr>
          <c:txPr>
            <a:bodyPr rot="-5400000" spcFirstLastPara="1" vertOverflow="ellipsis" vert="horz" wrap="square" anchor="ctr" anchorCtr="1"/>
            <a:lstStyle/>
            <a:p>
              <a:pPr>
                <a:defRPr sz="1100" b="0" i="0" u="none" strike="noStrike" kern="1200" cap="all" baseline="0">
                  <a:solidFill>
                    <a:schemeClr val="tx1">
                      <a:lumMod val="65000"/>
                      <a:lumOff val="35000"/>
                    </a:schemeClr>
                  </a:solidFill>
                  <a:latin typeface="+mn-lt"/>
                  <a:ea typeface="+mn-ea"/>
                  <a:cs typeface="+mn-cs"/>
                </a:defRPr>
              </a:pPr>
              <a:endParaRPr lang="en-CH"/>
            </a:p>
          </c:txPr>
        </c:title>
        <c:numFmt formatCode="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452175968"/>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000" b="0" i="0" u="none" strike="noStrike" kern="1200" baseline="0">
                <a:solidFill>
                  <a:schemeClr val="tx1">
                    <a:lumMod val="65000"/>
                    <a:lumOff val="35000"/>
                  </a:schemeClr>
                </a:solidFill>
                <a:latin typeface="+mn-lt"/>
                <a:ea typeface="+mn-ea"/>
                <a:cs typeface="+mn-cs"/>
              </a:defRPr>
            </a:pPr>
            <a:endParaRPr lang="en-CH"/>
          </a:p>
        </c:txPr>
      </c:dTable>
      <c:spPr>
        <a:noFill/>
        <a:ln>
          <a:noFill/>
        </a:ln>
        <a:effectLst/>
      </c:spPr>
    </c:plotArea>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Solar radiation on 3for2 glass</a:t>
            </a:r>
            <a:r>
              <a:rPr lang="en-US" baseline="0"/>
              <a:t> facade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CH"/>
        </a:p>
      </c:txPr>
    </c:title>
    <c:autoTitleDeleted val="0"/>
    <c:plotArea>
      <c:layout/>
      <c:barChart>
        <c:barDir val="col"/>
        <c:grouping val="stacked"/>
        <c:varyColors val="0"/>
        <c:ser>
          <c:idx val="0"/>
          <c:order val="0"/>
          <c:tx>
            <c:strRef>
              <c:f>'Glass facades'!$D$10</c:f>
              <c:strCache>
                <c:ptCount val="1"/>
                <c:pt idx="0">
                  <c:v>Direct</c:v>
                </c:pt>
              </c:strCache>
            </c:strRef>
          </c:tx>
          <c:spPr>
            <a:solidFill>
              <a:schemeClr val="accent3"/>
            </a:solidFill>
            <a:ln>
              <a:noFill/>
            </a:ln>
            <a:effectLst/>
          </c:spPr>
          <c:invertIfNegative val="0"/>
          <c:dLbls>
            <c:delete val="1"/>
          </c:dLbls>
          <c:cat>
            <c:strRef>
              <c:f>('Glass facades'!$J$9,'Glass facades'!$E$9,'Glass facades'!$B$9)</c:f>
              <c:strCache>
                <c:ptCount val="3"/>
                <c:pt idx="0">
                  <c:v>Horizontal Surface</c:v>
                </c:pt>
                <c:pt idx="1">
                  <c:v>Flat façade </c:v>
                </c:pt>
                <c:pt idx="2">
                  <c:v>3for2 (Status quo)</c:v>
                </c:pt>
              </c:strCache>
            </c:strRef>
          </c:cat>
          <c:val>
            <c:numRef>
              <c:f>('Glass facades'!$K$23,'Glass facades'!$G$23,'Glass facades'!$D$23)</c:f>
              <c:numCache>
                <c:formatCode>0</c:formatCode>
                <c:ptCount val="3"/>
                <c:pt idx="0" formatCode="0.00">
                  <c:v>1145.7725299999997</c:v>
                </c:pt>
                <c:pt idx="1">
                  <c:v>499.22160399999996</c:v>
                </c:pt>
                <c:pt idx="2">
                  <c:v>343.80737700000003</c:v>
                </c:pt>
              </c:numCache>
            </c:numRef>
          </c:val>
          <c:extLst>
            <c:ext xmlns:c16="http://schemas.microsoft.com/office/drawing/2014/chart" uri="{C3380CC4-5D6E-409C-BE32-E72D297353CC}">
              <c16:uniqueId val="{00000000-4AEB-4BE1-8E9E-8AD6909EAD60}"/>
            </c:ext>
          </c:extLst>
        </c:ser>
        <c:ser>
          <c:idx val="1"/>
          <c:order val="1"/>
          <c:tx>
            <c:strRef>
              <c:f>'Glass facades'!$C$10</c:f>
              <c:strCache>
                <c:ptCount val="1"/>
                <c:pt idx="0">
                  <c:v>Diffuse</c:v>
                </c:pt>
              </c:strCache>
            </c:strRef>
          </c:tx>
          <c:spPr>
            <a:solidFill>
              <a:schemeClr val="accent2">
                <a:lumMod val="40000"/>
                <a:lumOff val="60000"/>
              </a:schemeClr>
            </a:solidFill>
            <a:ln>
              <a:noFill/>
            </a:ln>
            <a:effectLst/>
          </c:spPr>
          <c:invertIfNegative val="0"/>
          <c:dLbls>
            <c:dLbl>
              <c:idx val="0"/>
              <c:layout>
                <c:manualLayout>
                  <c:x val="-2.7777939688580968E-3"/>
                  <c:y val="-0.14195409740939652"/>
                </c:manualLayout>
              </c:layout>
              <c:tx>
                <c:rich>
                  <a:bodyPr/>
                  <a:lstStyle/>
                  <a:p>
                    <a:fld id="{A0AECA17-E6FC-411F-81EE-3BED8CD6ECAD}" type="CELLRANGE">
                      <a:rPr lang="en-US"/>
                      <a:pPr/>
                      <a:t>[CELLRANGE]</a:t>
                    </a:fld>
                    <a:endParaRPr lang="en-CH"/>
                  </a:p>
                </c:rich>
              </c:tx>
              <c:dLblPos val="ct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4AEB-4BE1-8E9E-8AD6909EAD60}"/>
                </c:ext>
              </c:extLst>
            </c:dLbl>
            <c:dLbl>
              <c:idx val="1"/>
              <c:layout>
                <c:manualLayout>
                  <c:x val="-2.7777777777778798E-3"/>
                  <c:y val="-5.0925743657042784E-2"/>
                </c:manualLayout>
              </c:layout>
              <c:tx>
                <c:rich>
                  <a:bodyPr/>
                  <a:lstStyle/>
                  <a:p>
                    <a:fld id="{B62777D2-2749-4D13-93B8-7F87C167CE6F}" type="CELLRANGE">
                      <a:rPr lang="en-US"/>
                      <a:pPr/>
                      <a:t>[CELLRANGE]</a:t>
                    </a:fld>
                    <a:r>
                      <a:rPr lang="en-US" baseline="0"/>
                      <a:t>623</a:t>
                    </a:r>
                  </a:p>
                </c:rich>
              </c:tx>
              <c:dLblPos val="ctr"/>
              <c:showLegendKey val="0"/>
              <c:showVal val="1"/>
              <c:showCatName val="0"/>
              <c:showSerName val="0"/>
              <c:showPercent val="0"/>
              <c:showBubbleSize val="0"/>
              <c:extLst>
                <c:ext xmlns:c15="http://schemas.microsoft.com/office/drawing/2012/chart" uri="{CE6537A1-D6FC-4f65-9D91-7224C49458BB}">
                  <c15:layout>
                    <c:manualLayout>
                      <c:w val="8.3680446194225724E-2"/>
                      <c:h val="6.4745552639253412E-2"/>
                    </c:manualLayout>
                  </c15:layout>
                  <c15:dlblFieldTable/>
                  <c15:showDataLabelsRange val="1"/>
                </c:ext>
                <c:ext xmlns:c16="http://schemas.microsoft.com/office/drawing/2014/chart" uri="{C3380CC4-5D6E-409C-BE32-E72D297353CC}">
                  <c16:uniqueId val="{00000002-4AEB-4BE1-8E9E-8AD6909EAD60}"/>
                </c:ext>
              </c:extLst>
            </c:dLbl>
            <c:dLbl>
              <c:idx val="2"/>
              <c:layout>
                <c:manualLayout>
                  <c:x val="0"/>
                  <c:y val="-4.6296296296296384E-2"/>
                </c:manualLayout>
              </c:layout>
              <c:tx>
                <c:rich>
                  <a:bodyPr/>
                  <a:lstStyle/>
                  <a:p>
                    <a:r>
                      <a:rPr lang="en-US"/>
                      <a:t>405</a:t>
                    </a:r>
                  </a:p>
                </c:rich>
              </c:tx>
              <c:dLblPos val="ctr"/>
              <c:showLegendKey val="0"/>
              <c:showVal val="0"/>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AEB-4BE1-8E9E-8AD6909EAD60}"/>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en-CH"/>
              </a:p>
            </c:txPr>
            <c:dLblPos val="ctr"/>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('Glass facades'!$J$9,'Glass facades'!$E$9,'Glass facades'!$B$9)</c:f>
              <c:strCache>
                <c:ptCount val="3"/>
                <c:pt idx="0">
                  <c:v>Horizontal Surface</c:v>
                </c:pt>
                <c:pt idx="1">
                  <c:v>Flat façade </c:v>
                </c:pt>
                <c:pt idx="2">
                  <c:v>3for2 (Status quo)</c:v>
                </c:pt>
              </c:strCache>
            </c:strRef>
          </c:cat>
          <c:val>
            <c:numRef>
              <c:f>('Glass facades'!$J$23,'Glass facades'!$F$23,'Glass facades'!$C$23)</c:f>
              <c:numCache>
                <c:formatCode>0</c:formatCode>
                <c:ptCount val="3"/>
                <c:pt idx="0" formatCode="0.00">
                  <c:v>520.79332399999987</c:v>
                </c:pt>
                <c:pt idx="1">
                  <c:v>124.175118</c:v>
                </c:pt>
                <c:pt idx="2">
                  <c:v>61.554527000000007</c:v>
                </c:pt>
              </c:numCache>
            </c:numRef>
          </c:val>
          <c:extLst>
            <c:ext xmlns:c15="http://schemas.microsoft.com/office/drawing/2012/chart" uri="{02D57815-91ED-43cb-92C2-25804820EDAC}">
              <c15:datalabelsRange>
                <c15:f>('Glass facades'!$J$24:$K$24,'Glass facades'!$F$25,'Glass facades'!$B$25)</c15:f>
                <c15:dlblRangeCache>
                  <c:ptCount val="4"/>
                  <c:pt idx="0">
                    <c:v>1667</c:v>
                  </c:pt>
                  <c:pt idx="2">
                    <c:v>623</c:v>
                  </c:pt>
                  <c:pt idx="3">
                    <c:v>405</c:v>
                  </c:pt>
                </c15:dlblRangeCache>
              </c15:datalabelsRange>
            </c:ext>
            <c:ext xmlns:c16="http://schemas.microsoft.com/office/drawing/2014/chart" uri="{C3380CC4-5D6E-409C-BE32-E72D297353CC}">
              <c16:uniqueId val="{00000004-4AEB-4BE1-8E9E-8AD6909EAD60}"/>
            </c:ext>
          </c:extLst>
        </c:ser>
        <c:dLbls>
          <c:dLblPos val="ctr"/>
          <c:showLegendKey val="0"/>
          <c:showVal val="1"/>
          <c:showCatName val="0"/>
          <c:showSerName val="0"/>
          <c:showPercent val="0"/>
          <c:showBubbleSize val="0"/>
        </c:dLbls>
        <c:gapWidth val="150"/>
        <c:overlap val="100"/>
        <c:axId val="793613536"/>
        <c:axId val="793613864"/>
      </c:barChart>
      <c:catAx>
        <c:axId val="793613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793613864"/>
        <c:crosses val="autoZero"/>
        <c:auto val="1"/>
        <c:lblAlgn val="ctr"/>
        <c:lblOffset val="100"/>
        <c:noMultiLvlLbl val="0"/>
      </c:catAx>
      <c:valAx>
        <c:axId val="7936138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Kwh/m2</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793613536"/>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legend>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Vertical</a:t>
            </a:r>
            <a:r>
              <a:rPr lang="en-US" baseline="0"/>
              <a:t> angles studies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CH"/>
        </a:p>
      </c:txPr>
    </c:title>
    <c:autoTitleDeleted val="0"/>
    <c:plotArea>
      <c:layout/>
      <c:barChart>
        <c:barDir val="col"/>
        <c:grouping val="clustered"/>
        <c:varyColors val="0"/>
        <c:ser>
          <c:idx val="0"/>
          <c:order val="0"/>
          <c:tx>
            <c:strRef>
              <c:f>'Vertical angles'!$C$3:$F$3</c:f>
              <c:strCache>
                <c:ptCount val="1"/>
                <c:pt idx="0">
                  <c:v>East</c:v>
                </c:pt>
              </c:strCache>
            </c:strRef>
          </c:tx>
          <c:spPr>
            <a:solidFill>
              <a:schemeClr val="accent3">
                <a:lumMod val="60000"/>
                <a:lumOff val="40000"/>
              </a:schemeClr>
            </a:solidFill>
            <a:ln>
              <a:noFill/>
            </a:ln>
            <a:effectLst/>
          </c:spPr>
          <c:invertIfNegative val="0"/>
          <c:cat>
            <c:strRef>
              <c:f>'Vertical angles'!$B$5:$B$18</c:f>
              <c:strCache>
                <c:ptCount val="14"/>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strCache>
            </c:strRef>
          </c:cat>
          <c:val>
            <c:numRef>
              <c:f>'Vertical angles'!$E$5:$E$18</c:f>
              <c:numCache>
                <c:formatCode>#,#00</c:formatCode>
                <c:ptCount val="14"/>
                <c:pt idx="0">
                  <c:v>786.86472500931222</c:v>
                </c:pt>
                <c:pt idx="1">
                  <c:v>835.64907098869446</c:v>
                </c:pt>
                <c:pt idx="2">
                  <c:v>878.7594255751718</c:v>
                </c:pt>
                <c:pt idx="3">
                  <c:v>915.08848793842924</c:v>
                </c:pt>
                <c:pt idx="4">
                  <c:v>944.72171571382364</c:v>
                </c:pt>
                <c:pt idx="5">
                  <c:v>966.67045332904524</c:v>
                </c:pt>
                <c:pt idx="6">
                  <c:v>977.08499521988438</c:v>
                </c:pt>
                <c:pt idx="7">
                  <c:v>985.07395117838621</c:v>
                </c:pt>
                <c:pt idx="8">
                  <c:v>985.82138975699445</c:v>
                </c:pt>
                <c:pt idx="9">
                  <c:v>978.23322156799566</c:v>
                </c:pt>
                <c:pt idx="10">
                  <c:v>938.77128911441093</c:v>
                </c:pt>
                <c:pt idx="11">
                  <c:v>906.75251456828994</c:v>
                </c:pt>
                <c:pt idx="12">
                  <c:v>877.00314093943484</c:v>
                </c:pt>
                <c:pt idx="13">
                  <c:v>804.18374311459127</c:v>
                </c:pt>
              </c:numCache>
            </c:numRef>
          </c:val>
          <c:extLst>
            <c:ext xmlns:c16="http://schemas.microsoft.com/office/drawing/2014/chart" uri="{C3380CC4-5D6E-409C-BE32-E72D297353CC}">
              <c16:uniqueId val="{00000000-A6A2-47BF-8532-DB065E1BB2F5}"/>
            </c:ext>
          </c:extLst>
        </c:ser>
        <c:ser>
          <c:idx val="1"/>
          <c:order val="1"/>
          <c:tx>
            <c:strRef>
              <c:f>'Vertical angles'!$G$3:$J$3</c:f>
              <c:strCache>
                <c:ptCount val="1"/>
                <c:pt idx="0">
                  <c:v>North</c:v>
                </c:pt>
              </c:strCache>
            </c:strRef>
          </c:tx>
          <c:spPr>
            <a:solidFill>
              <a:schemeClr val="accent5"/>
            </a:solidFill>
            <a:ln>
              <a:noFill/>
            </a:ln>
            <a:effectLst/>
          </c:spPr>
          <c:invertIfNegative val="0"/>
          <c:cat>
            <c:strRef>
              <c:f>'Vertical angles'!$B$5:$B$18</c:f>
              <c:strCache>
                <c:ptCount val="14"/>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strCache>
            </c:strRef>
          </c:cat>
          <c:val>
            <c:numRef>
              <c:f>'Vertical angles'!$I$5:$I$18</c:f>
              <c:numCache>
                <c:formatCode>#,#00</c:formatCode>
                <c:ptCount val="14"/>
                <c:pt idx="0">
                  <c:v>754.51691913849174</c:v>
                </c:pt>
                <c:pt idx="1">
                  <c:v>791.34114684241615</c:v>
                </c:pt>
                <c:pt idx="2">
                  <c:v>822.12772478073771</c:v>
                </c:pt>
                <c:pt idx="3">
                  <c:v>846.88849685622563</c:v>
                </c:pt>
                <c:pt idx="4">
                  <c:v>865.62274985203805</c:v>
                </c:pt>
                <c:pt idx="5">
                  <c:v>877.12776562075055</c:v>
                </c:pt>
                <c:pt idx="6">
                  <c:v>871.79625361202818</c:v>
                </c:pt>
                <c:pt idx="7">
                  <c:v>871.06461293068321</c:v>
                </c:pt>
                <c:pt idx="8">
                  <c:v>863.45740967094093</c:v>
                </c:pt>
                <c:pt idx="9">
                  <c:v>847.99538842542313</c:v>
                </c:pt>
                <c:pt idx="10">
                  <c:v>793.19156019576553</c:v>
                </c:pt>
                <c:pt idx="11">
                  <c:v>758.25790547715803</c:v>
                </c:pt>
                <c:pt idx="12">
                  <c:v>727.13573898230356</c:v>
                </c:pt>
                <c:pt idx="13">
                  <c:v>652.27633907653501</c:v>
                </c:pt>
              </c:numCache>
            </c:numRef>
          </c:val>
          <c:extLst>
            <c:ext xmlns:c16="http://schemas.microsoft.com/office/drawing/2014/chart" uri="{C3380CC4-5D6E-409C-BE32-E72D297353CC}">
              <c16:uniqueId val="{00000001-A6A2-47BF-8532-DB065E1BB2F5}"/>
            </c:ext>
          </c:extLst>
        </c:ser>
        <c:ser>
          <c:idx val="2"/>
          <c:order val="2"/>
          <c:tx>
            <c:strRef>
              <c:f>'Vertical angles'!$K$3:$N$3</c:f>
              <c:strCache>
                <c:ptCount val="1"/>
                <c:pt idx="0">
                  <c:v>West</c:v>
                </c:pt>
              </c:strCache>
            </c:strRef>
          </c:tx>
          <c:spPr>
            <a:solidFill>
              <a:schemeClr val="accent4"/>
            </a:solidFill>
            <a:ln>
              <a:noFill/>
            </a:ln>
            <a:effectLst/>
          </c:spPr>
          <c:invertIfNegative val="0"/>
          <c:cat>
            <c:strRef>
              <c:f>'Vertical angles'!$B$5:$B$18</c:f>
              <c:strCache>
                <c:ptCount val="14"/>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strCache>
            </c:strRef>
          </c:cat>
          <c:val>
            <c:numRef>
              <c:f>'Vertical angles'!$M$5:$M$18</c:f>
              <c:numCache>
                <c:formatCode>#,#00</c:formatCode>
                <c:ptCount val="14"/>
                <c:pt idx="0">
                  <c:v>764.8526943541558</c:v>
                </c:pt>
                <c:pt idx="1">
                  <c:v>811.91139304307569</c:v>
                </c:pt>
                <c:pt idx="2">
                  <c:v>853.42869576826786</c:v>
                </c:pt>
                <c:pt idx="3">
                  <c:v>888.32672058757805</c:v>
                </c:pt>
                <c:pt idx="4">
                  <c:v>916.86701386681307</c:v>
                </c:pt>
                <c:pt idx="5">
                  <c:v>937.88393810020114</c:v>
                </c:pt>
                <c:pt idx="6">
                  <c:v>947.66729502668431</c:v>
                </c:pt>
                <c:pt idx="7">
                  <c:v>955.19626518746554</c:v>
                </c:pt>
                <c:pt idx="8">
                  <c:v>955.64394176042913</c:v>
                </c:pt>
                <c:pt idx="9">
                  <c:v>948.17021125379938</c:v>
                </c:pt>
                <c:pt idx="10">
                  <c:v>910.22071051524938</c:v>
                </c:pt>
                <c:pt idx="11">
                  <c:v>878.73237457630512</c:v>
                </c:pt>
                <c:pt idx="12">
                  <c:v>849.47220636782356</c:v>
                </c:pt>
                <c:pt idx="13">
                  <c:v>778.73257269585247</c:v>
                </c:pt>
              </c:numCache>
            </c:numRef>
          </c:val>
          <c:extLst>
            <c:ext xmlns:c16="http://schemas.microsoft.com/office/drawing/2014/chart" uri="{C3380CC4-5D6E-409C-BE32-E72D297353CC}">
              <c16:uniqueId val="{00000002-A6A2-47BF-8532-DB065E1BB2F5}"/>
            </c:ext>
          </c:extLst>
        </c:ser>
        <c:ser>
          <c:idx val="3"/>
          <c:order val="3"/>
          <c:tx>
            <c:strRef>
              <c:f>'Vertical angles'!$O$3:$R$3</c:f>
              <c:strCache>
                <c:ptCount val="1"/>
                <c:pt idx="0">
                  <c:v>South</c:v>
                </c:pt>
              </c:strCache>
            </c:strRef>
          </c:tx>
          <c:spPr>
            <a:solidFill>
              <a:srgbClr val="FF0000"/>
            </a:solidFill>
            <a:ln>
              <a:noFill/>
            </a:ln>
            <a:effectLst/>
          </c:spPr>
          <c:invertIfNegative val="0"/>
          <c:cat>
            <c:strRef>
              <c:f>'Vertical angles'!$B$5:$B$18</c:f>
              <c:strCache>
                <c:ptCount val="14"/>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strCache>
            </c:strRef>
          </c:cat>
          <c:val>
            <c:numRef>
              <c:f>'Vertical angles'!$Q$5:$Q$18</c:f>
              <c:numCache>
                <c:formatCode>#,#00</c:formatCode>
                <c:ptCount val="14"/>
                <c:pt idx="0">
                  <c:v>742.26039237978443</c:v>
                </c:pt>
                <c:pt idx="1">
                  <c:v>779.74543126101594</c:v>
                </c:pt>
                <c:pt idx="2">
                  <c:v>811.23725915924967</c:v>
                </c:pt>
                <c:pt idx="3">
                  <c:v>836.76468724310951</c:v>
                </c:pt>
                <c:pt idx="4">
                  <c:v>856.46415106934614</c:v>
                </c:pt>
                <c:pt idx="5">
                  <c:v>868.95485712468701</c:v>
                </c:pt>
                <c:pt idx="6">
                  <c:v>865.09189616029619</c:v>
                </c:pt>
                <c:pt idx="7">
                  <c:v>865.37070883627985</c:v>
                </c:pt>
                <c:pt idx="8">
                  <c:v>858.85118310603877</c:v>
                </c:pt>
                <c:pt idx="9">
                  <c:v>841.66077296099343</c:v>
                </c:pt>
                <c:pt idx="10">
                  <c:v>794.5329564026066</c:v>
                </c:pt>
                <c:pt idx="11">
                  <c:v>760.30415548689768</c:v>
                </c:pt>
                <c:pt idx="12">
                  <c:v>728.9711837002809</c:v>
                </c:pt>
                <c:pt idx="13">
                  <c:v>655.84696167180596</c:v>
                </c:pt>
              </c:numCache>
            </c:numRef>
          </c:val>
          <c:extLst>
            <c:ext xmlns:c16="http://schemas.microsoft.com/office/drawing/2014/chart" uri="{C3380CC4-5D6E-409C-BE32-E72D297353CC}">
              <c16:uniqueId val="{00000003-A6A2-47BF-8532-DB065E1BB2F5}"/>
            </c:ext>
          </c:extLst>
        </c:ser>
        <c:dLbls>
          <c:showLegendKey val="0"/>
          <c:showVal val="0"/>
          <c:showCatName val="0"/>
          <c:showSerName val="0"/>
          <c:showPercent val="0"/>
          <c:showBubbleSize val="0"/>
        </c:dLbls>
        <c:gapWidth val="219"/>
        <c:overlap val="-27"/>
        <c:axId val="611737016"/>
        <c:axId val="611743248"/>
      </c:barChart>
      <c:lineChart>
        <c:grouping val="standard"/>
        <c:varyColors val="0"/>
        <c:dLbls>
          <c:showLegendKey val="0"/>
          <c:showVal val="0"/>
          <c:showCatName val="0"/>
          <c:showSerName val="0"/>
          <c:showPercent val="0"/>
          <c:showBubbleSize val="0"/>
        </c:dLbls>
        <c:marker val="1"/>
        <c:smooth val="0"/>
        <c:axId val="611737016"/>
        <c:axId val="611743248"/>
        <c:extLst>
          <c:ext xmlns:c15="http://schemas.microsoft.com/office/drawing/2012/chart" uri="{02D57815-91ED-43cb-92C2-25804820EDAC}">
            <c15:filteredLineSeries>
              <c15:ser>
                <c:idx val="4"/>
                <c:order val="4"/>
                <c:tx>
                  <c:strRef>
                    <c:extLst>
                      <c:ext uri="{02D57815-91ED-43cb-92C2-25804820EDAC}">
                        <c15:formulaRef>
                          <c15:sqref>'Vertical angles'!$S$3:$V$3</c15:sqref>
                        </c15:formulaRef>
                      </c:ext>
                    </c:extLst>
                    <c:strCache>
                      <c:ptCount val="1"/>
                      <c:pt idx="0">
                        <c:v>All facades</c:v>
                      </c:pt>
                    </c:strCache>
                  </c:strRef>
                </c:tx>
                <c:spPr>
                  <a:ln w="28575" cap="flat">
                    <a:solidFill>
                      <a:schemeClr val="accent3"/>
                    </a:solidFill>
                    <a:round/>
                  </a:ln>
                  <a:effectLst/>
                </c:spPr>
                <c:marker>
                  <c:symbol val="triangle"/>
                  <c:size val="5"/>
                  <c:spPr>
                    <a:solidFill>
                      <a:schemeClr val="accent3"/>
                    </a:solidFill>
                    <a:ln w="9525" cap="sq">
                      <a:solidFill>
                        <a:schemeClr val="accent3"/>
                      </a:solidFill>
                      <a:round/>
                    </a:ln>
                    <a:effectLst/>
                  </c:spPr>
                </c:marker>
                <c:val>
                  <c:numRef>
                    <c:extLst>
                      <c:ext uri="{02D57815-91ED-43cb-92C2-25804820EDAC}">
                        <c15:formulaRef>
                          <c15:sqref>'Vertical angles'!$U$5:$U$18</c15:sqref>
                        </c15:formulaRef>
                      </c:ext>
                    </c:extLst>
                    <c:numCache>
                      <c:formatCode>#,#00</c:formatCode>
                      <c:ptCount val="14"/>
                      <c:pt idx="0">
                        <c:v>762.13228554241618</c:v>
                      </c:pt>
                      <c:pt idx="1">
                        <c:v>804.66191532911409</c:v>
                      </c:pt>
                      <c:pt idx="2">
                        <c:v>841.36810953685381</c:v>
                      </c:pt>
                      <c:pt idx="3">
                        <c:v>871.76709947709617</c:v>
                      </c:pt>
                      <c:pt idx="4">
                        <c:v>895.91890903126557</c:v>
                      </c:pt>
                      <c:pt idx="5">
                        <c:v>912.64117254494545</c:v>
                      </c:pt>
                      <c:pt idx="6">
                        <c:v>915.41011099013224</c:v>
                      </c:pt>
                      <c:pt idx="7">
                        <c:v>919.17638552796143</c:v>
                      </c:pt>
                      <c:pt idx="8">
                        <c:v>915.95824590989366</c:v>
                      </c:pt>
                      <c:pt idx="9">
                        <c:v>904.01489931330866</c:v>
                      </c:pt>
                      <c:pt idx="10">
                        <c:v>859.17912954115457</c:v>
                      </c:pt>
                      <c:pt idx="11">
                        <c:v>826.01173771615697</c:v>
                      </c:pt>
                      <c:pt idx="12">
                        <c:v>795.6367435931403</c:v>
                      </c:pt>
                      <c:pt idx="13">
                        <c:v>722.75990425376096</c:v>
                      </c:pt>
                    </c:numCache>
                  </c:numRef>
                </c:val>
                <c:smooth val="0"/>
                <c:extLst>
                  <c:ext xmlns:c16="http://schemas.microsoft.com/office/drawing/2014/chart" uri="{C3380CC4-5D6E-409C-BE32-E72D297353CC}">
                    <c16:uniqueId val="{00000004-A6A2-47BF-8532-DB065E1BB2F5}"/>
                  </c:ext>
                </c:extLst>
              </c15:ser>
            </c15:filteredLineSeries>
          </c:ext>
        </c:extLst>
      </c:lineChart>
      <c:catAx>
        <c:axId val="61173701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dirty="0"/>
                  <a:t>Vertical</a:t>
                </a:r>
                <a:r>
                  <a:rPr lang="en-US" sz="1100" baseline="0" dirty="0"/>
                  <a:t> angle (depth fixed 1.1m)</a:t>
                </a:r>
                <a:endParaRPr lang="en-US" sz="1100" dirty="0"/>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611743248"/>
        <c:crosses val="autoZero"/>
        <c:auto val="1"/>
        <c:lblAlgn val="ctr"/>
        <c:lblOffset val="100"/>
        <c:noMultiLvlLbl val="0"/>
      </c:catAx>
      <c:valAx>
        <c:axId val="611743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kWh/m2</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611737016"/>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legend>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a:t>Solar</a:t>
            </a:r>
            <a:r>
              <a:rPr lang="en-US" sz="1600" baseline="0"/>
              <a:t> radiation per horizontal orientation</a:t>
            </a:r>
            <a:endParaRPr lang="en-US" sz="1600"/>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CH"/>
        </a:p>
      </c:txPr>
    </c:title>
    <c:autoTitleDeleted val="0"/>
    <c:plotArea>
      <c:layout/>
      <c:barChart>
        <c:barDir val="col"/>
        <c:grouping val="clustered"/>
        <c:varyColors val="0"/>
        <c:ser>
          <c:idx val="3"/>
          <c:order val="0"/>
          <c:tx>
            <c:strRef>
              <c:f>Orientations!$F$7</c:f>
              <c:strCache>
                <c:ptCount val="1"/>
                <c:pt idx="0">
                  <c:v>Bigger bottom</c:v>
                </c:pt>
              </c:strCache>
            </c:strRef>
          </c:tx>
          <c:spPr>
            <a:solidFill>
              <a:schemeClr val="accent4"/>
            </a:solidFill>
            <a:ln>
              <a:noFill/>
            </a:ln>
            <a:effectLst/>
          </c:spPr>
          <c:invertIfNegative val="0"/>
          <c:cat>
            <c:strRef>
              <c:f>Orientations!$B$12:$B$30</c:f>
              <c:strCache>
                <c:ptCount val="19"/>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strCache>
            </c:strRef>
          </c:cat>
          <c:val>
            <c:numRef>
              <c:f>Orientations!$F$12:$F$30</c:f>
              <c:numCache>
                <c:formatCode>General</c:formatCode>
                <c:ptCount val="19"/>
                <c:pt idx="0">
                  <c:v>812.22764400000005</c:v>
                </c:pt>
                <c:pt idx="1">
                  <c:v>823.69931599999995</c:v>
                </c:pt>
                <c:pt idx="2">
                  <c:v>826.28163600000005</c:v>
                </c:pt>
                <c:pt idx="3">
                  <c:v>824.10392200000001</c:v>
                </c:pt>
                <c:pt idx="4">
                  <c:v>826.043632</c:v>
                </c:pt>
                <c:pt idx="5">
                  <c:v>823.49701400000004</c:v>
                </c:pt>
                <c:pt idx="6">
                  <c:v>810.47834599999999</c:v>
                </c:pt>
                <c:pt idx="7">
                  <c:v>824.17532400000005</c:v>
                </c:pt>
                <c:pt idx="8">
                  <c:v>827.51924199999996</c:v>
                </c:pt>
                <c:pt idx="9">
                  <c:v>826.44822999999997</c:v>
                </c:pt>
                <c:pt idx="10">
                  <c:v>827.13844200000005</c:v>
                </c:pt>
                <c:pt idx="11">
                  <c:v>823.62792100000001</c:v>
                </c:pt>
                <c:pt idx="12">
                  <c:v>809.58583899999996</c:v>
                </c:pt>
                <c:pt idx="13">
                  <c:v>822.67590800000005</c:v>
                </c:pt>
                <c:pt idx="14">
                  <c:v>825.09162600000002</c:v>
                </c:pt>
                <c:pt idx="15">
                  <c:v>823.22331499999996</c:v>
                </c:pt>
                <c:pt idx="16">
                  <c:v>825.63903200000004</c:v>
                </c:pt>
                <c:pt idx="17">
                  <c:v>823.38991299999998</c:v>
                </c:pt>
                <c:pt idx="18">
                  <c:v>812.22764400000005</c:v>
                </c:pt>
              </c:numCache>
            </c:numRef>
          </c:val>
          <c:extLst>
            <c:ext xmlns:c16="http://schemas.microsoft.com/office/drawing/2014/chart" uri="{C3380CC4-5D6E-409C-BE32-E72D297353CC}">
              <c16:uniqueId val="{00000000-21E5-4FB1-9C6D-7334863F5D39}"/>
            </c:ext>
          </c:extLst>
        </c:ser>
        <c:ser>
          <c:idx val="4"/>
          <c:order val="1"/>
          <c:tx>
            <c:strRef>
              <c:f>Orientations!$G$7</c:f>
              <c:strCache>
                <c:ptCount val="1"/>
                <c:pt idx="0">
                  <c:v>Bigger top</c:v>
                </c:pt>
              </c:strCache>
            </c:strRef>
          </c:tx>
          <c:spPr>
            <a:solidFill>
              <a:schemeClr val="accent3"/>
            </a:solidFill>
            <a:ln>
              <a:noFill/>
            </a:ln>
            <a:effectLst/>
          </c:spPr>
          <c:invertIfNegative val="0"/>
          <c:cat>
            <c:strRef>
              <c:f>Orientations!$B$12:$B$30</c:f>
              <c:strCache>
                <c:ptCount val="19"/>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strCache>
            </c:strRef>
          </c:cat>
          <c:val>
            <c:numRef>
              <c:f>Orientations!$G$12:$G$30</c:f>
              <c:numCache>
                <c:formatCode>General</c:formatCode>
                <c:ptCount val="19"/>
                <c:pt idx="0">
                  <c:v>825.06782099999998</c:v>
                </c:pt>
                <c:pt idx="1">
                  <c:v>832.31496700000002</c:v>
                </c:pt>
                <c:pt idx="2">
                  <c:v>830.99406299999998</c:v>
                </c:pt>
                <c:pt idx="3">
                  <c:v>830.37525900000003</c:v>
                </c:pt>
                <c:pt idx="4">
                  <c:v>831.22016199999996</c:v>
                </c:pt>
                <c:pt idx="5">
                  <c:v>831.91036399999996</c:v>
                </c:pt>
                <c:pt idx="6">
                  <c:v>823.35422400000004</c:v>
                </c:pt>
                <c:pt idx="7">
                  <c:v>832.80287499999997</c:v>
                </c:pt>
                <c:pt idx="8">
                  <c:v>832.08886800000005</c:v>
                </c:pt>
                <c:pt idx="9">
                  <c:v>832.55296599999997</c:v>
                </c:pt>
                <c:pt idx="10">
                  <c:v>831.94606999999996</c:v>
                </c:pt>
                <c:pt idx="11">
                  <c:v>832.21977200000003</c:v>
                </c:pt>
                <c:pt idx="12">
                  <c:v>822.426017</c:v>
                </c:pt>
                <c:pt idx="13">
                  <c:v>831.077358</c:v>
                </c:pt>
                <c:pt idx="14">
                  <c:v>830.23245599999996</c:v>
                </c:pt>
                <c:pt idx="15">
                  <c:v>829.38755100000003</c:v>
                </c:pt>
                <c:pt idx="16">
                  <c:v>830.10155799999995</c:v>
                </c:pt>
                <c:pt idx="17">
                  <c:v>831.981764</c:v>
                </c:pt>
                <c:pt idx="18">
                  <c:v>825.06782099999998</c:v>
                </c:pt>
              </c:numCache>
            </c:numRef>
          </c:val>
          <c:extLst>
            <c:ext xmlns:c16="http://schemas.microsoft.com/office/drawing/2014/chart" uri="{C3380CC4-5D6E-409C-BE32-E72D297353CC}">
              <c16:uniqueId val="{00000001-21E5-4FB1-9C6D-7334863F5D39}"/>
            </c:ext>
          </c:extLst>
        </c:ser>
        <c:ser>
          <c:idx val="1"/>
          <c:order val="2"/>
          <c:tx>
            <c:strRef>
              <c:f>Orientations!$D$7</c:f>
              <c:strCache>
                <c:ptCount val="1"/>
                <c:pt idx="0">
                  <c:v>3 for 2 Status quo</c:v>
                </c:pt>
              </c:strCache>
            </c:strRef>
          </c:tx>
          <c:spPr>
            <a:solidFill>
              <a:schemeClr val="accent2"/>
            </a:solidFill>
            <a:ln>
              <a:noFill/>
            </a:ln>
            <a:effectLst/>
          </c:spPr>
          <c:invertIfNegative val="0"/>
          <c:cat>
            <c:strRef>
              <c:f>Orientations!$B$12:$B$30</c:f>
              <c:strCache>
                <c:ptCount val="19"/>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strCache>
            </c:strRef>
          </c:cat>
          <c:val>
            <c:numRef>
              <c:f>Orientations!$D$12:$D$30</c:f>
              <c:numCache>
                <c:formatCode>General</c:formatCode>
                <c:ptCount val="19"/>
                <c:pt idx="0">
                  <c:v>856.63661000000002</c:v>
                </c:pt>
                <c:pt idx="1">
                  <c:v>874.84426800000006</c:v>
                </c:pt>
                <c:pt idx="2">
                  <c:v>881.81815099999994</c:v>
                </c:pt>
                <c:pt idx="3">
                  <c:v>878.68429400000002</c:v>
                </c:pt>
                <c:pt idx="4">
                  <c:v>877.93387399999995</c:v>
                </c:pt>
                <c:pt idx="5">
                  <c:v>871.62196300000005</c:v>
                </c:pt>
                <c:pt idx="6">
                  <c:v>851.98002799999995</c:v>
                </c:pt>
                <c:pt idx="7">
                  <c:v>870.54051700000002</c:v>
                </c:pt>
                <c:pt idx="8">
                  <c:v>877.27182100000005</c:v>
                </c:pt>
                <c:pt idx="9">
                  <c:v>877.53668500000003</c:v>
                </c:pt>
                <c:pt idx="10">
                  <c:v>876.58765000000005</c:v>
                </c:pt>
                <c:pt idx="11">
                  <c:v>869.48116700000003</c:v>
                </c:pt>
                <c:pt idx="12">
                  <c:v>850.74419499999999</c:v>
                </c:pt>
                <c:pt idx="13">
                  <c:v>869.96671700000002</c:v>
                </c:pt>
                <c:pt idx="14">
                  <c:v>876.256574</c:v>
                </c:pt>
                <c:pt idx="15">
                  <c:v>877.18355199999996</c:v>
                </c:pt>
                <c:pt idx="16">
                  <c:v>880.73675300000002</c:v>
                </c:pt>
                <c:pt idx="17">
                  <c:v>874.226316</c:v>
                </c:pt>
                <c:pt idx="18">
                  <c:v>856.63661000000002</c:v>
                </c:pt>
              </c:numCache>
            </c:numRef>
          </c:val>
          <c:extLst>
            <c:ext xmlns:c16="http://schemas.microsoft.com/office/drawing/2014/chart" uri="{C3380CC4-5D6E-409C-BE32-E72D297353CC}">
              <c16:uniqueId val="{00000002-21E5-4FB1-9C6D-7334863F5D39}"/>
            </c:ext>
          </c:extLst>
        </c:ser>
        <c:ser>
          <c:idx val="5"/>
          <c:order val="3"/>
          <c:tx>
            <c:strRef>
              <c:f>Orientations!$H$7</c:f>
              <c:strCache>
                <c:ptCount val="1"/>
                <c:pt idx="0">
                  <c:v>N|S 30° - E|W 40°</c:v>
                </c:pt>
              </c:strCache>
            </c:strRef>
          </c:tx>
          <c:spPr>
            <a:solidFill>
              <a:schemeClr val="accent6"/>
            </a:solidFill>
            <a:ln>
              <a:noFill/>
            </a:ln>
            <a:effectLst/>
          </c:spPr>
          <c:invertIfNegative val="0"/>
          <c:cat>
            <c:strRef>
              <c:f>Orientations!$B$12:$B$30</c:f>
              <c:strCache>
                <c:ptCount val="19"/>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strCache>
            </c:strRef>
          </c:cat>
          <c:val>
            <c:numRef>
              <c:f>Orientations!$H$12:$H$30</c:f>
              <c:numCache>
                <c:formatCode>#,#00</c:formatCode>
                <c:ptCount val="19"/>
                <c:pt idx="0">
                  <c:v>906.63723300000004</c:v>
                </c:pt>
                <c:pt idx="1">
                  <c:v>925.80145600000003</c:v>
                </c:pt>
                <c:pt idx="2">
                  <c:v>913.42708400000004</c:v>
                </c:pt>
                <c:pt idx="3">
                  <c:v>922.74606500000004</c:v>
                </c:pt>
                <c:pt idx="4">
                  <c:v>918.89286900000002</c:v>
                </c:pt>
                <c:pt idx="5">
                  <c:v>926.157918</c:v>
                </c:pt>
                <c:pt idx="6">
                  <c:v>905.058806</c:v>
                </c:pt>
                <c:pt idx="7">
                  <c:v>929.75647100000003</c:v>
                </c:pt>
                <c:pt idx="8">
                  <c:v>922.15192999999999</c:v>
                </c:pt>
                <c:pt idx="9">
                  <c:v>928.97569499999997</c:v>
                </c:pt>
                <c:pt idx="10">
                  <c:v>921.04859099999999</c:v>
                </c:pt>
                <c:pt idx="11">
                  <c:v>933.93217700000002</c:v>
                </c:pt>
                <c:pt idx="12">
                  <c:v>912.27293499999996</c:v>
                </c:pt>
                <c:pt idx="13">
                  <c:v>935.39199599999995</c:v>
                </c:pt>
                <c:pt idx="14">
                  <c:v>924.88483799999995</c:v>
                </c:pt>
                <c:pt idx="15">
                  <c:v>935.91821000000004</c:v>
                </c:pt>
                <c:pt idx="16">
                  <c:v>931.06349799999998</c:v>
                </c:pt>
                <c:pt idx="17">
                  <c:v>940.56919600000003</c:v>
                </c:pt>
                <c:pt idx="18">
                  <c:v>923.61164299999996</c:v>
                </c:pt>
              </c:numCache>
            </c:numRef>
          </c:val>
          <c:extLst>
            <c:ext xmlns:c16="http://schemas.microsoft.com/office/drawing/2014/chart" uri="{C3380CC4-5D6E-409C-BE32-E72D297353CC}">
              <c16:uniqueId val="{00000003-21E5-4FB1-9C6D-7334863F5D39}"/>
            </c:ext>
          </c:extLst>
        </c:ser>
        <c:ser>
          <c:idx val="0"/>
          <c:order val="4"/>
          <c:tx>
            <c:strRef>
              <c:f>Orientations!$C$7</c:f>
              <c:strCache>
                <c:ptCount val="1"/>
                <c:pt idx="0">
                  <c:v>3 for 2 (40°)</c:v>
                </c:pt>
              </c:strCache>
            </c:strRef>
          </c:tx>
          <c:spPr>
            <a:solidFill>
              <a:schemeClr val="accent1"/>
            </a:solidFill>
            <a:ln>
              <a:noFill/>
            </a:ln>
            <a:effectLst/>
          </c:spPr>
          <c:invertIfNegative val="0"/>
          <c:cat>
            <c:strRef>
              <c:f>Orientations!$B$12:$B$30</c:f>
              <c:strCache>
                <c:ptCount val="19"/>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strCache>
            </c:strRef>
          </c:cat>
          <c:val>
            <c:numRef>
              <c:f>Orientations!$C$12:$C$30</c:f>
              <c:numCache>
                <c:formatCode>#,#00</c:formatCode>
                <c:ptCount val="19"/>
                <c:pt idx="0" formatCode="General">
                  <c:v>919.17638599999998</c:v>
                </c:pt>
                <c:pt idx="1">
                  <c:v>938.49793699999998</c:v>
                </c:pt>
                <c:pt idx="2" formatCode="General">
                  <c:v>926.038139</c:v>
                </c:pt>
                <c:pt idx="3" formatCode="General">
                  <c:v>933.84351900000001</c:v>
                </c:pt>
                <c:pt idx="4" formatCode="General">
                  <c:v>925.75025900000003</c:v>
                </c:pt>
                <c:pt idx="5" formatCode="General">
                  <c:v>936.562591</c:v>
                </c:pt>
                <c:pt idx="6" formatCode="General">
                  <c:v>914.12227299999995</c:v>
                </c:pt>
                <c:pt idx="7" formatCode="General">
                  <c:v>937.89012300000002</c:v>
                </c:pt>
                <c:pt idx="8" formatCode="General">
                  <c:v>925.51031499999999</c:v>
                </c:pt>
                <c:pt idx="9" formatCode="General">
                  <c:v>932.57996500000002</c:v>
                </c:pt>
                <c:pt idx="10" formatCode="General">
                  <c:v>925.23840700000005</c:v>
                </c:pt>
                <c:pt idx="11" formatCode="General">
                  <c:v>937.20235600000001</c:v>
                </c:pt>
                <c:pt idx="12">
                  <c:v>912.69875500000001</c:v>
                </c:pt>
                <c:pt idx="13" formatCode="General">
                  <c:v>935.52294400000005</c:v>
                </c:pt>
                <c:pt idx="14" formatCode="General">
                  <c:v>924.29475200000002</c:v>
                </c:pt>
                <c:pt idx="15" formatCode="General">
                  <c:v>931.98814800000002</c:v>
                </c:pt>
                <c:pt idx="16" formatCode="General">
                  <c:v>924.85454000000004</c:v>
                </c:pt>
                <c:pt idx="17" formatCode="General">
                  <c:v>938.13006199999995</c:v>
                </c:pt>
                <c:pt idx="18" formatCode="General">
                  <c:v>919.17638599999998</c:v>
                </c:pt>
              </c:numCache>
            </c:numRef>
          </c:val>
          <c:extLst>
            <c:ext xmlns:c16="http://schemas.microsoft.com/office/drawing/2014/chart" uri="{C3380CC4-5D6E-409C-BE32-E72D297353CC}">
              <c16:uniqueId val="{00000004-21E5-4FB1-9C6D-7334863F5D39}"/>
            </c:ext>
          </c:extLst>
        </c:ser>
        <c:ser>
          <c:idx val="2"/>
          <c:order val="5"/>
          <c:tx>
            <c:strRef>
              <c:f>Orientations!$I$7</c:f>
              <c:strCache>
                <c:ptCount val="1"/>
                <c:pt idx="0">
                  <c:v>Circle</c:v>
                </c:pt>
              </c:strCache>
            </c:strRef>
          </c:tx>
          <c:spPr>
            <a:solidFill>
              <a:srgbClr val="C00000"/>
            </a:solidFill>
            <a:ln>
              <a:noFill/>
            </a:ln>
            <a:effectLst/>
          </c:spPr>
          <c:invertIfNegative val="0"/>
          <c:cat>
            <c:strRef>
              <c:f>Orientations!$B$12:$B$30</c:f>
              <c:strCache>
                <c:ptCount val="19"/>
                <c:pt idx="0">
                  <c:v>0°</c:v>
                </c:pt>
                <c:pt idx="1">
                  <c:v>5°</c:v>
                </c:pt>
                <c:pt idx="2">
                  <c:v>10°</c:v>
                </c:pt>
                <c:pt idx="3">
                  <c:v>15°</c:v>
                </c:pt>
                <c:pt idx="4">
                  <c:v>20°</c:v>
                </c:pt>
                <c:pt idx="5">
                  <c:v>25°</c:v>
                </c:pt>
                <c:pt idx="6">
                  <c:v>30°</c:v>
                </c:pt>
                <c:pt idx="7">
                  <c:v>35°</c:v>
                </c:pt>
                <c:pt idx="8">
                  <c:v>40°</c:v>
                </c:pt>
                <c:pt idx="9">
                  <c:v>45°</c:v>
                </c:pt>
                <c:pt idx="10">
                  <c:v>50°</c:v>
                </c:pt>
                <c:pt idx="11">
                  <c:v>55°</c:v>
                </c:pt>
                <c:pt idx="12">
                  <c:v>60°</c:v>
                </c:pt>
                <c:pt idx="13">
                  <c:v>65°</c:v>
                </c:pt>
                <c:pt idx="14">
                  <c:v>70°</c:v>
                </c:pt>
                <c:pt idx="15">
                  <c:v>75°</c:v>
                </c:pt>
                <c:pt idx="16">
                  <c:v>80°</c:v>
                </c:pt>
                <c:pt idx="17">
                  <c:v>85°</c:v>
                </c:pt>
                <c:pt idx="18">
                  <c:v>90°</c:v>
                </c:pt>
              </c:strCache>
            </c:strRef>
          </c:cat>
          <c:val>
            <c:numRef>
              <c:f>Orientations!$I$12:$I$30</c:f>
              <c:numCache>
                <c:formatCode>General</c:formatCode>
                <c:ptCount val="19"/>
                <c:pt idx="0">
                  <c:v>940.00016000000005</c:v>
                </c:pt>
                <c:pt idx="1">
                  <c:v>940.00016000000005</c:v>
                </c:pt>
                <c:pt idx="2">
                  <c:v>940.00016000000005</c:v>
                </c:pt>
                <c:pt idx="3">
                  <c:v>940.00016000000005</c:v>
                </c:pt>
                <c:pt idx="4">
                  <c:v>940.00016000000005</c:v>
                </c:pt>
                <c:pt idx="5">
                  <c:v>940.00016000000005</c:v>
                </c:pt>
                <c:pt idx="6">
                  <c:v>940.00016000000005</c:v>
                </c:pt>
                <c:pt idx="7">
                  <c:v>940.00016000000005</c:v>
                </c:pt>
                <c:pt idx="8">
                  <c:v>940.00016000000005</c:v>
                </c:pt>
                <c:pt idx="9">
                  <c:v>940.00016000000005</c:v>
                </c:pt>
                <c:pt idx="10">
                  <c:v>940.00016000000005</c:v>
                </c:pt>
                <c:pt idx="11">
                  <c:v>940.00016000000005</c:v>
                </c:pt>
                <c:pt idx="12">
                  <c:v>940.00016000000005</c:v>
                </c:pt>
                <c:pt idx="13">
                  <c:v>940.00016000000005</c:v>
                </c:pt>
                <c:pt idx="14">
                  <c:v>940.00016000000005</c:v>
                </c:pt>
                <c:pt idx="15">
                  <c:v>940.00016000000005</c:v>
                </c:pt>
                <c:pt idx="16">
                  <c:v>940.00016000000005</c:v>
                </c:pt>
                <c:pt idx="17">
                  <c:v>940.00016000000005</c:v>
                </c:pt>
                <c:pt idx="18">
                  <c:v>940.00016000000005</c:v>
                </c:pt>
              </c:numCache>
            </c:numRef>
          </c:val>
          <c:extLst>
            <c:ext xmlns:c16="http://schemas.microsoft.com/office/drawing/2014/chart" uri="{C3380CC4-5D6E-409C-BE32-E72D297353CC}">
              <c16:uniqueId val="{00000005-21E5-4FB1-9C6D-7334863F5D39}"/>
            </c:ext>
          </c:extLst>
        </c:ser>
        <c:dLbls>
          <c:showLegendKey val="0"/>
          <c:showVal val="0"/>
          <c:showCatName val="0"/>
          <c:showSerName val="0"/>
          <c:showPercent val="0"/>
          <c:showBubbleSize val="0"/>
        </c:dLbls>
        <c:gapWidth val="219"/>
        <c:overlap val="-27"/>
        <c:axId val="609829560"/>
        <c:axId val="609824640"/>
      </c:barChart>
      <c:catAx>
        <c:axId val="609829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609824640"/>
        <c:crosses val="autoZero"/>
        <c:auto val="1"/>
        <c:lblAlgn val="ctr"/>
        <c:lblOffset val="100"/>
        <c:noMultiLvlLbl val="0"/>
      </c:catAx>
      <c:valAx>
        <c:axId val="6098246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kWh/m2</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609829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legend>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a:t>Solar radiation per facade</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CH"/>
        </a:p>
      </c:txPr>
    </c:title>
    <c:autoTitleDeleted val="0"/>
    <c:plotArea>
      <c:layout>
        <c:manualLayout>
          <c:layoutTarget val="inner"/>
          <c:xMode val="edge"/>
          <c:yMode val="edge"/>
          <c:x val="8.8391942870123058E-2"/>
          <c:y val="0.21776459533809561"/>
          <c:w val="0.82321611425975394"/>
          <c:h val="0.57611566458741359"/>
        </c:manualLayout>
      </c:layout>
      <c:barChart>
        <c:barDir val="col"/>
        <c:grouping val="clustered"/>
        <c:varyColors val="0"/>
        <c:ser>
          <c:idx val="0"/>
          <c:order val="0"/>
          <c:tx>
            <c:strRef>
              <c:f>'Ranking per facade'!$B$5</c:f>
              <c:strCache>
                <c:ptCount val="1"/>
                <c:pt idx="0">
                  <c:v>Solar radiation</c:v>
                </c:pt>
              </c:strCache>
            </c:strRef>
          </c:tx>
          <c:spPr>
            <a:solidFill>
              <a:schemeClr val="accent4"/>
            </a:solidFill>
            <a:ln>
              <a:noFill/>
            </a:ln>
            <a:effectLst/>
          </c:spPr>
          <c:invertIfNegative val="0"/>
          <c:cat>
            <c:multiLvlStrRef>
              <c:f>'Ranking per facade'!$C$3:$AA$4</c:f>
              <c:multiLvlStrCache>
                <c:ptCount val="25"/>
                <c:lvl>
                  <c:pt idx="0">
                    <c:v>-</c:v>
                  </c:pt>
                  <c:pt idx="1">
                    <c:v>N</c:v>
                  </c:pt>
                  <c:pt idx="2">
                    <c:v>S</c:v>
                  </c:pt>
                  <c:pt idx="3">
                    <c:v>E</c:v>
                  </c:pt>
                  <c:pt idx="4">
                    <c:v>W</c:v>
                  </c:pt>
                  <c:pt idx="5">
                    <c:v>N</c:v>
                  </c:pt>
                  <c:pt idx="6">
                    <c:v>S</c:v>
                  </c:pt>
                  <c:pt idx="7">
                    <c:v>E</c:v>
                  </c:pt>
                  <c:pt idx="8">
                    <c:v>W</c:v>
                  </c:pt>
                  <c:pt idx="9">
                    <c:v>N</c:v>
                  </c:pt>
                  <c:pt idx="10">
                    <c:v>S</c:v>
                  </c:pt>
                  <c:pt idx="11">
                    <c:v>E</c:v>
                  </c:pt>
                  <c:pt idx="12">
                    <c:v>W</c:v>
                  </c:pt>
                  <c:pt idx="13">
                    <c:v>N</c:v>
                  </c:pt>
                  <c:pt idx="14">
                    <c:v>S</c:v>
                  </c:pt>
                  <c:pt idx="15">
                    <c:v>E</c:v>
                  </c:pt>
                  <c:pt idx="16">
                    <c:v>W</c:v>
                  </c:pt>
                  <c:pt idx="17">
                    <c:v>N</c:v>
                  </c:pt>
                  <c:pt idx="18">
                    <c:v>S</c:v>
                  </c:pt>
                  <c:pt idx="19">
                    <c:v>E</c:v>
                  </c:pt>
                  <c:pt idx="20">
                    <c:v>W</c:v>
                  </c:pt>
                  <c:pt idx="21">
                    <c:v>N</c:v>
                  </c:pt>
                  <c:pt idx="22">
                    <c:v>S</c:v>
                  </c:pt>
                  <c:pt idx="23">
                    <c:v>E</c:v>
                  </c:pt>
                  <c:pt idx="24">
                    <c:v>W</c:v>
                  </c:pt>
                </c:lvl>
                <c:lvl>
                  <c:pt idx="0">
                    <c:v>Circle (40°)</c:v>
                  </c:pt>
                  <c:pt idx="1">
                    <c:v>3for2 (40° rotated 5°)</c:v>
                  </c:pt>
                  <c:pt idx="5">
                    <c:v>3for2 (40°)</c:v>
                  </c:pt>
                  <c:pt idx="9">
                    <c:v>N|S 40° - E|W 30°  (rotated 5°) </c:v>
                  </c:pt>
                  <c:pt idx="13">
                    <c:v>N|S 40° - E|W 30°</c:v>
                  </c:pt>
                  <c:pt idx="17">
                    <c:v>N|S 30° - E|W 40° </c:v>
                  </c:pt>
                  <c:pt idx="21">
                    <c:v>3for2 (status quo)</c:v>
                  </c:pt>
                </c:lvl>
              </c:multiLvlStrCache>
            </c:multiLvlStrRef>
          </c:cat>
          <c:val>
            <c:numRef>
              <c:f>'Ranking per facade'!$C$5:$AA$5</c:f>
              <c:numCache>
                <c:formatCode>General</c:formatCode>
                <c:ptCount val="25"/>
                <c:pt idx="0">
                  <c:v>940.00016000000005</c:v>
                </c:pt>
                <c:pt idx="1">
                  <c:v>889.93842700000005</c:v>
                </c:pt>
                <c:pt idx="2">
                  <c:v>886.22765700000002</c:v>
                </c:pt>
                <c:pt idx="3">
                  <c:v>1003.1799580000001</c:v>
                </c:pt>
                <c:pt idx="4">
                  <c:v>974.70967800000005</c:v>
                </c:pt>
                <c:pt idx="5">
                  <c:v>871.06461300000001</c:v>
                </c:pt>
                <c:pt idx="6">
                  <c:v>865.37070900000003</c:v>
                </c:pt>
                <c:pt idx="7">
                  <c:v>985.07395099999997</c:v>
                </c:pt>
                <c:pt idx="8">
                  <c:v>955.19626500000004</c:v>
                </c:pt>
                <c:pt idx="9">
                  <c:v>880.51656500000001</c:v>
                </c:pt>
                <c:pt idx="10">
                  <c:v>872.07914000000005</c:v>
                </c:pt>
                <c:pt idx="11">
                  <c:v>907.78058399999998</c:v>
                </c:pt>
                <c:pt idx="12">
                  <c:v>879.97818099999995</c:v>
                </c:pt>
                <c:pt idx="13">
                  <c:v>880.83121700000004</c:v>
                </c:pt>
                <c:pt idx="14">
                  <c:v>874.09403399999997</c:v>
                </c:pt>
                <c:pt idx="15">
                  <c:v>896.68945299999996</c:v>
                </c:pt>
                <c:pt idx="16">
                  <c:v>870.03083100000003</c:v>
                </c:pt>
                <c:pt idx="17">
                  <c:v>788.71256600000004</c:v>
                </c:pt>
                <c:pt idx="18">
                  <c:v>786.42485099999999</c:v>
                </c:pt>
                <c:pt idx="19">
                  <c:v>983.15094899999997</c:v>
                </c:pt>
                <c:pt idx="20">
                  <c:v>953.24229800000001</c:v>
                </c:pt>
                <c:pt idx="21">
                  <c:v>831.36721799999998</c:v>
                </c:pt>
                <c:pt idx="22">
                  <c:v>820.79587200000003</c:v>
                </c:pt>
                <c:pt idx="23">
                  <c:v>900.09190999999998</c:v>
                </c:pt>
                <c:pt idx="24">
                  <c:v>874.25284299999998</c:v>
                </c:pt>
              </c:numCache>
            </c:numRef>
          </c:val>
          <c:extLst>
            <c:ext xmlns:c16="http://schemas.microsoft.com/office/drawing/2014/chart" uri="{C3380CC4-5D6E-409C-BE32-E72D297353CC}">
              <c16:uniqueId val="{00000000-6877-4845-A6AC-3C64B20DB0E1}"/>
            </c:ext>
          </c:extLst>
        </c:ser>
        <c:dLbls>
          <c:showLegendKey val="0"/>
          <c:showVal val="0"/>
          <c:showCatName val="0"/>
          <c:showSerName val="0"/>
          <c:showPercent val="0"/>
          <c:showBubbleSize val="0"/>
        </c:dLbls>
        <c:gapWidth val="219"/>
        <c:overlap val="-27"/>
        <c:axId val="793692256"/>
        <c:axId val="793695536"/>
      </c:barChart>
      <c:lineChart>
        <c:grouping val="standard"/>
        <c:varyColors val="0"/>
        <c:ser>
          <c:idx val="1"/>
          <c:order val="1"/>
          <c:tx>
            <c:strRef>
              <c:f>'Ranking per facade'!$B$6</c:f>
              <c:strCache>
                <c:ptCount val="1"/>
                <c:pt idx="0">
                  <c:v>PV area</c:v>
                </c:pt>
              </c:strCache>
            </c:strRef>
          </c:tx>
          <c:spPr>
            <a:ln w="28575" cap="rnd">
              <a:solidFill>
                <a:srgbClr val="C00000"/>
              </a:solidFill>
              <a:round/>
            </a:ln>
            <a:effectLst/>
          </c:spPr>
          <c:marker>
            <c:symbol val="none"/>
          </c:marker>
          <c:cat>
            <c:multiLvlStrRef>
              <c:f>'Ranking per facade'!$C$3:$W$4</c:f>
              <c:multiLvlStrCache>
                <c:ptCount val="21"/>
                <c:lvl>
                  <c:pt idx="0">
                    <c:v>-</c:v>
                  </c:pt>
                  <c:pt idx="1">
                    <c:v>N</c:v>
                  </c:pt>
                  <c:pt idx="2">
                    <c:v>S</c:v>
                  </c:pt>
                  <c:pt idx="3">
                    <c:v>E</c:v>
                  </c:pt>
                  <c:pt idx="4">
                    <c:v>W</c:v>
                  </c:pt>
                  <c:pt idx="5">
                    <c:v>N</c:v>
                  </c:pt>
                  <c:pt idx="6">
                    <c:v>S</c:v>
                  </c:pt>
                  <c:pt idx="7">
                    <c:v>E</c:v>
                  </c:pt>
                  <c:pt idx="8">
                    <c:v>W</c:v>
                  </c:pt>
                  <c:pt idx="9">
                    <c:v>N</c:v>
                  </c:pt>
                  <c:pt idx="10">
                    <c:v>S</c:v>
                  </c:pt>
                  <c:pt idx="11">
                    <c:v>E</c:v>
                  </c:pt>
                  <c:pt idx="12">
                    <c:v>W</c:v>
                  </c:pt>
                  <c:pt idx="13">
                    <c:v>N</c:v>
                  </c:pt>
                  <c:pt idx="14">
                    <c:v>S</c:v>
                  </c:pt>
                  <c:pt idx="15">
                    <c:v>E</c:v>
                  </c:pt>
                  <c:pt idx="16">
                    <c:v>W</c:v>
                  </c:pt>
                  <c:pt idx="17">
                    <c:v>N</c:v>
                  </c:pt>
                  <c:pt idx="18">
                    <c:v>S</c:v>
                  </c:pt>
                  <c:pt idx="19">
                    <c:v>E</c:v>
                  </c:pt>
                  <c:pt idx="20">
                    <c:v>W</c:v>
                  </c:pt>
                </c:lvl>
                <c:lvl>
                  <c:pt idx="0">
                    <c:v>Circle (40°)</c:v>
                  </c:pt>
                  <c:pt idx="1">
                    <c:v>3for2 (40° rotated 5°)</c:v>
                  </c:pt>
                  <c:pt idx="5">
                    <c:v>3for2 (40°)</c:v>
                  </c:pt>
                  <c:pt idx="9">
                    <c:v>N|S 40° - E|W 30°  (rotated 5°) </c:v>
                  </c:pt>
                  <c:pt idx="13">
                    <c:v>N|S 40° - E|W 30°</c:v>
                  </c:pt>
                  <c:pt idx="17">
                    <c:v>N|S 30° - E|W 40° </c:v>
                  </c:pt>
                </c:lvl>
              </c:multiLvlStrCache>
            </c:multiLvlStrRef>
          </c:cat>
          <c:val>
            <c:numRef>
              <c:f>'Ranking per facade'!$C$6:$AA$6</c:f>
              <c:numCache>
                <c:formatCode>General</c:formatCode>
                <c:ptCount val="25"/>
                <c:pt idx="0">
                  <c:v>1379.0515909999999</c:v>
                </c:pt>
                <c:pt idx="1">
                  <c:v>1563.0298600000001</c:v>
                </c:pt>
                <c:pt idx="2">
                  <c:v>1563.0295619999999</c:v>
                </c:pt>
                <c:pt idx="3">
                  <c:v>1563.0298600000001</c:v>
                </c:pt>
                <c:pt idx="4">
                  <c:v>1563.0295619999999</c:v>
                </c:pt>
                <c:pt idx="5">
                  <c:v>1563.0298600000001</c:v>
                </c:pt>
                <c:pt idx="6">
                  <c:v>1563.0295619999999</c:v>
                </c:pt>
                <c:pt idx="7">
                  <c:v>1563.0298600000001</c:v>
                </c:pt>
                <c:pt idx="8">
                  <c:v>1563.0295619999999</c:v>
                </c:pt>
                <c:pt idx="9">
                  <c:v>1588.158651</c:v>
                </c:pt>
                <c:pt idx="10">
                  <c:v>1588.1586150000001</c:v>
                </c:pt>
                <c:pt idx="11">
                  <c:v>2010.6180199999999</c:v>
                </c:pt>
                <c:pt idx="12">
                  <c:v>2010.618033</c:v>
                </c:pt>
                <c:pt idx="13">
                  <c:v>1588.1589710000001</c:v>
                </c:pt>
                <c:pt idx="14">
                  <c:v>1588.1586480000001</c:v>
                </c:pt>
                <c:pt idx="15">
                  <c:v>2010.61805</c:v>
                </c:pt>
                <c:pt idx="16">
                  <c:v>2010.6184029999999</c:v>
                </c:pt>
                <c:pt idx="17">
                  <c:v>2010.6184029999999</c:v>
                </c:pt>
                <c:pt idx="18">
                  <c:v>2010.61805</c:v>
                </c:pt>
                <c:pt idx="19">
                  <c:v>1588.1586480000001</c:v>
                </c:pt>
                <c:pt idx="20">
                  <c:v>1588.1586480000001</c:v>
                </c:pt>
                <c:pt idx="21">
                  <c:v>1132.7732080000001</c:v>
                </c:pt>
                <c:pt idx="22">
                  <c:v>1132.773207</c:v>
                </c:pt>
                <c:pt idx="23">
                  <c:v>1132.7732080000001</c:v>
                </c:pt>
                <c:pt idx="24">
                  <c:v>1132.773207</c:v>
                </c:pt>
              </c:numCache>
            </c:numRef>
          </c:val>
          <c:smooth val="0"/>
          <c:extLst>
            <c:ext xmlns:c16="http://schemas.microsoft.com/office/drawing/2014/chart" uri="{C3380CC4-5D6E-409C-BE32-E72D297353CC}">
              <c16:uniqueId val="{00000001-6877-4845-A6AC-3C64B20DB0E1}"/>
            </c:ext>
          </c:extLst>
        </c:ser>
        <c:dLbls>
          <c:showLegendKey val="0"/>
          <c:showVal val="0"/>
          <c:showCatName val="0"/>
          <c:showSerName val="0"/>
          <c:showPercent val="0"/>
          <c:showBubbleSize val="0"/>
        </c:dLbls>
        <c:marker val="1"/>
        <c:smooth val="0"/>
        <c:axId val="798726256"/>
        <c:axId val="798725600"/>
      </c:lineChart>
      <c:catAx>
        <c:axId val="79369225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793695536"/>
        <c:crosses val="autoZero"/>
        <c:auto val="1"/>
        <c:lblAlgn val="ctr"/>
        <c:lblOffset val="100"/>
        <c:noMultiLvlLbl val="0"/>
      </c:catAx>
      <c:valAx>
        <c:axId val="7936955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kWh/m2</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793692256"/>
        <c:crosses val="autoZero"/>
        <c:crossBetween val="midCat"/>
      </c:valAx>
      <c:valAx>
        <c:axId val="798725600"/>
        <c:scaling>
          <c:orientation val="minMax"/>
        </c:scaling>
        <c:delete val="0"/>
        <c:axPos val="r"/>
        <c:title>
          <c:tx>
            <c:rich>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m2</a:t>
                </a:r>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798726256"/>
        <c:crosses val="max"/>
        <c:crossBetween val="between"/>
      </c:valAx>
      <c:catAx>
        <c:axId val="798726256"/>
        <c:scaling>
          <c:orientation val="minMax"/>
        </c:scaling>
        <c:delete val="1"/>
        <c:axPos val="t"/>
        <c:numFmt formatCode="General" sourceLinked="1"/>
        <c:majorTickMark val="out"/>
        <c:minorTickMark val="none"/>
        <c:tickLblPos val="nextTo"/>
        <c:crossAx val="798725600"/>
        <c:crosses val="max"/>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legend>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'Ranking per facade'!$B$8</c:f>
              <c:strCache>
                <c:ptCount val="1"/>
                <c:pt idx="0">
                  <c:v>Solar radiation</c:v>
                </c:pt>
              </c:strCache>
            </c:strRef>
          </c:tx>
          <c:spPr>
            <a:solidFill>
              <a:schemeClr val="accent4"/>
            </a:solidFill>
            <a:ln>
              <a:noFill/>
            </a:ln>
            <a:effectLst/>
          </c:spPr>
          <c:invertIfNegative val="0"/>
          <c:cat>
            <c:strRef>
              <c:f>('Ranking per facade'!$C$3,'Ranking per facade'!$D$3,'Ranking per facade'!$H$3,'Ranking per facade'!$L$3,'Ranking per facade'!$P$3,'Ranking per facade'!$T$3,'Ranking per facade'!$X$3)</c:f>
              <c:strCache>
                <c:ptCount val="7"/>
                <c:pt idx="0">
                  <c:v>Circle (40°)</c:v>
                </c:pt>
                <c:pt idx="1">
                  <c:v>3for2 (40° rotated 5°)</c:v>
                </c:pt>
                <c:pt idx="2">
                  <c:v>3for2 (40°)</c:v>
                </c:pt>
                <c:pt idx="3">
                  <c:v>N|S 40° - E|W 30°  (rotated 5°) </c:v>
                </c:pt>
                <c:pt idx="4">
                  <c:v>N|S 40° - E|W 30°</c:v>
                </c:pt>
                <c:pt idx="5">
                  <c:v>N|S 30° - E|W 40° </c:v>
                </c:pt>
                <c:pt idx="6">
                  <c:v>3for2 (status quo)</c:v>
                </c:pt>
              </c:strCache>
            </c:strRef>
          </c:cat>
          <c:val>
            <c:numRef>
              <c:f>('Ranking per facade'!$C$8,'Ranking per facade'!$D$8,'Ranking per facade'!$H$8,'Ranking per facade'!$L$8,'Ranking per facade'!$P$8,'Ranking per facade'!$T$8,'Ranking per facade'!$X$8)</c:f>
              <c:numCache>
                <c:formatCode>0.00</c:formatCode>
                <c:ptCount val="7"/>
                <c:pt idx="0" formatCode="General">
                  <c:v>940.00016000000005</c:v>
                </c:pt>
                <c:pt idx="1">
                  <c:v>938.49686399999996</c:v>
                </c:pt>
                <c:pt idx="2" formatCode="General">
                  <c:v>919.18190700000002</c:v>
                </c:pt>
                <c:pt idx="3">
                  <c:v>886.12521300000003</c:v>
                </c:pt>
                <c:pt idx="4" formatCode="General">
                  <c:v>880.74364400000002</c:v>
                </c:pt>
                <c:pt idx="5">
                  <c:v>867.27252999999996</c:v>
                </c:pt>
                <c:pt idx="6">
                  <c:v>856.63624500000003</c:v>
                </c:pt>
              </c:numCache>
            </c:numRef>
          </c:val>
          <c:extLst>
            <c:ext xmlns:c16="http://schemas.microsoft.com/office/drawing/2014/chart" uri="{C3380CC4-5D6E-409C-BE32-E72D297353CC}">
              <c16:uniqueId val="{00000000-0E5C-4E61-B54F-A5AFD6CD5564}"/>
            </c:ext>
          </c:extLst>
        </c:ser>
        <c:dLbls>
          <c:showLegendKey val="0"/>
          <c:showVal val="0"/>
          <c:showCatName val="0"/>
          <c:showSerName val="0"/>
          <c:showPercent val="0"/>
          <c:showBubbleSize val="0"/>
        </c:dLbls>
        <c:gapWidth val="219"/>
        <c:overlap val="83"/>
        <c:axId val="789892664"/>
        <c:axId val="789897256"/>
      </c:barChart>
      <c:catAx>
        <c:axId val="789892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789897256"/>
        <c:crosses val="autoZero"/>
        <c:auto val="1"/>
        <c:lblAlgn val="ctr"/>
        <c:lblOffset val="100"/>
        <c:noMultiLvlLbl val="0"/>
      </c:catAx>
      <c:valAx>
        <c:axId val="789897256"/>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100" dirty="0"/>
                  <a:t>kWh/m2</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CH"/>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CH"/>
          </a:p>
        </c:txPr>
        <c:crossAx val="7898926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C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8F1B24-4C19-4EA1-9749-AEF276ED2A00}" type="datetimeFigureOut">
              <a:rPr lang="en-CH" smtClean="0"/>
              <a:t>18/02/2019</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A7AC62-EE6A-4E87-B77B-D35F1318A9EF}" type="slidenum">
              <a:rPr lang="en-CH" smtClean="0"/>
              <a:t>‹#›</a:t>
            </a:fld>
            <a:endParaRPr lang="en-CH"/>
          </a:p>
        </p:txBody>
      </p:sp>
    </p:spTree>
    <p:extLst>
      <p:ext uri="{BB962C8B-B14F-4D97-AF65-F5344CB8AC3E}">
        <p14:creationId xmlns:p14="http://schemas.microsoft.com/office/powerpoint/2010/main" val="3963555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10"/>
          </p:nvPr>
        </p:nvSpPr>
        <p:spPr/>
        <p:txBody>
          <a:bodyPr/>
          <a:lstStyle/>
          <a:p>
            <a:fld id="{0AA7AC62-EE6A-4E87-B77B-D35F1318A9EF}" type="slidenum">
              <a:rPr lang="en-CH" smtClean="0"/>
              <a:t>1</a:t>
            </a:fld>
            <a:endParaRPr lang="en-CH"/>
          </a:p>
        </p:txBody>
      </p:sp>
    </p:spTree>
    <p:extLst>
      <p:ext uri="{BB962C8B-B14F-4D97-AF65-F5344CB8AC3E}">
        <p14:creationId xmlns:p14="http://schemas.microsoft.com/office/powerpoint/2010/main" val="3568878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10"/>
          </p:nvPr>
        </p:nvSpPr>
        <p:spPr/>
        <p:txBody>
          <a:bodyPr/>
          <a:lstStyle/>
          <a:p>
            <a:fld id="{0AA7AC62-EE6A-4E87-B77B-D35F1318A9EF}" type="slidenum">
              <a:rPr lang="en-CH" smtClean="0"/>
              <a:t>28</a:t>
            </a:fld>
            <a:endParaRPr lang="en-CH"/>
          </a:p>
        </p:txBody>
      </p:sp>
    </p:spTree>
    <p:extLst>
      <p:ext uri="{BB962C8B-B14F-4D97-AF65-F5344CB8AC3E}">
        <p14:creationId xmlns:p14="http://schemas.microsoft.com/office/powerpoint/2010/main" val="557122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10"/>
          </p:nvPr>
        </p:nvSpPr>
        <p:spPr/>
        <p:txBody>
          <a:bodyPr/>
          <a:lstStyle/>
          <a:p>
            <a:fld id="{0AA7AC62-EE6A-4E87-B77B-D35F1318A9EF}" type="slidenum">
              <a:rPr lang="en-CH" smtClean="0"/>
              <a:t>29</a:t>
            </a:fld>
            <a:endParaRPr lang="en-CH"/>
          </a:p>
        </p:txBody>
      </p:sp>
    </p:spTree>
    <p:extLst>
      <p:ext uri="{BB962C8B-B14F-4D97-AF65-F5344CB8AC3E}">
        <p14:creationId xmlns:p14="http://schemas.microsoft.com/office/powerpoint/2010/main" val="1109363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10"/>
          </p:nvPr>
        </p:nvSpPr>
        <p:spPr/>
        <p:txBody>
          <a:bodyPr/>
          <a:lstStyle/>
          <a:p>
            <a:fld id="{0AA7AC62-EE6A-4E87-B77B-D35F1318A9EF}" type="slidenum">
              <a:rPr lang="en-CH" smtClean="0"/>
              <a:t>30</a:t>
            </a:fld>
            <a:endParaRPr lang="en-CH"/>
          </a:p>
        </p:txBody>
      </p:sp>
    </p:spTree>
    <p:extLst>
      <p:ext uri="{BB962C8B-B14F-4D97-AF65-F5344CB8AC3E}">
        <p14:creationId xmlns:p14="http://schemas.microsoft.com/office/powerpoint/2010/main" val="3141601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if cooling loads are correct and add </a:t>
            </a:r>
            <a:r>
              <a:rPr lang="en-US" dirty="0" err="1"/>
              <a:t>optinons</a:t>
            </a:r>
            <a:r>
              <a:rPr lang="en-US" dirty="0"/>
              <a:t> 1, 2 and 3. </a:t>
            </a:r>
            <a:endParaRPr lang="en-CH" dirty="0"/>
          </a:p>
        </p:txBody>
      </p:sp>
      <p:sp>
        <p:nvSpPr>
          <p:cNvPr id="4" name="Slide Number Placeholder 3"/>
          <p:cNvSpPr>
            <a:spLocks noGrp="1"/>
          </p:cNvSpPr>
          <p:nvPr>
            <p:ph type="sldNum" sz="quarter" idx="10"/>
          </p:nvPr>
        </p:nvSpPr>
        <p:spPr/>
        <p:txBody>
          <a:bodyPr/>
          <a:lstStyle/>
          <a:p>
            <a:fld id="{0AA7AC62-EE6A-4E87-B77B-D35F1318A9EF}" type="slidenum">
              <a:rPr lang="en-CH" smtClean="0"/>
              <a:t>34</a:t>
            </a:fld>
            <a:endParaRPr lang="en-CH"/>
          </a:p>
        </p:txBody>
      </p:sp>
    </p:spTree>
    <p:extLst>
      <p:ext uri="{BB962C8B-B14F-4D97-AF65-F5344CB8AC3E}">
        <p14:creationId xmlns:p14="http://schemas.microsoft.com/office/powerpoint/2010/main" val="1471546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if cooling loads are correct and add </a:t>
            </a:r>
            <a:r>
              <a:rPr lang="en-US" dirty="0" err="1"/>
              <a:t>optinons</a:t>
            </a:r>
            <a:r>
              <a:rPr lang="en-US" dirty="0"/>
              <a:t> 1, 2 and 3. </a:t>
            </a:r>
            <a:endParaRPr lang="en-CH" dirty="0"/>
          </a:p>
        </p:txBody>
      </p:sp>
      <p:sp>
        <p:nvSpPr>
          <p:cNvPr id="4" name="Slide Number Placeholder 3"/>
          <p:cNvSpPr>
            <a:spLocks noGrp="1"/>
          </p:cNvSpPr>
          <p:nvPr>
            <p:ph type="sldNum" sz="quarter" idx="10"/>
          </p:nvPr>
        </p:nvSpPr>
        <p:spPr/>
        <p:txBody>
          <a:bodyPr/>
          <a:lstStyle/>
          <a:p>
            <a:fld id="{0AA7AC62-EE6A-4E87-B77B-D35F1318A9EF}" type="slidenum">
              <a:rPr lang="en-CH" smtClean="0"/>
              <a:t>35</a:t>
            </a:fld>
            <a:endParaRPr lang="en-CH"/>
          </a:p>
        </p:txBody>
      </p:sp>
    </p:spTree>
    <p:extLst>
      <p:ext uri="{BB962C8B-B14F-4D97-AF65-F5344CB8AC3E}">
        <p14:creationId xmlns:p14="http://schemas.microsoft.com/office/powerpoint/2010/main" val="2993758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10"/>
          </p:nvPr>
        </p:nvSpPr>
        <p:spPr/>
        <p:txBody>
          <a:bodyPr/>
          <a:lstStyle/>
          <a:p>
            <a:fld id="{0AA7AC62-EE6A-4E87-B77B-D35F1318A9EF}" type="slidenum">
              <a:rPr lang="en-CH" smtClean="0"/>
              <a:t>38</a:t>
            </a:fld>
            <a:endParaRPr lang="en-CH"/>
          </a:p>
        </p:txBody>
      </p:sp>
    </p:spTree>
    <p:extLst>
      <p:ext uri="{BB962C8B-B14F-4D97-AF65-F5344CB8AC3E}">
        <p14:creationId xmlns:p14="http://schemas.microsoft.com/office/powerpoint/2010/main" val="2483064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note the PR. I’ve increased because I’ve considered the cell area. </a:t>
            </a:r>
            <a:endParaRPr lang="en-CH" dirty="0"/>
          </a:p>
        </p:txBody>
      </p:sp>
      <p:sp>
        <p:nvSpPr>
          <p:cNvPr id="4" name="Slide Number Placeholder 3"/>
          <p:cNvSpPr>
            <a:spLocks noGrp="1"/>
          </p:cNvSpPr>
          <p:nvPr>
            <p:ph type="sldNum" sz="quarter" idx="10"/>
          </p:nvPr>
        </p:nvSpPr>
        <p:spPr/>
        <p:txBody>
          <a:bodyPr/>
          <a:lstStyle/>
          <a:p>
            <a:fld id="{0AA7AC62-EE6A-4E87-B77B-D35F1318A9EF}" type="slidenum">
              <a:rPr lang="en-CH" smtClean="0"/>
              <a:t>43</a:t>
            </a:fld>
            <a:endParaRPr lang="en-CH"/>
          </a:p>
        </p:txBody>
      </p:sp>
    </p:spTree>
    <p:extLst>
      <p:ext uri="{BB962C8B-B14F-4D97-AF65-F5344CB8AC3E}">
        <p14:creationId xmlns:p14="http://schemas.microsoft.com/office/powerpoint/2010/main" val="3858591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10"/>
          </p:nvPr>
        </p:nvSpPr>
        <p:spPr/>
        <p:txBody>
          <a:bodyPr/>
          <a:lstStyle/>
          <a:p>
            <a:fld id="{0AA7AC62-EE6A-4E87-B77B-D35F1318A9EF}" type="slidenum">
              <a:rPr lang="en-CH" smtClean="0"/>
              <a:t>52</a:t>
            </a:fld>
            <a:endParaRPr lang="en-CH"/>
          </a:p>
        </p:txBody>
      </p:sp>
    </p:spTree>
    <p:extLst>
      <p:ext uri="{BB962C8B-B14F-4D97-AF65-F5344CB8AC3E}">
        <p14:creationId xmlns:p14="http://schemas.microsoft.com/office/powerpoint/2010/main" val="3879537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solar radiation here.</a:t>
            </a:r>
            <a:endParaRPr lang="en-CH" dirty="0"/>
          </a:p>
        </p:txBody>
      </p:sp>
      <p:sp>
        <p:nvSpPr>
          <p:cNvPr id="4" name="Slide Number Placeholder 3"/>
          <p:cNvSpPr>
            <a:spLocks noGrp="1"/>
          </p:cNvSpPr>
          <p:nvPr>
            <p:ph type="sldNum" sz="quarter" idx="10"/>
          </p:nvPr>
        </p:nvSpPr>
        <p:spPr/>
        <p:txBody>
          <a:bodyPr/>
          <a:lstStyle/>
          <a:p>
            <a:fld id="{0AA7AC62-EE6A-4E87-B77B-D35F1318A9EF}" type="slidenum">
              <a:rPr lang="en-CH" smtClean="0"/>
              <a:t>53</a:t>
            </a:fld>
            <a:endParaRPr lang="en-CH"/>
          </a:p>
        </p:txBody>
      </p:sp>
    </p:spTree>
    <p:extLst>
      <p:ext uri="{BB962C8B-B14F-4D97-AF65-F5344CB8AC3E}">
        <p14:creationId xmlns:p14="http://schemas.microsoft.com/office/powerpoint/2010/main" val="2097554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10"/>
          </p:nvPr>
        </p:nvSpPr>
        <p:spPr/>
        <p:txBody>
          <a:bodyPr/>
          <a:lstStyle/>
          <a:p>
            <a:fld id="{0AA7AC62-EE6A-4E87-B77B-D35F1318A9EF}" type="slidenum">
              <a:rPr lang="en-CH" smtClean="0"/>
              <a:t>11</a:t>
            </a:fld>
            <a:endParaRPr lang="en-CH"/>
          </a:p>
        </p:txBody>
      </p:sp>
    </p:spTree>
    <p:extLst>
      <p:ext uri="{BB962C8B-B14F-4D97-AF65-F5344CB8AC3E}">
        <p14:creationId xmlns:p14="http://schemas.microsoft.com/office/powerpoint/2010/main" val="138925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10"/>
          </p:nvPr>
        </p:nvSpPr>
        <p:spPr/>
        <p:txBody>
          <a:bodyPr/>
          <a:lstStyle/>
          <a:p>
            <a:fld id="{0AA7AC62-EE6A-4E87-B77B-D35F1318A9EF}" type="slidenum">
              <a:rPr lang="en-CH" smtClean="0"/>
              <a:t>13</a:t>
            </a:fld>
            <a:endParaRPr lang="en-CH"/>
          </a:p>
        </p:txBody>
      </p:sp>
    </p:spTree>
    <p:extLst>
      <p:ext uri="{BB962C8B-B14F-4D97-AF65-F5344CB8AC3E}">
        <p14:creationId xmlns:p14="http://schemas.microsoft.com/office/powerpoint/2010/main" val="1635324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10"/>
          </p:nvPr>
        </p:nvSpPr>
        <p:spPr/>
        <p:txBody>
          <a:bodyPr/>
          <a:lstStyle/>
          <a:p>
            <a:fld id="{0AA7AC62-EE6A-4E87-B77B-D35F1318A9EF}" type="slidenum">
              <a:rPr lang="en-CH" smtClean="0"/>
              <a:t>15</a:t>
            </a:fld>
            <a:endParaRPr lang="en-CH"/>
          </a:p>
        </p:txBody>
      </p:sp>
    </p:spTree>
    <p:extLst>
      <p:ext uri="{BB962C8B-B14F-4D97-AF65-F5344CB8AC3E}">
        <p14:creationId xmlns:p14="http://schemas.microsoft.com/office/powerpoint/2010/main" val="2630070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10"/>
          </p:nvPr>
        </p:nvSpPr>
        <p:spPr/>
        <p:txBody>
          <a:bodyPr/>
          <a:lstStyle/>
          <a:p>
            <a:fld id="{0AA7AC62-EE6A-4E87-B77B-D35F1318A9EF}" type="slidenum">
              <a:rPr lang="en-CH" smtClean="0"/>
              <a:t>16</a:t>
            </a:fld>
            <a:endParaRPr lang="en-CH"/>
          </a:p>
        </p:txBody>
      </p:sp>
    </p:spTree>
    <p:extLst>
      <p:ext uri="{BB962C8B-B14F-4D97-AF65-F5344CB8AC3E}">
        <p14:creationId xmlns:p14="http://schemas.microsoft.com/office/powerpoint/2010/main" val="318276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10"/>
          </p:nvPr>
        </p:nvSpPr>
        <p:spPr/>
        <p:txBody>
          <a:bodyPr/>
          <a:lstStyle/>
          <a:p>
            <a:fld id="{0AA7AC62-EE6A-4E87-B77B-D35F1318A9EF}" type="slidenum">
              <a:rPr lang="en-CH" smtClean="0"/>
              <a:t>19</a:t>
            </a:fld>
            <a:endParaRPr lang="en-CH"/>
          </a:p>
        </p:txBody>
      </p:sp>
    </p:spTree>
    <p:extLst>
      <p:ext uri="{BB962C8B-B14F-4D97-AF65-F5344CB8AC3E}">
        <p14:creationId xmlns:p14="http://schemas.microsoft.com/office/powerpoint/2010/main" val="617654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10"/>
          </p:nvPr>
        </p:nvSpPr>
        <p:spPr/>
        <p:txBody>
          <a:bodyPr/>
          <a:lstStyle/>
          <a:p>
            <a:fld id="{0AA7AC62-EE6A-4E87-B77B-D35F1318A9EF}" type="slidenum">
              <a:rPr lang="en-CH" smtClean="0"/>
              <a:t>22</a:t>
            </a:fld>
            <a:endParaRPr lang="en-CH"/>
          </a:p>
        </p:txBody>
      </p:sp>
    </p:spTree>
    <p:extLst>
      <p:ext uri="{BB962C8B-B14F-4D97-AF65-F5344CB8AC3E}">
        <p14:creationId xmlns:p14="http://schemas.microsoft.com/office/powerpoint/2010/main" val="1535916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10"/>
          </p:nvPr>
        </p:nvSpPr>
        <p:spPr/>
        <p:txBody>
          <a:bodyPr/>
          <a:lstStyle/>
          <a:p>
            <a:fld id="{0AA7AC62-EE6A-4E87-B77B-D35F1318A9EF}" type="slidenum">
              <a:rPr lang="en-CH" smtClean="0"/>
              <a:t>25</a:t>
            </a:fld>
            <a:endParaRPr lang="en-CH"/>
          </a:p>
        </p:txBody>
      </p:sp>
    </p:spTree>
    <p:extLst>
      <p:ext uri="{BB962C8B-B14F-4D97-AF65-F5344CB8AC3E}">
        <p14:creationId xmlns:p14="http://schemas.microsoft.com/office/powerpoint/2010/main" val="2193309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couldn’t apply the cells over the whole building (too computational heavy) to get the total solar radiation, so I’ve decided to check for the area percentage. Is not ideal but it was the solution I came up.</a:t>
            </a:r>
          </a:p>
          <a:p>
            <a:r>
              <a:rPr lang="en-US" dirty="0"/>
              <a:t>I also don’t know if the CIGS can be tilted, but this would optimize the corners. </a:t>
            </a:r>
          </a:p>
          <a:p>
            <a:endParaRPr lang="en-US" dirty="0"/>
          </a:p>
          <a:p>
            <a:r>
              <a:rPr lang="en-US" dirty="0"/>
              <a:t>Don’t have the rectangular CIGS yet.</a:t>
            </a:r>
          </a:p>
        </p:txBody>
      </p:sp>
      <p:sp>
        <p:nvSpPr>
          <p:cNvPr id="4" name="Slide Number Placeholder 3"/>
          <p:cNvSpPr>
            <a:spLocks noGrp="1"/>
          </p:cNvSpPr>
          <p:nvPr>
            <p:ph type="sldNum" sz="quarter" idx="10"/>
          </p:nvPr>
        </p:nvSpPr>
        <p:spPr/>
        <p:txBody>
          <a:bodyPr/>
          <a:lstStyle/>
          <a:p>
            <a:fld id="{0AA7AC62-EE6A-4E87-B77B-D35F1318A9EF}" type="slidenum">
              <a:rPr lang="en-CH" smtClean="0"/>
              <a:t>27</a:t>
            </a:fld>
            <a:endParaRPr lang="en-CH"/>
          </a:p>
        </p:txBody>
      </p:sp>
    </p:spTree>
    <p:extLst>
      <p:ext uri="{BB962C8B-B14F-4D97-AF65-F5344CB8AC3E}">
        <p14:creationId xmlns:p14="http://schemas.microsoft.com/office/powerpoint/2010/main" val="550231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935C7B-27A9-49E6-AA4D-2E21F981A9F9}" type="datetimeFigureOut">
              <a:rPr lang="en-CH" smtClean="0"/>
              <a:t>18/02/2019</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B179AADB-27B0-4612-B24A-E3076990A706}" type="slidenum">
              <a:rPr lang="en-CH" smtClean="0"/>
              <a:t>‹#›</a:t>
            </a:fld>
            <a:endParaRPr lang="en-CH"/>
          </a:p>
        </p:txBody>
      </p:sp>
    </p:spTree>
    <p:extLst>
      <p:ext uri="{BB962C8B-B14F-4D97-AF65-F5344CB8AC3E}">
        <p14:creationId xmlns:p14="http://schemas.microsoft.com/office/powerpoint/2010/main" val="357357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935C7B-27A9-49E6-AA4D-2E21F981A9F9}" type="datetimeFigureOut">
              <a:rPr lang="en-CH" smtClean="0"/>
              <a:t>18/02/2019</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B179AADB-27B0-4612-B24A-E3076990A706}" type="slidenum">
              <a:rPr lang="en-CH" smtClean="0"/>
              <a:t>‹#›</a:t>
            </a:fld>
            <a:endParaRPr lang="en-CH"/>
          </a:p>
        </p:txBody>
      </p:sp>
    </p:spTree>
    <p:extLst>
      <p:ext uri="{BB962C8B-B14F-4D97-AF65-F5344CB8AC3E}">
        <p14:creationId xmlns:p14="http://schemas.microsoft.com/office/powerpoint/2010/main" val="2138880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935C7B-27A9-49E6-AA4D-2E21F981A9F9}" type="datetimeFigureOut">
              <a:rPr lang="en-CH" smtClean="0"/>
              <a:t>18/02/2019</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B179AADB-27B0-4612-B24A-E3076990A706}" type="slidenum">
              <a:rPr lang="en-CH" smtClean="0"/>
              <a:t>‹#›</a:t>
            </a:fld>
            <a:endParaRPr lang="en-CH"/>
          </a:p>
        </p:txBody>
      </p:sp>
    </p:spTree>
    <p:extLst>
      <p:ext uri="{BB962C8B-B14F-4D97-AF65-F5344CB8AC3E}">
        <p14:creationId xmlns:p14="http://schemas.microsoft.com/office/powerpoint/2010/main" val="1017527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935C7B-27A9-49E6-AA4D-2E21F981A9F9}" type="datetimeFigureOut">
              <a:rPr lang="en-CH" smtClean="0"/>
              <a:t>18/02/2019</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B179AADB-27B0-4612-B24A-E3076990A706}" type="slidenum">
              <a:rPr lang="en-CH" smtClean="0"/>
              <a:t>‹#›</a:t>
            </a:fld>
            <a:endParaRPr lang="en-CH"/>
          </a:p>
        </p:txBody>
      </p:sp>
    </p:spTree>
    <p:extLst>
      <p:ext uri="{BB962C8B-B14F-4D97-AF65-F5344CB8AC3E}">
        <p14:creationId xmlns:p14="http://schemas.microsoft.com/office/powerpoint/2010/main" val="978696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935C7B-27A9-49E6-AA4D-2E21F981A9F9}" type="datetimeFigureOut">
              <a:rPr lang="en-CH" smtClean="0"/>
              <a:t>18/02/2019</a:t>
            </a:fld>
            <a:endParaRPr lang="en-CH"/>
          </a:p>
        </p:txBody>
      </p:sp>
      <p:sp>
        <p:nvSpPr>
          <p:cNvPr id="5" name="Footer Placeholder 4"/>
          <p:cNvSpPr>
            <a:spLocks noGrp="1"/>
          </p:cNvSpPr>
          <p:nvPr>
            <p:ph type="ftr" sz="quarter" idx="11"/>
          </p:nvPr>
        </p:nvSpPr>
        <p:spPr/>
        <p:txBody>
          <a:bodyPr/>
          <a:lstStyle/>
          <a:p>
            <a:endParaRPr lang="en-CH"/>
          </a:p>
        </p:txBody>
      </p:sp>
      <p:sp>
        <p:nvSpPr>
          <p:cNvPr id="6" name="Slide Number Placeholder 5"/>
          <p:cNvSpPr>
            <a:spLocks noGrp="1"/>
          </p:cNvSpPr>
          <p:nvPr>
            <p:ph type="sldNum" sz="quarter" idx="12"/>
          </p:nvPr>
        </p:nvSpPr>
        <p:spPr/>
        <p:txBody>
          <a:bodyPr/>
          <a:lstStyle/>
          <a:p>
            <a:fld id="{B179AADB-27B0-4612-B24A-E3076990A706}" type="slidenum">
              <a:rPr lang="en-CH" smtClean="0"/>
              <a:t>‹#›</a:t>
            </a:fld>
            <a:endParaRPr lang="en-CH"/>
          </a:p>
        </p:txBody>
      </p:sp>
    </p:spTree>
    <p:extLst>
      <p:ext uri="{BB962C8B-B14F-4D97-AF65-F5344CB8AC3E}">
        <p14:creationId xmlns:p14="http://schemas.microsoft.com/office/powerpoint/2010/main" val="2337338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935C7B-27A9-49E6-AA4D-2E21F981A9F9}" type="datetimeFigureOut">
              <a:rPr lang="en-CH" smtClean="0"/>
              <a:t>18/02/2019</a:t>
            </a:fld>
            <a:endParaRPr lang="en-CH"/>
          </a:p>
        </p:txBody>
      </p:sp>
      <p:sp>
        <p:nvSpPr>
          <p:cNvPr id="6" name="Footer Placeholder 5"/>
          <p:cNvSpPr>
            <a:spLocks noGrp="1"/>
          </p:cNvSpPr>
          <p:nvPr>
            <p:ph type="ftr" sz="quarter" idx="11"/>
          </p:nvPr>
        </p:nvSpPr>
        <p:spPr/>
        <p:txBody>
          <a:bodyPr/>
          <a:lstStyle/>
          <a:p>
            <a:endParaRPr lang="en-CH"/>
          </a:p>
        </p:txBody>
      </p:sp>
      <p:sp>
        <p:nvSpPr>
          <p:cNvPr id="7" name="Slide Number Placeholder 6"/>
          <p:cNvSpPr>
            <a:spLocks noGrp="1"/>
          </p:cNvSpPr>
          <p:nvPr>
            <p:ph type="sldNum" sz="quarter" idx="12"/>
          </p:nvPr>
        </p:nvSpPr>
        <p:spPr/>
        <p:txBody>
          <a:bodyPr/>
          <a:lstStyle/>
          <a:p>
            <a:fld id="{B179AADB-27B0-4612-B24A-E3076990A706}" type="slidenum">
              <a:rPr lang="en-CH" smtClean="0"/>
              <a:t>‹#›</a:t>
            </a:fld>
            <a:endParaRPr lang="en-CH"/>
          </a:p>
        </p:txBody>
      </p:sp>
    </p:spTree>
    <p:extLst>
      <p:ext uri="{BB962C8B-B14F-4D97-AF65-F5344CB8AC3E}">
        <p14:creationId xmlns:p14="http://schemas.microsoft.com/office/powerpoint/2010/main" val="3988209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935C7B-27A9-49E6-AA4D-2E21F981A9F9}" type="datetimeFigureOut">
              <a:rPr lang="en-CH" smtClean="0"/>
              <a:t>18/02/2019</a:t>
            </a:fld>
            <a:endParaRPr lang="en-CH"/>
          </a:p>
        </p:txBody>
      </p:sp>
      <p:sp>
        <p:nvSpPr>
          <p:cNvPr id="8" name="Footer Placeholder 7"/>
          <p:cNvSpPr>
            <a:spLocks noGrp="1"/>
          </p:cNvSpPr>
          <p:nvPr>
            <p:ph type="ftr" sz="quarter" idx="11"/>
          </p:nvPr>
        </p:nvSpPr>
        <p:spPr/>
        <p:txBody>
          <a:bodyPr/>
          <a:lstStyle/>
          <a:p>
            <a:endParaRPr lang="en-CH"/>
          </a:p>
        </p:txBody>
      </p:sp>
      <p:sp>
        <p:nvSpPr>
          <p:cNvPr id="9" name="Slide Number Placeholder 8"/>
          <p:cNvSpPr>
            <a:spLocks noGrp="1"/>
          </p:cNvSpPr>
          <p:nvPr>
            <p:ph type="sldNum" sz="quarter" idx="12"/>
          </p:nvPr>
        </p:nvSpPr>
        <p:spPr/>
        <p:txBody>
          <a:bodyPr/>
          <a:lstStyle/>
          <a:p>
            <a:fld id="{B179AADB-27B0-4612-B24A-E3076990A706}" type="slidenum">
              <a:rPr lang="en-CH" smtClean="0"/>
              <a:t>‹#›</a:t>
            </a:fld>
            <a:endParaRPr lang="en-CH"/>
          </a:p>
        </p:txBody>
      </p:sp>
    </p:spTree>
    <p:extLst>
      <p:ext uri="{BB962C8B-B14F-4D97-AF65-F5344CB8AC3E}">
        <p14:creationId xmlns:p14="http://schemas.microsoft.com/office/powerpoint/2010/main" val="382658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935C7B-27A9-49E6-AA4D-2E21F981A9F9}" type="datetimeFigureOut">
              <a:rPr lang="en-CH" smtClean="0"/>
              <a:t>18/02/2019</a:t>
            </a:fld>
            <a:endParaRPr lang="en-CH"/>
          </a:p>
        </p:txBody>
      </p:sp>
      <p:sp>
        <p:nvSpPr>
          <p:cNvPr id="4" name="Footer Placeholder 3"/>
          <p:cNvSpPr>
            <a:spLocks noGrp="1"/>
          </p:cNvSpPr>
          <p:nvPr>
            <p:ph type="ftr" sz="quarter" idx="11"/>
          </p:nvPr>
        </p:nvSpPr>
        <p:spPr/>
        <p:txBody>
          <a:bodyPr/>
          <a:lstStyle/>
          <a:p>
            <a:endParaRPr lang="en-CH"/>
          </a:p>
        </p:txBody>
      </p:sp>
      <p:sp>
        <p:nvSpPr>
          <p:cNvPr id="5" name="Slide Number Placeholder 4"/>
          <p:cNvSpPr>
            <a:spLocks noGrp="1"/>
          </p:cNvSpPr>
          <p:nvPr>
            <p:ph type="sldNum" sz="quarter" idx="12"/>
          </p:nvPr>
        </p:nvSpPr>
        <p:spPr/>
        <p:txBody>
          <a:bodyPr/>
          <a:lstStyle/>
          <a:p>
            <a:fld id="{B179AADB-27B0-4612-B24A-E3076990A706}" type="slidenum">
              <a:rPr lang="en-CH" smtClean="0"/>
              <a:t>‹#›</a:t>
            </a:fld>
            <a:endParaRPr lang="en-CH"/>
          </a:p>
        </p:txBody>
      </p:sp>
    </p:spTree>
    <p:extLst>
      <p:ext uri="{BB962C8B-B14F-4D97-AF65-F5344CB8AC3E}">
        <p14:creationId xmlns:p14="http://schemas.microsoft.com/office/powerpoint/2010/main" val="2176805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935C7B-27A9-49E6-AA4D-2E21F981A9F9}" type="datetimeFigureOut">
              <a:rPr lang="en-CH" smtClean="0"/>
              <a:t>18/02/2019</a:t>
            </a:fld>
            <a:endParaRPr lang="en-CH"/>
          </a:p>
        </p:txBody>
      </p:sp>
      <p:sp>
        <p:nvSpPr>
          <p:cNvPr id="3" name="Footer Placeholder 2"/>
          <p:cNvSpPr>
            <a:spLocks noGrp="1"/>
          </p:cNvSpPr>
          <p:nvPr>
            <p:ph type="ftr" sz="quarter" idx="11"/>
          </p:nvPr>
        </p:nvSpPr>
        <p:spPr/>
        <p:txBody>
          <a:bodyPr/>
          <a:lstStyle/>
          <a:p>
            <a:endParaRPr lang="en-CH"/>
          </a:p>
        </p:txBody>
      </p:sp>
      <p:sp>
        <p:nvSpPr>
          <p:cNvPr id="4" name="Slide Number Placeholder 3"/>
          <p:cNvSpPr>
            <a:spLocks noGrp="1"/>
          </p:cNvSpPr>
          <p:nvPr>
            <p:ph type="sldNum" sz="quarter" idx="12"/>
          </p:nvPr>
        </p:nvSpPr>
        <p:spPr/>
        <p:txBody>
          <a:bodyPr/>
          <a:lstStyle/>
          <a:p>
            <a:fld id="{B179AADB-27B0-4612-B24A-E3076990A706}" type="slidenum">
              <a:rPr lang="en-CH" smtClean="0"/>
              <a:t>‹#›</a:t>
            </a:fld>
            <a:endParaRPr lang="en-CH"/>
          </a:p>
        </p:txBody>
      </p:sp>
    </p:spTree>
    <p:extLst>
      <p:ext uri="{BB962C8B-B14F-4D97-AF65-F5344CB8AC3E}">
        <p14:creationId xmlns:p14="http://schemas.microsoft.com/office/powerpoint/2010/main" val="1700150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935C7B-27A9-49E6-AA4D-2E21F981A9F9}" type="datetimeFigureOut">
              <a:rPr lang="en-CH" smtClean="0"/>
              <a:t>18/02/2019</a:t>
            </a:fld>
            <a:endParaRPr lang="en-CH"/>
          </a:p>
        </p:txBody>
      </p:sp>
      <p:sp>
        <p:nvSpPr>
          <p:cNvPr id="6" name="Footer Placeholder 5"/>
          <p:cNvSpPr>
            <a:spLocks noGrp="1"/>
          </p:cNvSpPr>
          <p:nvPr>
            <p:ph type="ftr" sz="quarter" idx="11"/>
          </p:nvPr>
        </p:nvSpPr>
        <p:spPr/>
        <p:txBody>
          <a:bodyPr/>
          <a:lstStyle/>
          <a:p>
            <a:endParaRPr lang="en-CH"/>
          </a:p>
        </p:txBody>
      </p:sp>
      <p:sp>
        <p:nvSpPr>
          <p:cNvPr id="7" name="Slide Number Placeholder 6"/>
          <p:cNvSpPr>
            <a:spLocks noGrp="1"/>
          </p:cNvSpPr>
          <p:nvPr>
            <p:ph type="sldNum" sz="quarter" idx="12"/>
          </p:nvPr>
        </p:nvSpPr>
        <p:spPr/>
        <p:txBody>
          <a:bodyPr/>
          <a:lstStyle/>
          <a:p>
            <a:fld id="{B179AADB-27B0-4612-B24A-E3076990A706}" type="slidenum">
              <a:rPr lang="en-CH" smtClean="0"/>
              <a:t>‹#›</a:t>
            </a:fld>
            <a:endParaRPr lang="en-CH"/>
          </a:p>
        </p:txBody>
      </p:sp>
    </p:spTree>
    <p:extLst>
      <p:ext uri="{BB962C8B-B14F-4D97-AF65-F5344CB8AC3E}">
        <p14:creationId xmlns:p14="http://schemas.microsoft.com/office/powerpoint/2010/main" val="2410220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935C7B-27A9-49E6-AA4D-2E21F981A9F9}" type="datetimeFigureOut">
              <a:rPr lang="en-CH" smtClean="0"/>
              <a:t>18/02/2019</a:t>
            </a:fld>
            <a:endParaRPr lang="en-CH"/>
          </a:p>
        </p:txBody>
      </p:sp>
      <p:sp>
        <p:nvSpPr>
          <p:cNvPr id="6" name="Footer Placeholder 5"/>
          <p:cNvSpPr>
            <a:spLocks noGrp="1"/>
          </p:cNvSpPr>
          <p:nvPr>
            <p:ph type="ftr" sz="quarter" idx="11"/>
          </p:nvPr>
        </p:nvSpPr>
        <p:spPr/>
        <p:txBody>
          <a:bodyPr/>
          <a:lstStyle/>
          <a:p>
            <a:endParaRPr lang="en-CH"/>
          </a:p>
        </p:txBody>
      </p:sp>
      <p:sp>
        <p:nvSpPr>
          <p:cNvPr id="7" name="Slide Number Placeholder 6"/>
          <p:cNvSpPr>
            <a:spLocks noGrp="1"/>
          </p:cNvSpPr>
          <p:nvPr>
            <p:ph type="sldNum" sz="quarter" idx="12"/>
          </p:nvPr>
        </p:nvSpPr>
        <p:spPr/>
        <p:txBody>
          <a:bodyPr/>
          <a:lstStyle/>
          <a:p>
            <a:fld id="{B179AADB-27B0-4612-B24A-E3076990A706}" type="slidenum">
              <a:rPr lang="en-CH" smtClean="0"/>
              <a:t>‹#›</a:t>
            </a:fld>
            <a:endParaRPr lang="en-CH"/>
          </a:p>
        </p:txBody>
      </p:sp>
    </p:spTree>
    <p:extLst>
      <p:ext uri="{BB962C8B-B14F-4D97-AF65-F5344CB8AC3E}">
        <p14:creationId xmlns:p14="http://schemas.microsoft.com/office/powerpoint/2010/main" val="3500093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935C7B-27A9-49E6-AA4D-2E21F981A9F9}" type="datetimeFigureOut">
              <a:rPr lang="en-CH" smtClean="0"/>
              <a:t>18/02/2019</a:t>
            </a:fld>
            <a:endParaRPr lang="en-C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79AADB-27B0-4612-B24A-E3076990A706}" type="slidenum">
              <a:rPr lang="en-CH" smtClean="0"/>
              <a:t>‹#›</a:t>
            </a:fld>
            <a:endParaRPr lang="en-CH"/>
          </a:p>
        </p:txBody>
      </p:sp>
    </p:spTree>
    <p:extLst>
      <p:ext uri="{BB962C8B-B14F-4D97-AF65-F5344CB8AC3E}">
        <p14:creationId xmlns:p14="http://schemas.microsoft.com/office/powerpoint/2010/main" val="3748533948"/>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jpg"/><Relationship Id="rId7" Type="http://schemas.openxmlformats.org/officeDocument/2006/relationships/image" Target="../media/image12.svg"/><Relationship Id="rId2" Type="http://schemas.openxmlformats.org/officeDocument/2006/relationships/image" Target="../media/image13.jp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6.jpg"/><Relationship Id="rId4" Type="http://schemas.openxmlformats.org/officeDocument/2006/relationships/image" Target="../media/image15.jpg"/><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21.jpg"/><Relationship Id="rId7" Type="http://schemas.openxmlformats.org/officeDocument/2006/relationships/image" Target="../media/image23.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6.xml"/><Relationship Id="rId7" Type="http://schemas.openxmlformats.org/officeDocument/2006/relationships/image" Target="../media/image25.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chart" Target="../charts/chart4.xml"/><Relationship Id="rId4" Type="http://schemas.openxmlformats.org/officeDocument/2006/relationships/image" Target="../media/image24.png"/><Relationship Id="rId9"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6.png"/><Relationship Id="rId3" Type="http://schemas.openxmlformats.org/officeDocument/2006/relationships/image" Target="../media/image27.sv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5.png"/><Relationship Id="rId2" Type="http://schemas.openxmlformats.org/officeDocument/2006/relationships/image" Target="../media/image26.png"/><Relationship Id="rId16"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5.jpg"/><Relationship Id="rId9" Type="http://schemas.openxmlformats.org/officeDocument/2006/relationships/image" Target="../media/image32.png"/><Relationship Id="rId1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png"/><Relationship Id="rId26" Type="http://schemas.openxmlformats.org/officeDocument/2006/relationships/image" Target="../media/image59.png"/><Relationship Id="rId3" Type="http://schemas.openxmlformats.org/officeDocument/2006/relationships/image" Target="../media/image40.png"/><Relationship Id="rId21" Type="http://schemas.openxmlformats.org/officeDocument/2006/relationships/image" Target="../media/image54.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2.jpg"/><Relationship Id="rId25" Type="http://schemas.openxmlformats.org/officeDocument/2006/relationships/image" Target="../media/image58.png"/><Relationship Id="rId2" Type="http://schemas.openxmlformats.org/officeDocument/2006/relationships/notesSlide" Target="../notesSlides/notesSlide6.xml"/><Relationship Id="rId16" Type="http://schemas.openxmlformats.org/officeDocument/2006/relationships/image" Target="../media/image27.svg"/><Relationship Id="rId20" Type="http://schemas.openxmlformats.org/officeDocument/2006/relationships/image" Target="../media/image53.png"/><Relationship Id="rId29"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57.png"/><Relationship Id="rId5" Type="http://schemas.openxmlformats.org/officeDocument/2006/relationships/image" Target="../media/image42.png"/><Relationship Id="rId15" Type="http://schemas.openxmlformats.org/officeDocument/2006/relationships/image" Target="../media/image26.png"/><Relationship Id="rId23" Type="http://schemas.openxmlformats.org/officeDocument/2006/relationships/image" Target="../media/image56.png"/><Relationship Id="rId28" Type="http://schemas.openxmlformats.org/officeDocument/2006/relationships/image" Target="../media/image61.png"/><Relationship Id="rId10" Type="http://schemas.openxmlformats.org/officeDocument/2006/relationships/image" Target="../media/image47.png"/><Relationship Id="rId19" Type="http://schemas.openxmlformats.org/officeDocument/2006/relationships/image" Target="../media/image6.png"/><Relationship Id="rId31" Type="http://schemas.openxmlformats.org/officeDocument/2006/relationships/image" Target="../media/image64.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hart" Target="../charts/chart5.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image" Target="../media/image68.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66.svg"/><Relationship Id="rId7" Type="http://schemas.openxmlformats.org/officeDocument/2006/relationships/image" Target="../media/image72.jp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71.jpg"/><Relationship Id="rId5" Type="http://schemas.openxmlformats.org/officeDocument/2006/relationships/image" Target="../media/image70.jpg"/><Relationship Id="rId4" Type="http://schemas.openxmlformats.org/officeDocument/2006/relationships/image" Target="../media/image69.jpg"/><Relationship Id="rId9" Type="http://schemas.openxmlformats.org/officeDocument/2006/relationships/image" Target="../media/image74.jpg"/></Relationships>
</file>

<file path=ppt/slides/_rels/slide24.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5.xml"/><Relationship Id="rId6" Type="http://schemas.openxmlformats.org/officeDocument/2006/relationships/chart" Target="../charts/chart7.xml"/><Relationship Id="rId5" Type="http://schemas.openxmlformats.org/officeDocument/2006/relationships/image" Target="../media/image68.svg"/><Relationship Id="rId4" Type="http://schemas.openxmlformats.org/officeDocument/2006/relationships/image" Target="../media/image67.png"/></Relationships>
</file>

<file path=ppt/slides/_rels/slide2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chart" Target="../charts/chart9.xml"/><Relationship Id="rId5" Type="http://schemas.openxmlformats.org/officeDocument/2006/relationships/image" Target="../media/image66.svg"/><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jp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79.jpg"/><Relationship Id="rId11" Type="http://schemas.openxmlformats.org/officeDocument/2006/relationships/image" Target="../media/image6.png"/><Relationship Id="rId5" Type="http://schemas.openxmlformats.org/officeDocument/2006/relationships/image" Target="../media/image47.png"/><Relationship Id="rId10" Type="http://schemas.openxmlformats.org/officeDocument/2006/relationships/image" Target="../media/image5.png"/><Relationship Id="rId4" Type="http://schemas.openxmlformats.org/officeDocument/2006/relationships/image" Target="../media/image78.svg"/><Relationship Id="rId9" Type="http://schemas.openxmlformats.org/officeDocument/2006/relationships/image" Target="../media/image82.svg"/></Relationships>
</file>

<file path=ppt/slides/_rels/slide2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66.sv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chart" Target="../charts/chart11.xml"/><Relationship Id="rId7" Type="http://schemas.openxmlformats.org/officeDocument/2006/relationships/image" Target="../media/image66.sv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chart" Target="../charts/chart13.xml"/><Relationship Id="rId4" Type="http://schemas.openxmlformats.org/officeDocument/2006/relationships/chart" Target="../charts/char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jpg"/><Relationship Id="rId7" Type="http://schemas.openxmlformats.org/officeDocument/2006/relationships/image" Target="../media/image87.png"/><Relationship Id="rId12" Type="http://schemas.openxmlformats.org/officeDocument/2006/relationships/image" Target="../media/image68.sv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86.jpg"/><Relationship Id="rId11" Type="http://schemas.openxmlformats.org/officeDocument/2006/relationships/image" Target="../media/image67.png"/><Relationship Id="rId5" Type="http://schemas.openxmlformats.org/officeDocument/2006/relationships/image" Target="../media/image85.jpg"/><Relationship Id="rId10" Type="http://schemas.openxmlformats.org/officeDocument/2006/relationships/image" Target="../media/image90.svg"/><Relationship Id="rId4" Type="http://schemas.openxmlformats.org/officeDocument/2006/relationships/image" Target="../media/image84.jpg"/><Relationship Id="rId9"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92.jpg"/><Relationship Id="rId7" Type="http://schemas.openxmlformats.org/officeDocument/2006/relationships/image" Target="../media/image66.svg"/><Relationship Id="rId2" Type="http://schemas.openxmlformats.org/officeDocument/2006/relationships/image" Target="../media/image91.jpg"/><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94.jpg"/><Relationship Id="rId4" Type="http://schemas.openxmlformats.org/officeDocument/2006/relationships/image" Target="../media/image9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5.xml"/><Relationship Id="rId5" Type="http://schemas.openxmlformats.org/officeDocument/2006/relationships/image" Target="../media/image98.PN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95.png"/><Relationship Id="rId7" Type="http://schemas.openxmlformats.org/officeDocument/2006/relationships/image" Target="../media/image68.sv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88.png"/><Relationship Id="rId4" Type="http://schemas.openxmlformats.org/officeDocument/2006/relationships/image" Target="../media/image96.svg"/><Relationship Id="rId9" Type="http://schemas.openxmlformats.org/officeDocument/2006/relationships/chart" Target="../charts/chart14.xml"/></Relationships>
</file>

<file path=ppt/slides/_rels/slide35.xml.rels><?xml version="1.0" encoding="UTF-8" standalone="yes"?>
<Relationships xmlns="http://schemas.openxmlformats.org/package/2006/relationships"><Relationship Id="rId8" Type="http://schemas.openxmlformats.org/officeDocument/2006/relationships/chart" Target="../charts/chart16.xml"/><Relationship Id="rId3" Type="http://schemas.openxmlformats.org/officeDocument/2006/relationships/image" Target="../media/image95.png"/><Relationship Id="rId7" Type="http://schemas.openxmlformats.org/officeDocument/2006/relationships/image" Target="../media/image68.sv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chart" Target="../charts/chart15.xml"/><Relationship Id="rId4" Type="http://schemas.openxmlformats.org/officeDocument/2006/relationships/image" Target="../media/image96.svg"/></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chart" Target="../charts/chart17.xml"/><Relationship Id="rId1" Type="http://schemas.openxmlformats.org/officeDocument/2006/relationships/slideLayout" Target="../slideLayouts/slideLayout5.xml"/><Relationship Id="rId4" Type="http://schemas.openxmlformats.org/officeDocument/2006/relationships/image" Target="../media/image100.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chart" Target="../charts/chart18.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102.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4.xml"/><Relationship Id="rId6" Type="http://schemas.openxmlformats.org/officeDocument/2006/relationships/hyperlink" Target="https://www.youtube.com/watch?v=AdViqWPwr7c&amp;feature=youtu.be" TargetMode="External"/><Relationship Id="rId5" Type="http://schemas.openxmlformats.org/officeDocument/2006/relationships/hyperlink" Target="https://energyplus.net/sites/all/modules/custom/weather/weather_files/whichweatherdatashouldyouuseforenergysimulations.pdf" TargetMode="External"/><Relationship Id="rId4" Type="http://schemas.openxmlformats.org/officeDocument/2006/relationships/hyperlink" Target="https://energyplus.net/weather/simulation"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4.xml"/><Relationship Id="rId5" Type="http://schemas.openxmlformats.org/officeDocument/2006/relationships/image" Target="../media/image110.svg"/><Relationship Id="rId4" Type="http://schemas.openxmlformats.org/officeDocument/2006/relationships/image" Target="../media/image109.png"/></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1.jpg"/><Relationship Id="rId1" Type="http://schemas.openxmlformats.org/officeDocument/2006/relationships/slideLayout" Target="../slideLayouts/slideLayout4.xml"/><Relationship Id="rId4" Type="http://schemas.openxmlformats.org/officeDocument/2006/relationships/image" Target="../media/image110.svg"/></Relationships>
</file>

<file path=ppt/slides/_rels/slide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2.jpg"/><Relationship Id="rId1" Type="http://schemas.openxmlformats.org/officeDocument/2006/relationships/slideLayout" Target="../slideLayouts/slideLayout4.xml"/><Relationship Id="rId4" Type="http://schemas.openxmlformats.org/officeDocument/2006/relationships/image" Target="../media/image110.svg"/></Relationships>
</file>

<file path=ppt/slides/_rels/slide4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3.jpg"/><Relationship Id="rId1" Type="http://schemas.openxmlformats.org/officeDocument/2006/relationships/slideLayout" Target="../slideLayouts/slideLayout6.xml"/><Relationship Id="rId4" Type="http://schemas.openxmlformats.org/officeDocument/2006/relationships/image" Target="../media/image110.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6.xml"/><Relationship Id="rId4" Type="http://schemas.openxmlformats.org/officeDocument/2006/relationships/image" Target="../media/image114.jpg"/></Relationships>
</file>

<file path=ppt/slides/_rels/slide5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chart" Target="../charts/chart19.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chart" Target="../charts/chart20.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image" Target="../media/image20.svg"/></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hart" Target="../charts/chart23.xml"/><Relationship Id="rId1" Type="http://schemas.openxmlformats.org/officeDocument/2006/relationships/slideLayout" Target="../slideLayouts/slideLayout6.xml"/><Relationship Id="rId4" Type="http://schemas.openxmlformats.org/officeDocument/2006/relationships/image" Target="../media/image20.sv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15.tiff"/><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66.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https://lh4.googleusercontent.com/D3S-3soqod1sHAt7qZTqWrhHQgvhuhmWZ-zDhitya6C82vca59I_NrCeN2Egzra9WYWWsbbriavWpHTPgh2L-q--rejxj8V0FZCkWW1A_X_zL8GVC1i3vexg23GX7HAuqZWXYO1S">
            <a:extLst>
              <a:ext uri="{FF2B5EF4-FFF2-40B4-BE49-F238E27FC236}">
                <a16:creationId xmlns:a16="http://schemas.microsoft.com/office/drawing/2014/main" id="{B28CAD40-214B-4366-9171-33CBB4BB5F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74" r="3511"/>
          <a:stretch/>
        </p:blipFill>
        <p:spPr bwMode="auto">
          <a:xfrm>
            <a:off x="-16" y="10"/>
            <a:ext cx="9141744" cy="6857990"/>
          </a:xfrm>
          <a:custGeom>
            <a:avLst/>
            <a:gdLst>
              <a:gd name="connsiteX0" fmla="*/ 0 w 9141744"/>
              <a:gd name="connsiteY0" fmla="*/ 0 h 6863485"/>
              <a:gd name="connsiteX1" fmla="*/ 5963051 w 9141744"/>
              <a:gd name="connsiteY1" fmla="*/ 0 h 6863485"/>
              <a:gd name="connsiteX2" fmla="*/ 9141744 w 9141744"/>
              <a:gd name="connsiteY2" fmla="*/ 6863485 h 6863485"/>
              <a:gd name="connsiteX3" fmla="*/ 0 w 9141744"/>
              <a:gd name="connsiteY3" fmla="*/ 6863485 h 6863485"/>
              <a:gd name="connsiteX4" fmla="*/ 0 w 9141744"/>
              <a:gd name="connsiteY4" fmla="*/ 0 h 686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1744" h="6863485">
                <a:moveTo>
                  <a:pt x="0" y="0"/>
                </a:moveTo>
                <a:lnTo>
                  <a:pt x="5963051" y="0"/>
                </a:lnTo>
                <a:lnTo>
                  <a:pt x="9141744"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E25DD08-94CD-47D5-BC58-D9AA63A11AD6}"/>
              </a:ext>
            </a:extLst>
          </p:cNvPr>
          <p:cNvSpPr/>
          <p:nvPr/>
        </p:nvSpPr>
        <p:spPr>
          <a:xfrm>
            <a:off x="849088" y="1956021"/>
            <a:ext cx="5984422" cy="430598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1026" name="Picture 2" descr="https://lh3.googleusercontent.com/odnYinJYVL0-ZQxIYd7JchkIgyIXhKE0rXvMxKhOLepC2zLFdEsrTaAmhFV_gW8sPfqt4pnByU5QnKr4W-vScwppaJmxpF9dmtC1WQuXEbIjAjMIWnJnHJSs3b_yJuhkKt4xHyKV">
            <a:extLst>
              <a:ext uri="{FF2B5EF4-FFF2-40B4-BE49-F238E27FC236}">
                <a16:creationId xmlns:a16="http://schemas.microsoft.com/office/drawing/2014/main" id="{AE4163A0-291D-40EF-91D0-8144BC74C7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95" b="-3"/>
          <a:stretch/>
        </p:blipFill>
        <p:spPr bwMode="auto">
          <a:xfrm>
            <a:off x="5790369" y="10"/>
            <a:ext cx="6401647" cy="6852984"/>
          </a:xfrm>
          <a:custGeom>
            <a:avLst/>
            <a:gdLst>
              <a:gd name="connsiteX0" fmla="*/ 354282 w 6401647"/>
              <a:gd name="connsiteY0" fmla="*/ 0 h 6852994"/>
              <a:gd name="connsiteX1" fmla="*/ 6401647 w 6401647"/>
              <a:gd name="connsiteY1" fmla="*/ 0 h 6852994"/>
              <a:gd name="connsiteX2" fmla="*/ 6401647 w 6401647"/>
              <a:gd name="connsiteY2" fmla="*/ 6852994 h 6852994"/>
              <a:gd name="connsiteX3" fmla="*/ 0 w 6401647"/>
              <a:gd name="connsiteY3" fmla="*/ 6852994 h 6852994"/>
              <a:gd name="connsiteX4" fmla="*/ 0 w 6401647"/>
              <a:gd name="connsiteY4" fmla="*/ 6852993 h 6852994"/>
              <a:gd name="connsiteX5" fmla="*/ 3528116 w 6401647"/>
              <a:gd name="connsiteY5" fmla="*/ 6852993 h 685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1647" h="6852994">
                <a:moveTo>
                  <a:pt x="354282" y="0"/>
                </a:moveTo>
                <a:lnTo>
                  <a:pt x="6401647" y="0"/>
                </a:lnTo>
                <a:lnTo>
                  <a:pt x="6401647" y="6852994"/>
                </a:lnTo>
                <a:lnTo>
                  <a:pt x="0" y="6852994"/>
                </a:lnTo>
                <a:lnTo>
                  <a:pt x="0" y="6852993"/>
                </a:lnTo>
                <a:lnTo>
                  <a:pt x="3528116" y="6852993"/>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E4EE48A-CF17-4E89-A6B3-7EC05959BB2C}"/>
              </a:ext>
            </a:extLst>
          </p:cNvPr>
          <p:cNvSpPr>
            <a:spLocks noGrp="1"/>
          </p:cNvSpPr>
          <p:nvPr>
            <p:ph type="ctrTitle"/>
          </p:nvPr>
        </p:nvSpPr>
        <p:spPr>
          <a:xfrm>
            <a:off x="1093333" y="3402328"/>
            <a:ext cx="5414288" cy="1551536"/>
          </a:xfrm>
        </p:spPr>
        <p:txBody>
          <a:bodyPr anchor="t">
            <a:noAutofit/>
          </a:bodyPr>
          <a:lstStyle/>
          <a:p>
            <a:r>
              <a:rPr lang="en-US" sz="4500" dirty="0">
                <a:solidFill>
                  <a:schemeClr val="bg1"/>
                </a:solidFill>
              </a:rPr>
              <a:t>Architectural Design for 3for2 Solar Facade</a:t>
            </a:r>
            <a:endParaRPr lang="en-CH" sz="4500" dirty="0">
              <a:solidFill>
                <a:schemeClr val="bg1"/>
              </a:solidFill>
            </a:endParaRPr>
          </a:p>
        </p:txBody>
      </p:sp>
      <p:sp>
        <p:nvSpPr>
          <p:cNvPr id="3" name="Subtitle 2">
            <a:extLst>
              <a:ext uri="{FF2B5EF4-FFF2-40B4-BE49-F238E27FC236}">
                <a16:creationId xmlns:a16="http://schemas.microsoft.com/office/drawing/2014/main" id="{30BB24F9-A3B4-4C3E-8D20-07B2F24C0D2B}"/>
              </a:ext>
            </a:extLst>
          </p:cNvPr>
          <p:cNvSpPr>
            <a:spLocks noGrp="1"/>
          </p:cNvSpPr>
          <p:nvPr>
            <p:ph type="subTitle" idx="1"/>
          </p:nvPr>
        </p:nvSpPr>
        <p:spPr>
          <a:xfrm>
            <a:off x="1669598" y="2332877"/>
            <a:ext cx="4261758" cy="934279"/>
          </a:xfrm>
        </p:spPr>
        <p:txBody>
          <a:bodyPr anchor="b">
            <a:normAutofit fontScale="85000" lnSpcReduction="20000"/>
          </a:bodyPr>
          <a:lstStyle/>
          <a:p>
            <a:r>
              <a:rPr lang="en-US" sz="2000" dirty="0">
                <a:solidFill>
                  <a:schemeClr val="bg1"/>
                </a:solidFill>
              </a:rPr>
              <a:t>Master in Integrated Building Systems</a:t>
            </a:r>
          </a:p>
          <a:p>
            <a:r>
              <a:rPr lang="en-US" sz="2000" dirty="0">
                <a:solidFill>
                  <a:schemeClr val="bg1"/>
                </a:solidFill>
              </a:rPr>
              <a:t>Semester project </a:t>
            </a:r>
          </a:p>
          <a:p>
            <a:r>
              <a:rPr lang="en-US" sz="2000" dirty="0">
                <a:solidFill>
                  <a:schemeClr val="bg1"/>
                </a:solidFill>
              </a:rPr>
              <a:t>HS 2018</a:t>
            </a:r>
            <a:endParaRPr lang="en-CH" sz="2000" dirty="0">
              <a:solidFill>
                <a:schemeClr val="bg1"/>
              </a:solidFill>
            </a:endParaRPr>
          </a:p>
        </p:txBody>
      </p:sp>
      <p:sp>
        <p:nvSpPr>
          <p:cNvPr id="4" name="TextBox 3">
            <a:extLst>
              <a:ext uri="{FF2B5EF4-FFF2-40B4-BE49-F238E27FC236}">
                <a16:creationId xmlns:a16="http://schemas.microsoft.com/office/drawing/2014/main" id="{982FE926-E6E1-4DDA-B678-F8F681C3066F}"/>
              </a:ext>
            </a:extLst>
          </p:cNvPr>
          <p:cNvSpPr txBox="1"/>
          <p:nvPr/>
        </p:nvSpPr>
        <p:spPr>
          <a:xfrm>
            <a:off x="6063521" y="6488668"/>
            <a:ext cx="6056027" cy="276999"/>
          </a:xfrm>
          <a:prstGeom prst="rect">
            <a:avLst/>
          </a:prstGeom>
          <a:solidFill>
            <a:schemeClr val="bg1">
              <a:alpha val="70000"/>
            </a:schemeClr>
          </a:solidFill>
        </p:spPr>
        <p:txBody>
          <a:bodyPr wrap="square" rtlCol="0">
            <a:spAutoFit/>
          </a:bodyPr>
          <a:lstStyle/>
          <a:p>
            <a:r>
              <a:rPr lang="en-US" sz="1200" dirty="0"/>
              <a:t>Images credits: Arno Schlueter and Adam </a:t>
            </a:r>
            <a:r>
              <a:rPr lang="en-US" sz="1200" dirty="0" err="1"/>
              <a:t>Rysanek</a:t>
            </a:r>
            <a:r>
              <a:rPr lang="en-US" sz="1200" dirty="0"/>
              <a:t>. 3for2 beyond efficiency presentation, 2016. </a:t>
            </a:r>
            <a:endParaRPr lang="en-CH" sz="1200" dirty="0"/>
          </a:p>
        </p:txBody>
      </p:sp>
      <p:sp>
        <p:nvSpPr>
          <p:cNvPr id="8" name="Subtitle 2">
            <a:extLst>
              <a:ext uri="{FF2B5EF4-FFF2-40B4-BE49-F238E27FC236}">
                <a16:creationId xmlns:a16="http://schemas.microsoft.com/office/drawing/2014/main" id="{DEC6B0AE-936A-45D0-9483-D74B2A9AB522}"/>
              </a:ext>
            </a:extLst>
          </p:cNvPr>
          <p:cNvSpPr txBox="1">
            <a:spLocks/>
          </p:cNvSpPr>
          <p:nvPr/>
        </p:nvSpPr>
        <p:spPr>
          <a:xfrm>
            <a:off x="2122924" y="4702045"/>
            <a:ext cx="3355107" cy="1078269"/>
          </a:xfrm>
          <a:prstGeom prst="rect">
            <a:avLst/>
          </a:prstGeom>
        </p:spPr>
        <p:txBody>
          <a:bodyPr vert="horz" lIns="91440" tIns="45720" rIns="91440" bIns="45720" rtlCol="0" anchor="b">
            <a:normAutofit fontScale="850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solidFill>
              </a:rPr>
              <a:t>Student: Natasha Catunda</a:t>
            </a:r>
          </a:p>
          <a:p>
            <a:r>
              <a:rPr lang="en-US" sz="2000" dirty="0">
                <a:solidFill>
                  <a:schemeClr val="bg1"/>
                </a:solidFill>
              </a:rPr>
              <a:t>Supervisor: Dr. Johannes Hofer</a:t>
            </a:r>
          </a:p>
          <a:p>
            <a:r>
              <a:rPr lang="en-US" sz="2000" dirty="0">
                <a:solidFill>
                  <a:schemeClr val="bg1"/>
                </a:solidFill>
              </a:rPr>
              <a:t>Examiner: Prof. Dr. Arno Schlüter</a:t>
            </a:r>
            <a:endParaRPr lang="en-CH" sz="2000" dirty="0">
              <a:solidFill>
                <a:schemeClr val="bg1"/>
              </a:solidFill>
            </a:endParaRPr>
          </a:p>
        </p:txBody>
      </p:sp>
    </p:spTree>
    <p:extLst>
      <p:ext uri="{BB962C8B-B14F-4D97-AF65-F5344CB8AC3E}">
        <p14:creationId xmlns:p14="http://schemas.microsoft.com/office/powerpoint/2010/main" val="2835009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5AB9A59-D927-4D02-A3CC-B8647A494FA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8626" b="15403"/>
          <a:stretch/>
        </p:blipFill>
        <p:spPr>
          <a:xfrm>
            <a:off x="417899" y="2417260"/>
            <a:ext cx="3353968" cy="2864256"/>
          </a:xfrm>
          <a:prstGeom prst="rect">
            <a:avLst/>
          </a:prstGeom>
        </p:spPr>
      </p:pic>
      <p:pic>
        <p:nvPicPr>
          <p:cNvPr id="9" name="Picture 8">
            <a:extLst>
              <a:ext uri="{FF2B5EF4-FFF2-40B4-BE49-F238E27FC236}">
                <a16:creationId xmlns:a16="http://schemas.microsoft.com/office/drawing/2014/main" id="{6F69AB36-2921-405A-A87D-0EEF7D4346E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7147" b="15683"/>
          <a:stretch/>
        </p:blipFill>
        <p:spPr>
          <a:xfrm>
            <a:off x="5969329" y="2357686"/>
            <a:ext cx="3362651" cy="2923830"/>
          </a:xfrm>
          <a:prstGeom prst="rect">
            <a:avLst/>
          </a:prstGeom>
        </p:spPr>
      </p:pic>
      <p:pic>
        <p:nvPicPr>
          <p:cNvPr id="6" name="Picture 5">
            <a:extLst>
              <a:ext uri="{FF2B5EF4-FFF2-40B4-BE49-F238E27FC236}">
                <a16:creationId xmlns:a16="http://schemas.microsoft.com/office/drawing/2014/main" id="{261D70C0-22A9-4EDF-BCB9-545816ACAFD8}"/>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8625" b="15403"/>
          <a:stretch/>
        </p:blipFill>
        <p:spPr>
          <a:xfrm>
            <a:off x="8753728" y="2417260"/>
            <a:ext cx="3353966" cy="2864256"/>
          </a:xfrm>
          <a:prstGeom prst="rect">
            <a:avLst/>
          </a:prstGeom>
        </p:spPr>
      </p:pic>
      <p:pic>
        <p:nvPicPr>
          <p:cNvPr id="7" name="Picture 6">
            <a:extLst>
              <a:ext uri="{FF2B5EF4-FFF2-40B4-BE49-F238E27FC236}">
                <a16:creationId xmlns:a16="http://schemas.microsoft.com/office/drawing/2014/main" id="{9ED11784-5885-401E-A4F5-59383B7019B4}"/>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8625" b="15403"/>
          <a:stretch/>
        </p:blipFill>
        <p:spPr>
          <a:xfrm>
            <a:off x="3193615" y="2417260"/>
            <a:ext cx="3353966" cy="2864256"/>
          </a:xfrm>
          <a:prstGeom prst="rect">
            <a:avLst/>
          </a:prstGeom>
        </p:spPr>
      </p:pic>
      <p:sp>
        <p:nvSpPr>
          <p:cNvPr id="12" name="Content Placeholder 2">
            <a:extLst>
              <a:ext uri="{FF2B5EF4-FFF2-40B4-BE49-F238E27FC236}">
                <a16:creationId xmlns:a16="http://schemas.microsoft.com/office/drawing/2014/main" id="{D4048B4D-1F52-411D-950B-86A6474DA37B}"/>
              </a:ext>
            </a:extLst>
          </p:cNvPr>
          <p:cNvSpPr txBox="1">
            <a:spLocks/>
          </p:cNvSpPr>
          <p:nvPr/>
        </p:nvSpPr>
        <p:spPr>
          <a:xfrm>
            <a:off x="984115" y="5467899"/>
            <a:ext cx="1989539" cy="79210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March</a:t>
            </a:r>
          </a:p>
        </p:txBody>
      </p:sp>
      <p:sp>
        <p:nvSpPr>
          <p:cNvPr id="13" name="Content Placeholder 2">
            <a:extLst>
              <a:ext uri="{FF2B5EF4-FFF2-40B4-BE49-F238E27FC236}">
                <a16:creationId xmlns:a16="http://schemas.microsoft.com/office/drawing/2014/main" id="{4980DB81-A1D7-412B-A6DF-24D869CA197E}"/>
              </a:ext>
            </a:extLst>
          </p:cNvPr>
          <p:cNvSpPr txBox="1">
            <a:spLocks/>
          </p:cNvSpPr>
          <p:nvPr/>
        </p:nvSpPr>
        <p:spPr>
          <a:xfrm>
            <a:off x="3801390" y="5467898"/>
            <a:ext cx="1989539" cy="79210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June</a:t>
            </a:r>
          </a:p>
        </p:txBody>
      </p:sp>
      <p:sp>
        <p:nvSpPr>
          <p:cNvPr id="14" name="Content Placeholder 2">
            <a:extLst>
              <a:ext uri="{FF2B5EF4-FFF2-40B4-BE49-F238E27FC236}">
                <a16:creationId xmlns:a16="http://schemas.microsoft.com/office/drawing/2014/main" id="{34ABD161-3735-4C35-A625-DCF5DA15FF05}"/>
              </a:ext>
            </a:extLst>
          </p:cNvPr>
          <p:cNvSpPr txBox="1">
            <a:spLocks/>
          </p:cNvSpPr>
          <p:nvPr/>
        </p:nvSpPr>
        <p:spPr>
          <a:xfrm>
            <a:off x="6618665" y="5467898"/>
            <a:ext cx="1989539" cy="79210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September</a:t>
            </a:r>
          </a:p>
        </p:txBody>
      </p:sp>
      <p:sp>
        <p:nvSpPr>
          <p:cNvPr id="16" name="Content Placeholder 2">
            <a:extLst>
              <a:ext uri="{FF2B5EF4-FFF2-40B4-BE49-F238E27FC236}">
                <a16:creationId xmlns:a16="http://schemas.microsoft.com/office/drawing/2014/main" id="{C692261D-528C-4211-A026-66843678399E}"/>
              </a:ext>
            </a:extLst>
          </p:cNvPr>
          <p:cNvSpPr txBox="1">
            <a:spLocks/>
          </p:cNvSpPr>
          <p:nvPr/>
        </p:nvSpPr>
        <p:spPr>
          <a:xfrm>
            <a:off x="9435941" y="5467897"/>
            <a:ext cx="1989539" cy="79210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December</a:t>
            </a:r>
          </a:p>
        </p:txBody>
      </p:sp>
      <p:sp>
        <p:nvSpPr>
          <p:cNvPr id="18" name="Content Placeholder 2">
            <a:extLst>
              <a:ext uri="{FF2B5EF4-FFF2-40B4-BE49-F238E27FC236}">
                <a16:creationId xmlns:a16="http://schemas.microsoft.com/office/drawing/2014/main" id="{F81CFC1A-A0BF-4E75-9F7A-138995B7B2EE}"/>
              </a:ext>
            </a:extLst>
          </p:cNvPr>
          <p:cNvSpPr txBox="1">
            <a:spLocks/>
          </p:cNvSpPr>
          <p:nvPr/>
        </p:nvSpPr>
        <p:spPr>
          <a:xfrm>
            <a:off x="1459146" y="1433225"/>
            <a:ext cx="1989539" cy="79210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Singapore</a:t>
            </a:r>
          </a:p>
          <a:p>
            <a:pPr marL="0" indent="0">
              <a:buFont typeface="Arial" panose="020B0604020202020204" pitchFamily="34" charset="0"/>
              <a:buNone/>
            </a:pPr>
            <a:r>
              <a:rPr lang="en-US" sz="1800" dirty="0"/>
              <a:t>1° 21' N, 103° 49' E </a:t>
            </a:r>
          </a:p>
        </p:txBody>
      </p:sp>
      <p:pic>
        <p:nvPicPr>
          <p:cNvPr id="19" name="Graphic 18" descr="Sun">
            <a:extLst>
              <a:ext uri="{FF2B5EF4-FFF2-40B4-BE49-F238E27FC236}">
                <a16:creationId xmlns:a16="http://schemas.microsoft.com/office/drawing/2014/main" id="{F94CB7ED-F2DD-4C6F-8AD8-46A19249EF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1285" y="570689"/>
            <a:ext cx="847926" cy="847926"/>
          </a:xfrm>
          <a:prstGeom prst="rect">
            <a:avLst/>
          </a:prstGeom>
        </p:spPr>
      </p:pic>
      <p:sp>
        <p:nvSpPr>
          <p:cNvPr id="20" name="Title 1">
            <a:extLst>
              <a:ext uri="{FF2B5EF4-FFF2-40B4-BE49-F238E27FC236}">
                <a16:creationId xmlns:a16="http://schemas.microsoft.com/office/drawing/2014/main" id="{0412FCFB-613D-4D57-BDB6-DD1B059B5389}"/>
              </a:ext>
            </a:extLst>
          </p:cNvPr>
          <p:cNvSpPr txBox="1">
            <a:spLocks/>
          </p:cNvSpPr>
          <p:nvPr/>
        </p:nvSpPr>
        <p:spPr>
          <a:xfrm>
            <a:off x="1426722"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Sunpath</a:t>
            </a:r>
            <a:endParaRPr lang="en-CH" dirty="0"/>
          </a:p>
        </p:txBody>
      </p:sp>
      <p:grpSp>
        <p:nvGrpSpPr>
          <p:cNvPr id="15" name="Group 14">
            <a:extLst>
              <a:ext uri="{FF2B5EF4-FFF2-40B4-BE49-F238E27FC236}">
                <a16:creationId xmlns:a16="http://schemas.microsoft.com/office/drawing/2014/main" id="{D19A466E-8119-49D3-B2D8-480CB6228087}"/>
              </a:ext>
            </a:extLst>
          </p:cNvPr>
          <p:cNvGrpSpPr/>
          <p:nvPr/>
        </p:nvGrpSpPr>
        <p:grpSpPr>
          <a:xfrm>
            <a:off x="10790480" y="134541"/>
            <a:ext cx="1304186" cy="461167"/>
            <a:chOff x="8119596" y="633225"/>
            <a:chExt cx="1761584" cy="622905"/>
          </a:xfrm>
        </p:grpSpPr>
        <p:pic>
          <p:nvPicPr>
            <p:cNvPr id="17" name="Picture 16" descr="A insect on the ground&#10;&#10;Description generated with high confidence">
              <a:extLst>
                <a:ext uri="{FF2B5EF4-FFF2-40B4-BE49-F238E27FC236}">
                  <a16:creationId xmlns:a16="http://schemas.microsoft.com/office/drawing/2014/main" id="{1F596E97-64E5-498C-A384-015AA6451A64}"/>
                </a:ext>
              </a:extLst>
            </p:cNvPr>
            <p:cNvPicPr>
              <a:picLocks noChangeAspect="1"/>
            </p:cNvPicPr>
            <p:nvPr/>
          </p:nvPicPr>
          <p:blipFill>
            <a:blip r:embed="rId8"/>
            <a:stretch>
              <a:fillRect/>
            </a:stretch>
          </p:blipFill>
          <p:spPr>
            <a:xfrm>
              <a:off x="8119596" y="683429"/>
              <a:ext cx="572701" cy="572701"/>
            </a:xfrm>
            <a:prstGeom prst="rect">
              <a:avLst/>
            </a:prstGeom>
          </p:spPr>
        </p:pic>
        <p:pic>
          <p:nvPicPr>
            <p:cNvPr id="21" name="Picture 20" descr="A picture containing object&#10;&#10;Description generated with high confidence">
              <a:extLst>
                <a:ext uri="{FF2B5EF4-FFF2-40B4-BE49-F238E27FC236}">
                  <a16:creationId xmlns:a16="http://schemas.microsoft.com/office/drawing/2014/main" id="{A1263449-C118-4E2D-90A9-758B00E31BF8}"/>
                </a:ext>
              </a:extLst>
            </p:cNvPr>
            <p:cNvPicPr>
              <a:picLocks noChangeAspect="1"/>
            </p:cNvPicPr>
            <p:nvPr/>
          </p:nvPicPr>
          <p:blipFill>
            <a:blip r:embed="rId9"/>
            <a:stretch>
              <a:fillRect/>
            </a:stretch>
          </p:blipFill>
          <p:spPr>
            <a:xfrm>
              <a:off x="9258275" y="633225"/>
              <a:ext cx="622905" cy="622905"/>
            </a:xfrm>
            <a:prstGeom prst="rect">
              <a:avLst/>
            </a:prstGeom>
          </p:spPr>
        </p:pic>
        <p:sp>
          <p:nvSpPr>
            <p:cNvPr id="22" name="Plus Sign 21">
              <a:extLst>
                <a:ext uri="{FF2B5EF4-FFF2-40B4-BE49-F238E27FC236}">
                  <a16:creationId xmlns:a16="http://schemas.microsoft.com/office/drawing/2014/main" id="{F1486B24-DECC-412A-A2DC-E728390F62FC}"/>
                </a:ext>
              </a:extLst>
            </p:cNvPr>
            <p:cNvSpPr/>
            <p:nvPr/>
          </p:nvSpPr>
          <p:spPr>
            <a:xfrm>
              <a:off x="8774281" y="733941"/>
              <a:ext cx="413544" cy="413544"/>
            </a:xfrm>
            <a:prstGeom prst="mathPlus">
              <a:avLst>
                <a:gd name="adj1" fmla="val 1155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Tree>
    <p:extLst>
      <p:ext uri="{BB962C8B-B14F-4D97-AF65-F5344CB8AC3E}">
        <p14:creationId xmlns:p14="http://schemas.microsoft.com/office/powerpoint/2010/main" val="4042043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6B1D46-47C5-46A8-B8E8-7657DFCB04A3}"/>
              </a:ext>
            </a:extLst>
          </p:cNvPr>
          <p:cNvPicPr>
            <a:picLocks noChangeAspect="1"/>
          </p:cNvPicPr>
          <p:nvPr/>
        </p:nvPicPr>
        <p:blipFill rotWithShape="1">
          <a:blip r:embed="rId3">
            <a:duotone>
              <a:schemeClr val="accent3">
                <a:shade val="45000"/>
                <a:satMod val="135000"/>
              </a:schemeClr>
              <a:prstClr val="white"/>
            </a:duotone>
          </a:blip>
          <a:srcRect l="12948" t="5517"/>
          <a:stretch/>
        </p:blipFill>
        <p:spPr>
          <a:xfrm>
            <a:off x="3447739" y="1764860"/>
            <a:ext cx="8405698" cy="4919621"/>
          </a:xfrm>
          <a:prstGeom prst="rect">
            <a:avLst/>
          </a:prstGeom>
        </p:spPr>
      </p:pic>
      <p:sp>
        <p:nvSpPr>
          <p:cNvPr id="4" name="Oval 3">
            <a:extLst>
              <a:ext uri="{FF2B5EF4-FFF2-40B4-BE49-F238E27FC236}">
                <a16:creationId xmlns:a16="http://schemas.microsoft.com/office/drawing/2014/main" id="{F77BEBEB-21F9-4290-991E-EF1A4C699A18}"/>
              </a:ext>
            </a:extLst>
          </p:cNvPr>
          <p:cNvSpPr/>
          <p:nvPr/>
        </p:nvSpPr>
        <p:spPr>
          <a:xfrm>
            <a:off x="7476302" y="3011437"/>
            <a:ext cx="257252" cy="256497"/>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cxnSp>
        <p:nvCxnSpPr>
          <p:cNvPr id="6" name="Straight Connector 5">
            <a:extLst>
              <a:ext uri="{FF2B5EF4-FFF2-40B4-BE49-F238E27FC236}">
                <a16:creationId xmlns:a16="http://schemas.microsoft.com/office/drawing/2014/main" id="{A2F95F31-BCCA-4187-AF99-19D96EBFB6F5}"/>
              </a:ext>
            </a:extLst>
          </p:cNvPr>
          <p:cNvCxnSpPr/>
          <p:nvPr/>
        </p:nvCxnSpPr>
        <p:spPr>
          <a:xfrm>
            <a:off x="7604928" y="3114036"/>
            <a:ext cx="4080015" cy="0"/>
          </a:xfrm>
          <a:prstGeom prst="line">
            <a:avLst/>
          </a:prstGeom>
          <a:ln w="19050">
            <a:solidFill>
              <a:schemeClr val="accent4"/>
            </a:solidFill>
            <a:prstDash val="sysDot"/>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6ADDC17-8041-4ECB-BC12-D472B4BB3563}"/>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91355" y="3888658"/>
            <a:ext cx="2181496" cy="21750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Oval 10">
            <a:extLst>
              <a:ext uri="{FF2B5EF4-FFF2-40B4-BE49-F238E27FC236}">
                <a16:creationId xmlns:a16="http://schemas.microsoft.com/office/drawing/2014/main" id="{6FAD48D5-EF79-4F9A-AC5E-64BDA67E3D72}"/>
              </a:ext>
            </a:extLst>
          </p:cNvPr>
          <p:cNvSpPr/>
          <p:nvPr/>
        </p:nvSpPr>
        <p:spPr>
          <a:xfrm>
            <a:off x="11551806" y="2996047"/>
            <a:ext cx="257252" cy="256497"/>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Freeform: Shape 11">
            <a:extLst>
              <a:ext uri="{FF2B5EF4-FFF2-40B4-BE49-F238E27FC236}">
                <a16:creationId xmlns:a16="http://schemas.microsoft.com/office/drawing/2014/main" id="{0C9AC278-8E2C-4D8E-9095-2B356A6D916D}"/>
              </a:ext>
            </a:extLst>
          </p:cNvPr>
          <p:cNvSpPr/>
          <p:nvPr/>
        </p:nvSpPr>
        <p:spPr>
          <a:xfrm>
            <a:off x="7195278" y="3124296"/>
            <a:ext cx="4484519" cy="2721868"/>
          </a:xfrm>
          <a:custGeom>
            <a:avLst/>
            <a:gdLst>
              <a:gd name="connsiteX0" fmla="*/ 5564222 w 5564222"/>
              <a:gd name="connsiteY0" fmla="*/ 0 h 2085853"/>
              <a:gd name="connsiteX1" fmla="*/ 2976664 w 5564222"/>
              <a:gd name="connsiteY1" fmla="*/ 1861225 h 2085853"/>
              <a:gd name="connsiteX2" fmla="*/ 0 w 5564222"/>
              <a:gd name="connsiteY2" fmla="*/ 1984442 h 2085853"/>
              <a:gd name="connsiteX0" fmla="*/ 5590163 w 5590163"/>
              <a:gd name="connsiteY0" fmla="*/ 0 h 2251150"/>
              <a:gd name="connsiteX1" fmla="*/ 2976664 w 5590163"/>
              <a:gd name="connsiteY1" fmla="*/ 2016868 h 2251150"/>
              <a:gd name="connsiteX2" fmla="*/ 0 w 5590163"/>
              <a:gd name="connsiteY2" fmla="*/ 2140085 h 2251150"/>
            </a:gdLst>
            <a:ahLst/>
            <a:cxnLst>
              <a:cxn ang="0">
                <a:pos x="connsiteX0" y="connsiteY0"/>
              </a:cxn>
              <a:cxn ang="0">
                <a:pos x="connsiteX1" y="connsiteY1"/>
              </a:cxn>
              <a:cxn ang="0">
                <a:pos x="connsiteX2" y="connsiteY2"/>
              </a:cxn>
            </a:cxnLst>
            <a:rect l="l" t="t" r="r" b="b"/>
            <a:pathLst>
              <a:path w="5590163" h="2251150">
                <a:moveTo>
                  <a:pt x="5590163" y="0"/>
                </a:moveTo>
                <a:cubicBezTo>
                  <a:pt x="4760069" y="765242"/>
                  <a:pt x="3908358" y="1660187"/>
                  <a:pt x="2976664" y="2016868"/>
                </a:cubicBezTo>
                <a:cubicBezTo>
                  <a:pt x="2044970" y="2373549"/>
                  <a:pt x="1024647" y="2243846"/>
                  <a:pt x="0" y="2140085"/>
                </a:cubicBezTo>
              </a:path>
            </a:pathLst>
          </a:custGeom>
          <a:noFill/>
          <a:ln>
            <a:solidFill>
              <a:schemeClr val="accent4"/>
            </a:solidFill>
            <a:headEnd type="ova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pic>
        <p:nvPicPr>
          <p:cNvPr id="16" name="Graphic 15" descr="Sun">
            <a:extLst>
              <a:ext uri="{FF2B5EF4-FFF2-40B4-BE49-F238E27FC236}">
                <a16:creationId xmlns:a16="http://schemas.microsoft.com/office/drawing/2014/main" id="{99170FD4-04C1-499C-BBD8-858FF00FF8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1285" y="570689"/>
            <a:ext cx="847926" cy="847926"/>
          </a:xfrm>
          <a:prstGeom prst="rect">
            <a:avLst/>
          </a:prstGeom>
        </p:spPr>
      </p:pic>
      <p:sp>
        <p:nvSpPr>
          <p:cNvPr id="17" name="Title 1">
            <a:extLst>
              <a:ext uri="{FF2B5EF4-FFF2-40B4-BE49-F238E27FC236}">
                <a16:creationId xmlns:a16="http://schemas.microsoft.com/office/drawing/2014/main" id="{591063D4-AACA-4322-984A-2CC94B34FF4C}"/>
              </a:ext>
            </a:extLst>
          </p:cNvPr>
          <p:cNvSpPr txBox="1">
            <a:spLocks/>
          </p:cNvSpPr>
          <p:nvPr/>
        </p:nvSpPr>
        <p:spPr>
          <a:xfrm>
            <a:off x="1426722"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Sunpath</a:t>
            </a:r>
            <a:r>
              <a:rPr lang="en-US" dirty="0"/>
              <a:t> | Minimal vertical angle</a:t>
            </a:r>
            <a:endParaRPr lang="en-CH" dirty="0"/>
          </a:p>
        </p:txBody>
      </p:sp>
      <p:sp>
        <p:nvSpPr>
          <p:cNvPr id="13" name="Rectangle: Rounded Corners 12">
            <a:extLst>
              <a:ext uri="{FF2B5EF4-FFF2-40B4-BE49-F238E27FC236}">
                <a16:creationId xmlns:a16="http://schemas.microsoft.com/office/drawing/2014/main" id="{8ACE7DFE-2B88-4889-8EB7-5A19DC1BBE61}"/>
              </a:ext>
            </a:extLst>
          </p:cNvPr>
          <p:cNvSpPr/>
          <p:nvPr/>
        </p:nvSpPr>
        <p:spPr>
          <a:xfrm>
            <a:off x="857721" y="5474792"/>
            <a:ext cx="1989539" cy="109227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nSpc>
                <a:spcPct val="150000"/>
              </a:lnSpc>
            </a:pPr>
            <a:r>
              <a:rPr lang="en-US" sz="1600" dirty="0"/>
              <a:t>Singapore</a:t>
            </a:r>
          </a:p>
          <a:p>
            <a:pPr>
              <a:lnSpc>
                <a:spcPct val="150000"/>
              </a:lnSpc>
            </a:pPr>
            <a:r>
              <a:rPr lang="en-US" sz="1600" dirty="0"/>
              <a:t>1° 21' N, 103° 49' E </a:t>
            </a:r>
          </a:p>
        </p:txBody>
      </p:sp>
      <p:sp>
        <p:nvSpPr>
          <p:cNvPr id="14" name="Rectangle: Rounded Corners 13">
            <a:extLst>
              <a:ext uri="{FF2B5EF4-FFF2-40B4-BE49-F238E27FC236}">
                <a16:creationId xmlns:a16="http://schemas.microsoft.com/office/drawing/2014/main" id="{292142E4-4C86-4C21-86FB-1D8731C8DCD8}"/>
              </a:ext>
            </a:extLst>
          </p:cNvPr>
          <p:cNvSpPr/>
          <p:nvPr/>
        </p:nvSpPr>
        <p:spPr>
          <a:xfrm>
            <a:off x="7195278" y="5150893"/>
            <a:ext cx="724711" cy="380487"/>
          </a:xfrm>
          <a:prstGeom prst="roundRect">
            <a:avLst/>
          </a:prstGeom>
          <a:ln>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a:lnSpc>
                <a:spcPct val="150000"/>
              </a:lnSpc>
            </a:pPr>
            <a:r>
              <a:rPr lang="en-US" sz="1400" dirty="0">
                <a:solidFill>
                  <a:schemeClr val="tx1">
                    <a:lumMod val="85000"/>
                    <a:lumOff val="15000"/>
                  </a:schemeClr>
                </a:solidFill>
              </a:rPr>
              <a:t>~ 65°</a:t>
            </a:r>
            <a:endParaRPr lang="en-CH" sz="1400" dirty="0">
              <a:solidFill>
                <a:schemeClr val="accent3">
                  <a:lumMod val="75000"/>
                </a:schemeClr>
              </a:solidFill>
            </a:endParaRPr>
          </a:p>
        </p:txBody>
      </p:sp>
      <p:sp>
        <p:nvSpPr>
          <p:cNvPr id="2" name="Arc 1">
            <a:extLst>
              <a:ext uri="{FF2B5EF4-FFF2-40B4-BE49-F238E27FC236}">
                <a16:creationId xmlns:a16="http://schemas.microsoft.com/office/drawing/2014/main" id="{B0F2C0C5-83DD-49FA-8D00-7DA4D3B73CB9}"/>
              </a:ext>
            </a:extLst>
          </p:cNvPr>
          <p:cNvSpPr/>
          <p:nvPr/>
        </p:nvSpPr>
        <p:spPr>
          <a:xfrm rot="425287">
            <a:off x="6479551" y="5517617"/>
            <a:ext cx="746826" cy="851216"/>
          </a:xfrm>
          <a:prstGeom prst="arc">
            <a:avLst/>
          </a:prstGeom>
          <a:ln w="1270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CH"/>
          </a:p>
        </p:txBody>
      </p:sp>
      <p:sp>
        <p:nvSpPr>
          <p:cNvPr id="18" name="Rectangle: Rounded Corners 17">
            <a:extLst>
              <a:ext uri="{FF2B5EF4-FFF2-40B4-BE49-F238E27FC236}">
                <a16:creationId xmlns:a16="http://schemas.microsoft.com/office/drawing/2014/main" id="{DAB09565-1692-4992-A9EE-B8FC6FB99E27}"/>
              </a:ext>
            </a:extLst>
          </p:cNvPr>
          <p:cNvSpPr/>
          <p:nvPr/>
        </p:nvSpPr>
        <p:spPr>
          <a:xfrm>
            <a:off x="7155912" y="3556072"/>
            <a:ext cx="989352" cy="291472"/>
          </a:xfrm>
          <a:prstGeom prst="roundRect">
            <a:avLst/>
          </a:prstGeom>
          <a:ln>
            <a:solidFill>
              <a:schemeClr val="accent4"/>
            </a:solidFill>
          </a:ln>
        </p:spPr>
        <p:style>
          <a:lnRef idx="2">
            <a:schemeClr val="accent4"/>
          </a:lnRef>
          <a:fillRef idx="1">
            <a:schemeClr val="lt1"/>
          </a:fillRef>
          <a:effectRef idx="0">
            <a:schemeClr val="accent4"/>
          </a:effectRef>
          <a:fontRef idx="minor">
            <a:schemeClr val="dk1"/>
          </a:fontRef>
        </p:style>
        <p:txBody>
          <a:bodyPr rtlCol="0" anchor="ctr"/>
          <a:lstStyle/>
          <a:p>
            <a:pPr>
              <a:lnSpc>
                <a:spcPct val="150000"/>
              </a:lnSpc>
            </a:pPr>
            <a:r>
              <a:rPr lang="en-US" sz="1400" dirty="0">
                <a:solidFill>
                  <a:schemeClr val="tx1">
                    <a:lumMod val="85000"/>
                    <a:lumOff val="15000"/>
                  </a:schemeClr>
                </a:solidFill>
              </a:rPr>
              <a:t>December</a:t>
            </a:r>
            <a:endParaRPr lang="en-CH" sz="1400" dirty="0">
              <a:solidFill>
                <a:schemeClr val="accent3">
                  <a:lumMod val="75000"/>
                </a:schemeClr>
              </a:solidFill>
            </a:endParaRPr>
          </a:p>
        </p:txBody>
      </p:sp>
      <p:sp>
        <p:nvSpPr>
          <p:cNvPr id="19" name="Freeform: Shape 18">
            <a:extLst>
              <a:ext uri="{FF2B5EF4-FFF2-40B4-BE49-F238E27FC236}">
                <a16:creationId xmlns:a16="http://schemas.microsoft.com/office/drawing/2014/main" id="{83C4B751-6A03-454B-BB7E-66FD606FF54E}"/>
              </a:ext>
            </a:extLst>
          </p:cNvPr>
          <p:cNvSpPr/>
          <p:nvPr/>
        </p:nvSpPr>
        <p:spPr>
          <a:xfrm rot="16921447">
            <a:off x="7680180" y="3271748"/>
            <a:ext cx="292011" cy="230127"/>
          </a:xfrm>
          <a:custGeom>
            <a:avLst/>
            <a:gdLst>
              <a:gd name="connsiteX0" fmla="*/ 5564222 w 5564222"/>
              <a:gd name="connsiteY0" fmla="*/ 0 h 2085853"/>
              <a:gd name="connsiteX1" fmla="*/ 2976664 w 5564222"/>
              <a:gd name="connsiteY1" fmla="*/ 1861225 h 2085853"/>
              <a:gd name="connsiteX2" fmla="*/ 0 w 5564222"/>
              <a:gd name="connsiteY2" fmla="*/ 1984442 h 2085853"/>
              <a:gd name="connsiteX0" fmla="*/ 5590163 w 5590163"/>
              <a:gd name="connsiteY0" fmla="*/ 0 h 2251150"/>
              <a:gd name="connsiteX1" fmla="*/ 2976664 w 5590163"/>
              <a:gd name="connsiteY1" fmla="*/ 2016868 h 2251150"/>
              <a:gd name="connsiteX2" fmla="*/ 0 w 5590163"/>
              <a:gd name="connsiteY2" fmla="*/ 2140085 h 2251150"/>
              <a:gd name="connsiteX0" fmla="*/ 5590163 w 5590163"/>
              <a:gd name="connsiteY0" fmla="*/ 0 h 2151114"/>
              <a:gd name="connsiteX1" fmla="*/ 3660125 w 5590163"/>
              <a:gd name="connsiteY1" fmla="*/ 1233493 h 2151114"/>
              <a:gd name="connsiteX2" fmla="*/ 0 w 5590163"/>
              <a:gd name="connsiteY2" fmla="*/ 2140085 h 2151114"/>
              <a:gd name="connsiteX0" fmla="*/ 5590163 w 5590163"/>
              <a:gd name="connsiteY0" fmla="*/ 0 h 2140085"/>
              <a:gd name="connsiteX1" fmla="*/ 3660125 w 5590163"/>
              <a:gd name="connsiteY1" fmla="*/ 1233493 h 2140085"/>
              <a:gd name="connsiteX2" fmla="*/ 0 w 5590163"/>
              <a:gd name="connsiteY2" fmla="*/ 2140085 h 2140085"/>
            </a:gdLst>
            <a:ahLst/>
            <a:cxnLst>
              <a:cxn ang="0">
                <a:pos x="connsiteX0" y="connsiteY0"/>
              </a:cxn>
              <a:cxn ang="0">
                <a:pos x="connsiteX1" y="connsiteY1"/>
              </a:cxn>
              <a:cxn ang="0">
                <a:pos x="connsiteX2" y="connsiteY2"/>
              </a:cxn>
            </a:cxnLst>
            <a:rect l="l" t="t" r="r" b="b"/>
            <a:pathLst>
              <a:path w="5590163" h="2140085">
                <a:moveTo>
                  <a:pt x="5590163" y="0"/>
                </a:moveTo>
                <a:cubicBezTo>
                  <a:pt x="4760069" y="765242"/>
                  <a:pt x="4591819" y="876812"/>
                  <a:pt x="3660125" y="1233493"/>
                </a:cubicBezTo>
                <a:cubicBezTo>
                  <a:pt x="2728431" y="1590174"/>
                  <a:pt x="1517080" y="1694035"/>
                  <a:pt x="0" y="2140085"/>
                </a:cubicBezTo>
              </a:path>
            </a:pathLst>
          </a:custGeom>
          <a:noFill/>
          <a:ln>
            <a:solidFill>
              <a:schemeClr val="accent4"/>
            </a:solidFill>
            <a:headEnd type="ova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5" name="TextBox 14">
            <a:extLst>
              <a:ext uri="{FF2B5EF4-FFF2-40B4-BE49-F238E27FC236}">
                <a16:creationId xmlns:a16="http://schemas.microsoft.com/office/drawing/2014/main" id="{5C3B3CEE-5147-430F-9FB2-58AE37E1B2E0}"/>
              </a:ext>
            </a:extLst>
          </p:cNvPr>
          <p:cNvSpPr txBox="1"/>
          <p:nvPr/>
        </p:nvSpPr>
        <p:spPr>
          <a:xfrm>
            <a:off x="9935936" y="6488668"/>
            <a:ext cx="2183612" cy="276999"/>
          </a:xfrm>
          <a:prstGeom prst="rect">
            <a:avLst/>
          </a:prstGeom>
          <a:solidFill>
            <a:schemeClr val="bg1">
              <a:alpha val="70000"/>
            </a:schemeClr>
          </a:solidFill>
        </p:spPr>
        <p:txBody>
          <a:bodyPr wrap="square" rtlCol="0">
            <a:spAutoFit/>
          </a:bodyPr>
          <a:lstStyle/>
          <a:p>
            <a:r>
              <a:rPr lang="en-US" sz="1200" dirty="0"/>
              <a:t>Source: Climate Consultant</a:t>
            </a:r>
            <a:endParaRPr lang="en-CH" sz="1200" dirty="0"/>
          </a:p>
        </p:txBody>
      </p:sp>
    </p:spTree>
    <p:extLst>
      <p:ext uri="{BB962C8B-B14F-4D97-AF65-F5344CB8AC3E}">
        <p14:creationId xmlns:p14="http://schemas.microsoft.com/office/powerpoint/2010/main" val="3618433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AA27-ABA9-4A85-8404-0A5C319BD343}"/>
              </a:ext>
            </a:extLst>
          </p:cNvPr>
          <p:cNvSpPr>
            <a:spLocks noGrp="1"/>
          </p:cNvSpPr>
          <p:nvPr>
            <p:ph type="ctrTitle"/>
          </p:nvPr>
        </p:nvSpPr>
        <p:spPr>
          <a:xfrm>
            <a:off x="4890051" y="1472219"/>
            <a:ext cx="7140271" cy="4228865"/>
          </a:xfrm>
        </p:spPr>
        <p:txBody>
          <a:bodyPr anchor="ctr"/>
          <a:lstStyle/>
          <a:p>
            <a:r>
              <a:rPr lang="en-US" dirty="0">
                <a:solidFill>
                  <a:schemeClr val="bg1"/>
                </a:solidFill>
              </a:rPr>
              <a:t>Validation of solar results</a:t>
            </a:r>
            <a:endParaRPr lang="en-CH" dirty="0">
              <a:solidFill>
                <a:schemeClr val="bg1"/>
              </a:solidFill>
            </a:endParaRPr>
          </a:p>
        </p:txBody>
      </p:sp>
      <p:sp>
        <p:nvSpPr>
          <p:cNvPr id="7" name="Content Placeholder 2">
            <a:extLst>
              <a:ext uri="{FF2B5EF4-FFF2-40B4-BE49-F238E27FC236}">
                <a16:creationId xmlns:a16="http://schemas.microsoft.com/office/drawing/2014/main" id="{BADF4D5A-2BDD-4755-99DE-59DA9C9D9F37}"/>
              </a:ext>
            </a:extLst>
          </p:cNvPr>
          <p:cNvSpPr txBox="1">
            <a:spLocks/>
          </p:cNvSpPr>
          <p:nvPr/>
        </p:nvSpPr>
        <p:spPr>
          <a:xfrm>
            <a:off x="1272607" y="1794905"/>
            <a:ext cx="10515600" cy="4351338"/>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Arial" panose="020B0604020202020204" pitchFamily="34" charset="0"/>
              <a:buChar char="•"/>
            </a:pPr>
            <a:r>
              <a:rPr lang="en-US" dirty="0">
                <a:solidFill>
                  <a:schemeClr val="accent3">
                    <a:lumMod val="75000"/>
                  </a:schemeClr>
                </a:solidFill>
              </a:rPr>
              <a:t>3for2 concept </a:t>
            </a:r>
          </a:p>
          <a:p>
            <a:pPr marL="342900" indent="-342900" algn="l">
              <a:lnSpc>
                <a:spcPct val="150000"/>
              </a:lnSpc>
              <a:buFont typeface="Arial" panose="020B0604020202020204" pitchFamily="34" charset="0"/>
              <a:buChar char="•"/>
            </a:pPr>
            <a:r>
              <a:rPr lang="en-US" dirty="0">
                <a:solidFill>
                  <a:schemeClr val="accent3">
                    <a:lumMod val="75000"/>
                  </a:schemeClr>
                </a:solidFill>
              </a:rPr>
              <a:t>Sun path </a:t>
            </a:r>
          </a:p>
          <a:p>
            <a:pPr marL="342900" indent="-342900" algn="l">
              <a:lnSpc>
                <a:spcPct val="150000"/>
              </a:lnSpc>
              <a:buFont typeface="Arial" panose="020B0604020202020204" pitchFamily="34" charset="0"/>
              <a:buChar char="•"/>
            </a:pPr>
            <a:r>
              <a:rPr lang="en-US" dirty="0">
                <a:solidFill>
                  <a:schemeClr val="bg1"/>
                </a:solidFill>
              </a:rPr>
              <a:t>Validation of solar results</a:t>
            </a:r>
          </a:p>
          <a:p>
            <a:pPr marL="342900" indent="-342900" algn="l">
              <a:lnSpc>
                <a:spcPct val="150000"/>
              </a:lnSpc>
              <a:buFont typeface="Arial" panose="020B0604020202020204" pitchFamily="34" charset="0"/>
              <a:buChar char="•"/>
            </a:pPr>
            <a:r>
              <a:rPr lang="en-US" dirty="0">
                <a:solidFill>
                  <a:schemeClr val="accent3">
                    <a:lumMod val="75000"/>
                  </a:schemeClr>
                </a:solidFill>
              </a:rPr>
              <a:t>Status quo analysis</a:t>
            </a:r>
          </a:p>
          <a:p>
            <a:pPr marL="342900" indent="-342900" algn="l">
              <a:lnSpc>
                <a:spcPct val="150000"/>
              </a:lnSpc>
              <a:buFont typeface="Arial" panose="020B0604020202020204" pitchFamily="34" charset="0"/>
              <a:buChar char="•"/>
            </a:pPr>
            <a:r>
              <a:rPr lang="en-US" dirty="0">
                <a:solidFill>
                  <a:schemeClr val="accent3">
                    <a:lumMod val="75000"/>
                  </a:schemeClr>
                </a:solidFill>
              </a:rPr>
              <a:t>Optimization studies</a:t>
            </a:r>
          </a:p>
          <a:p>
            <a:pPr marL="342900" indent="-342900" algn="l">
              <a:lnSpc>
                <a:spcPct val="150000"/>
              </a:lnSpc>
              <a:buFont typeface="Arial" panose="020B0604020202020204" pitchFamily="34" charset="0"/>
              <a:buChar char="•"/>
            </a:pPr>
            <a:r>
              <a:rPr lang="en-US" dirty="0">
                <a:solidFill>
                  <a:schemeClr val="accent3">
                    <a:lumMod val="75000"/>
                  </a:schemeClr>
                </a:solidFill>
              </a:rPr>
              <a:t>Electricity production</a:t>
            </a:r>
          </a:p>
          <a:p>
            <a:pPr marL="342900" indent="-342900" algn="l">
              <a:lnSpc>
                <a:spcPct val="150000"/>
              </a:lnSpc>
              <a:buFont typeface="Arial" panose="020B0604020202020204" pitchFamily="34" charset="0"/>
              <a:buChar char="•"/>
            </a:pPr>
            <a:r>
              <a:rPr lang="en-US" dirty="0">
                <a:solidFill>
                  <a:schemeClr val="accent3">
                    <a:lumMod val="75000"/>
                  </a:schemeClr>
                </a:solidFill>
              </a:rPr>
              <a:t>Cooling loads</a:t>
            </a:r>
          </a:p>
          <a:p>
            <a:pPr marL="342900" indent="-342900" algn="l">
              <a:lnSpc>
                <a:spcPct val="150000"/>
              </a:lnSpc>
              <a:buFont typeface="Arial" panose="020B0604020202020204" pitchFamily="34" charset="0"/>
              <a:buChar char="•"/>
            </a:pPr>
            <a:r>
              <a:rPr lang="en-US" dirty="0">
                <a:solidFill>
                  <a:schemeClr val="accent3">
                    <a:lumMod val="75000"/>
                  </a:schemeClr>
                </a:solidFill>
              </a:rPr>
              <a:t>Trade-off analysis</a:t>
            </a:r>
          </a:p>
          <a:p>
            <a:pPr marL="342900" indent="-342900" algn="l">
              <a:lnSpc>
                <a:spcPct val="150000"/>
              </a:lnSpc>
              <a:buFont typeface="Arial" panose="020B0604020202020204" pitchFamily="34" charset="0"/>
              <a:buChar char="•"/>
            </a:pPr>
            <a:r>
              <a:rPr lang="en-US" dirty="0">
                <a:solidFill>
                  <a:schemeClr val="accent3">
                    <a:lumMod val="75000"/>
                  </a:schemeClr>
                </a:solidFill>
              </a:rPr>
              <a:t>Conclusion and discussion</a:t>
            </a:r>
          </a:p>
        </p:txBody>
      </p:sp>
    </p:spTree>
    <p:extLst>
      <p:ext uri="{BB962C8B-B14F-4D97-AF65-F5344CB8AC3E}">
        <p14:creationId xmlns:p14="http://schemas.microsoft.com/office/powerpoint/2010/main" val="1417537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201246F9-93B3-43DA-BD22-CE7988A393B4}"/>
              </a:ext>
            </a:extLst>
          </p:cNvPr>
          <p:cNvGraphicFramePr>
            <a:graphicFrameLocks/>
          </p:cNvGraphicFramePr>
          <p:nvPr>
            <p:extLst>
              <p:ext uri="{D42A27DB-BD31-4B8C-83A1-F6EECF244321}">
                <p14:modId xmlns:p14="http://schemas.microsoft.com/office/powerpoint/2010/main" val="1025005375"/>
              </p:ext>
            </p:extLst>
          </p:nvPr>
        </p:nvGraphicFramePr>
        <p:xfrm>
          <a:off x="682052" y="1715860"/>
          <a:ext cx="11115207" cy="4686286"/>
        </p:xfrm>
        <a:graphic>
          <a:graphicData uri="http://schemas.openxmlformats.org/drawingml/2006/chart">
            <c:chart xmlns:c="http://schemas.openxmlformats.org/drawingml/2006/chart" xmlns:r="http://schemas.openxmlformats.org/officeDocument/2006/relationships" r:id="rId3"/>
          </a:graphicData>
        </a:graphic>
      </p:graphicFrame>
      <p:pic>
        <p:nvPicPr>
          <p:cNvPr id="10" name="Graphic 9" descr="Bar chart">
            <a:extLst>
              <a:ext uri="{FF2B5EF4-FFF2-40B4-BE49-F238E27FC236}">
                <a16:creationId xmlns:a16="http://schemas.microsoft.com/office/drawing/2014/main" id="{693374D6-0972-4636-A55F-17825797DA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4811" y="518825"/>
            <a:ext cx="914400" cy="914400"/>
          </a:xfrm>
          <a:prstGeom prst="rect">
            <a:avLst/>
          </a:prstGeom>
        </p:spPr>
      </p:pic>
      <p:sp>
        <p:nvSpPr>
          <p:cNvPr id="2" name="Title 1">
            <a:extLst>
              <a:ext uri="{FF2B5EF4-FFF2-40B4-BE49-F238E27FC236}">
                <a16:creationId xmlns:a16="http://schemas.microsoft.com/office/drawing/2014/main" id="{AFD0EF24-2793-4491-9EAC-FAD6039D2A04}"/>
              </a:ext>
            </a:extLst>
          </p:cNvPr>
          <p:cNvSpPr>
            <a:spLocks noGrp="1"/>
          </p:cNvSpPr>
          <p:nvPr>
            <p:ph type="title"/>
          </p:nvPr>
        </p:nvSpPr>
        <p:spPr>
          <a:xfrm>
            <a:off x="1426722" y="365125"/>
            <a:ext cx="9927077" cy="1325563"/>
          </a:xfrm>
        </p:spPr>
        <p:txBody>
          <a:bodyPr/>
          <a:lstStyle/>
          <a:p>
            <a:r>
              <a:rPr lang="en-US" dirty="0"/>
              <a:t>Solar radiation |PVGIS-Sarah x LB </a:t>
            </a:r>
            <a:endParaRPr lang="en-CH" dirty="0"/>
          </a:p>
        </p:txBody>
      </p:sp>
      <p:sp>
        <p:nvSpPr>
          <p:cNvPr id="11" name="Rectangle 10">
            <a:extLst>
              <a:ext uri="{FF2B5EF4-FFF2-40B4-BE49-F238E27FC236}">
                <a16:creationId xmlns:a16="http://schemas.microsoft.com/office/drawing/2014/main" id="{3A15138F-28A5-4D8E-BDC3-AF3791F8E83A}"/>
              </a:ext>
            </a:extLst>
          </p:cNvPr>
          <p:cNvSpPr/>
          <p:nvPr/>
        </p:nvSpPr>
        <p:spPr>
          <a:xfrm>
            <a:off x="10222254" y="1694716"/>
            <a:ext cx="1478605" cy="357462"/>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200" dirty="0">
                <a:solidFill>
                  <a:schemeClr val="bg2">
                    <a:lumMod val="50000"/>
                  </a:schemeClr>
                </a:solidFill>
              </a:rPr>
              <a:t>Δ</a:t>
            </a:r>
            <a:r>
              <a:rPr lang="en-US" sz="1200" dirty="0">
                <a:solidFill>
                  <a:schemeClr val="bg2">
                    <a:lumMod val="50000"/>
                  </a:schemeClr>
                </a:solidFill>
              </a:rPr>
              <a:t> 73 kWh/m2 (4%)</a:t>
            </a:r>
          </a:p>
        </p:txBody>
      </p:sp>
      <p:sp>
        <p:nvSpPr>
          <p:cNvPr id="8" name="Title 1">
            <a:extLst>
              <a:ext uri="{FF2B5EF4-FFF2-40B4-BE49-F238E27FC236}">
                <a16:creationId xmlns:a16="http://schemas.microsoft.com/office/drawing/2014/main" id="{B7294BAD-7EA4-4F6D-848F-73ACF287619A}"/>
              </a:ext>
            </a:extLst>
          </p:cNvPr>
          <p:cNvSpPr txBox="1">
            <a:spLocks/>
          </p:cNvSpPr>
          <p:nvPr/>
        </p:nvSpPr>
        <p:spPr>
          <a:xfrm>
            <a:off x="1426722"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Solar radiation |PVGIS-Sarah x LB </a:t>
            </a:r>
            <a:endParaRPr lang="en-CH" dirty="0"/>
          </a:p>
        </p:txBody>
      </p:sp>
      <p:sp>
        <p:nvSpPr>
          <p:cNvPr id="3" name="TextBox 2">
            <a:extLst>
              <a:ext uri="{FF2B5EF4-FFF2-40B4-BE49-F238E27FC236}">
                <a16:creationId xmlns:a16="http://schemas.microsoft.com/office/drawing/2014/main" id="{8B1B293F-3E89-4C50-B5D7-27F3A0301B67}"/>
              </a:ext>
            </a:extLst>
          </p:cNvPr>
          <p:cNvSpPr txBox="1"/>
          <p:nvPr/>
        </p:nvSpPr>
        <p:spPr>
          <a:xfrm>
            <a:off x="1011837" y="6402146"/>
            <a:ext cx="6932950" cy="276999"/>
          </a:xfrm>
          <a:prstGeom prst="rect">
            <a:avLst/>
          </a:prstGeom>
          <a:noFill/>
        </p:spPr>
        <p:txBody>
          <a:bodyPr wrap="square" rtlCol="0">
            <a:spAutoFit/>
          </a:bodyPr>
          <a:lstStyle/>
          <a:p>
            <a:r>
              <a:rPr lang="en-US" sz="1200" dirty="0">
                <a:solidFill>
                  <a:schemeClr val="tx1">
                    <a:lumMod val="65000"/>
                    <a:lumOff val="35000"/>
                  </a:schemeClr>
                </a:solidFill>
              </a:rPr>
              <a:t>Data source: http://re.jrc.ec.europa.eu/pvg_tools/en/tools.html</a:t>
            </a:r>
            <a:endParaRPr lang="en-CH" sz="1200" dirty="0">
              <a:solidFill>
                <a:schemeClr val="tx1">
                  <a:lumMod val="65000"/>
                  <a:lumOff val="35000"/>
                </a:schemeClr>
              </a:solidFill>
            </a:endParaRPr>
          </a:p>
        </p:txBody>
      </p:sp>
      <p:sp>
        <p:nvSpPr>
          <p:cNvPr id="4" name="Rectangle 3">
            <a:extLst>
              <a:ext uri="{FF2B5EF4-FFF2-40B4-BE49-F238E27FC236}">
                <a16:creationId xmlns:a16="http://schemas.microsoft.com/office/drawing/2014/main" id="{997F848E-E7E5-4BF3-98B0-A6DAD17461DF}"/>
              </a:ext>
            </a:extLst>
          </p:cNvPr>
          <p:cNvSpPr/>
          <p:nvPr/>
        </p:nvSpPr>
        <p:spPr>
          <a:xfrm>
            <a:off x="10125856" y="2479077"/>
            <a:ext cx="1671403" cy="2999823"/>
          </a:xfrm>
          <a:prstGeom prst="rect">
            <a:avLst/>
          </a:prstGeom>
          <a:noFill/>
          <a:ln>
            <a:prstDash val="sys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en-CH"/>
          </a:p>
        </p:txBody>
      </p:sp>
      <p:sp>
        <p:nvSpPr>
          <p:cNvPr id="14" name="Left Brace 13">
            <a:extLst>
              <a:ext uri="{FF2B5EF4-FFF2-40B4-BE49-F238E27FC236}">
                <a16:creationId xmlns:a16="http://schemas.microsoft.com/office/drawing/2014/main" id="{BFB2D32D-2D73-4F8B-B598-4CBFC21A8F9A}"/>
              </a:ext>
            </a:extLst>
          </p:cNvPr>
          <p:cNvSpPr/>
          <p:nvPr/>
        </p:nvSpPr>
        <p:spPr>
          <a:xfrm rot="5400000">
            <a:off x="10769022" y="1703976"/>
            <a:ext cx="272639" cy="1154241"/>
          </a:xfrm>
          <a:prstGeom prst="leftBrace">
            <a:avLst/>
          </a:prstGeom>
          <a:ln>
            <a:solidFill>
              <a:schemeClr val="accent3"/>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en-CH"/>
          </a:p>
        </p:txBody>
      </p:sp>
    </p:spTree>
    <p:extLst>
      <p:ext uri="{BB962C8B-B14F-4D97-AF65-F5344CB8AC3E}">
        <p14:creationId xmlns:p14="http://schemas.microsoft.com/office/powerpoint/2010/main" val="126275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AA27-ABA9-4A85-8404-0A5C319BD343}"/>
              </a:ext>
            </a:extLst>
          </p:cNvPr>
          <p:cNvSpPr>
            <a:spLocks noGrp="1"/>
          </p:cNvSpPr>
          <p:nvPr>
            <p:ph type="ctrTitle"/>
          </p:nvPr>
        </p:nvSpPr>
        <p:spPr>
          <a:xfrm>
            <a:off x="4890051" y="1472219"/>
            <a:ext cx="7140271" cy="4228865"/>
          </a:xfrm>
        </p:spPr>
        <p:txBody>
          <a:bodyPr anchor="ctr"/>
          <a:lstStyle/>
          <a:p>
            <a:r>
              <a:rPr lang="en-US" dirty="0">
                <a:solidFill>
                  <a:schemeClr val="bg1"/>
                </a:solidFill>
              </a:rPr>
              <a:t>Status quo analysis</a:t>
            </a:r>
            <a:endParaRPr lang="en-CH" dirty="0">
              <a:solidFill>
                <a:schemeClr val="bg1"/>
              </a:solidFill>
            </a:endParaRPr>
          </a:p>
        </p:txBody>
      </p:sp>
      <p:sp>
        <p:nvSpPr>
          <p:cNvPr id="7" name="Content Placeholder 2">
            <a:extLst>
              <a:ext uri="{FF2B5EF4-FFF2-40B4-BE49-F238E27FC236}">
                <a16:creationId xmlns:a16="http://schemas.microsoft.com/office/drawing/2014/main" id="{BADF4D5A-2BDD-4755-99DE-59DA9C9D9F37}"/>
              </a:ext>
            </a:extLst>
          </p:cNvPr>
          <p:cNvSpPr txBox="1">
            <a:spLocks/>
          </p:cNvSpPr>
          <p:nvPr/>
        </p:nvSpPr>
        <p:spPr>
          <a:xfrm>
            <a:off x="1272607" y="1794905"/>
            <a:ext cx="10515600" cy="4351338"/>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Arial" panose="020B0604020202020204" pitchFamily="34" charset="0"/>
              <a:buChar char="•"/>
            </a:pPr>
            <a:r>
              <a:rPr lang="en-US" dirty="0">
                <a:solidFill>
                  <a:schemeClr val="accent3">
                    <a:lumMod val="75000"/>
                  </a:schemeClr>
                </a:solidFill>
              </a:rPr>
              <a:t>3for2 concept </a:t>
            </a:r>
          </a:p>
          <a:p>
            <a:pPr marL="342900" indent="-342900" algn="l">
              <a:lnSpc>
                <a:spcPct val="150000"/>
              </a:lnSpc>
              <a:buFont typeface="Arial" panose="020B0604020202020204" pitchFamily="34" charset="0"/>
              <a:buChar char="•"/>
            </a:pPr>
            <a:r>
              <a:rPr lang="en-US" dirty="0">
                <a:solidFill>
                  <a:schemeClr val="accent3">
                    <a:lumMod val="75000"/>
                  </a:schemeClr>
                </a:solidFill>
              </a:rPr>
              <a:t>Sun path </a:t>
            </a:r>
          </a:p>
          <a:p>
            <a:pPr marL="342900" indent="-342900" algn="l">
              <a:lnSpc>
                <a:spcPct val="150000"/>
              </a:lnSpc>
              <a:buFont typeface="Arial" panose="020B0604020202020204" pitchFamily="34" charset="0"/>
              <a:buChar char="•"/>
            </a:pPr>
            <a:r>
              <a:rPr lang="en-US" dirty="0">
                <a:solidFill>
                  <a:schemeClr val="accent3">
                    <a:lumMod val="75000"/>
                  </a:schemeClr>
                </a:solidFill>
              </a:rPr>
              <a:t>Validation of solar results</a:t>
            </a:r>
          </a:p>
          <a:p>
            <a:pPr marL="342900" indent="-342900" algn="l">
              <a:lnSpc>
                <a:spcPct val="150000"/>
              </a:lnSpc>
              <a:buFont typeface="Arial" panose="020B0604020202020204" pitchFamily="34" charset="0"/>
              <a:buChar char="•"/>
            </a:pPr>
            <a:r>
              <a:rPr lang="en-US" dirty="0">
                <a:solidFill>
                  <a:schemeClr val="bg1"/>
                </a:solidFill>
              </a:rPr>
              <a:t>Status quo analysis</a:t>
            </a:r>
          </a:p>
          <a:p>
            <a:pPr marL="342900" indent="-342900" algn="l">
              <a:lnSpc>
                <a:spcPct val="150000"/>
              </a:lnSpc>
              <a:buFont typeface="Arial" panose="020B0604020202020204" pitchFamily="34" charset="0"/>
              <a:buChar char="•"/>
            </a:pPr>
            <a:r>
              <a:rPr lang="en-US" dirty="0">
                <a:solidFill>
                  <a:schemeClr val="accent3">
                    <a:lumMod val="75000"/>
                  </a:schemeClr>
                </a:solidFill>
              </a:rPr>
              <a:t>Optimization studies</a:t>
            </a:r>
          </a:p>
          <a:p>
            <a:pPr marL="342900" indent="-342900" algn="l">
              <a:lnSpc>
                <a:spcPct val="150000"/>
              </a:lnSpc>
              <a:buFont typeface="Arial" panose="020B0604020202020204" pitchFamily="34" charset="0"/>
              <a:buChar char="•"/>
            </a:pPr>
            <a:r>
              <a:rPr lang="en-US" dirty="0">
                <a:solidFill>
                  <a:schemeClr val="accent3">
                    <a:lumMod val="75000"/>
                  </a:schemeClr>
                </a:solidFill>
              </a:rPr>
              <a:t>Electricity production</a:t>
            </a:r>
          </a:p>
          <a:p>
            <a:pPr marL="342900" indent="-342900" algn="l">
              <a:lnSpc>
                <a:spcPct val="150000"/>
              </a:lnSpc>
              <a:buFont typeface="Arial" panose="020B0604020202020204" pitchFamily="34" charset="0"/>
              <a:buChar char="•"/>
            </a:pPr>
            <a:r>
              <a:rPr lang="en-US" dirty="0">
                <a:solidFill>
                  <a:schemeClr val="accent3">
                    <a:lumMod val="75000"/>
                  </a:schemeClr>
                </a:solidFill>
              </a:rPr>
              <a:t>Cooling loads</a:t>
            </a:r>
          </a:p>
          <a:p>
            <a:pPr marL="342900" indent="-342900" algn="l">
              <a:lnSpc>
                <a:spcPct val="150000"/>
              </a:lnSpc>
              <a:buFont typeface="Arial" panose="020B0604020202020204" pitchFamily="34" charset="0"/>
              <a:buChar char="•"/>
            </a:pPr>
            <a:r>
              <a:rPr lang="en-US" dirty="0">
                <a:solidFill>
                  <a:schemeClr val="accent3">
                    <a:lumMod val="75000"/>
                  </a:schemeClr>
                </a:solidFill>
              </a:rPr>
              <a:t>Trade-off analysis</a:t>
            </a:r>
          </a:p>
          <a:p>
            <a:pPr marL="342900" indent="-342900" algn="l">
              <a:lnSpc>
                <a:spcPct val="150000"/>
              </a:lnSpc>
              <a:buFont typeface="Arial" panose="020B0604020202020204" pitchFamily="34" charset="0"/>
              <a:buChar char="•"/>
            </a:pPr>
            <a:r>
              <a:rPr lang="en-US" dirty="0">
                <a:solidFill>
                  <a:schemeClr val="accent3">
                    <a:lumMod val="75000"/>
                  </a:schemeClr>
                </a:solidFill>
              </a:rPr>
              <a:t>Conclusion and discussion</a:t>
            </a:r>
          </a:p>
        </p:txBody>
      </p:sp>
    </p:spTree>
    <p:extLst>
      <p:ext uri="{BB962C8B-B14F-4D97-AF65-F5344CB8AC3E}">
        <p14:creationId xmlns:p14="http://schemas.microsoft.com/office/powerpoint/2010/main" val="949944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030D89-CE1B-4E7B-84E1-277188511FC5}"/>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1762" r="41509" b="24132"/>
          <a:stretch/>
        </p:blipFill>
        <p:spPr>
          <a:xfrm>
            <a:off x="7954612" y="1690687"/>
            <a:ext cx="4140054" cy="4956001"/>
          </a:xfrm>
          <a:prstGeom prst="rect">
            <a:avLst/>
          </a:prstGeom>
        </p:spPr>
      </p:pic>
      <p:graphicFrame>
        <p:nvGraphicFramePr>
          <p:cNvPr id="6" name="Table 5">
            <a:extLst>
              <a:ext uri="{FF2B5EF4-FFF2-40B4-BE49-F238E27FC236}">
                <a16:creationId xmlns:a16="http://schemas.microsoft.com/office/drawing/2014/main" id="{F3210F2D-5FF8-4BC2-A432-DBAE7E22519F}"/>
              </a:ext>
            </a:extLst>
          </p:cNvPr>
          <p:cNvGraphicFramePr>
            <a:graphicFrameLocks noGrp="1"/>
          </p:cNvGraphicFramePr>
          <p:nvPr>
            <p:extLst>
              <p:ext uri="{D42A27DB-BD31-4B8C-83A1-F6EECF244321}">
                <p14:modId xmlns:p14="http://schemas.microsoft.com/office/powerpoint/2010/main" val="1925648941"/>
              </p:ext>
            </p:extLst>
          </p:nvPr>
        </p:nvGraphicFramePr>
        <p:xfrm>
          <a:off x="766053" y="2188564"/>
          <a:ext cx="3423754" cy="4017366"/>
        </p:xfrm>
        <a:graphic>
          <a:graphicData uri="http://schemas.openxmlformats.org/drawingml/2006/table">
            <a:tbl>
              <a:tblPr firstRow="1" firstCol="1">
                <a:tableStyleId>{D27102A9-8310-4765-A935-A1911B00CA55}</a:tableStyleId>
              </a:tblPr>
              <a:tblGrid>
                <a:gridCol w="2016868">
                  <a:extLst>
                    <a:ext uri="{9D8B030D-6E8A-4147-A177-3AD203B41FA5}">
                      <a16:colId xmlns:a16="http://schemas.microsoft.com/office/drawing/2014/main" val="4191499455"/>
                    </a:ext>
                  </a:extLst>
                </a:gridCol>
                <a:gridCol w="1406886">
                  <a:extLst>
                    <a:ext uri="{9D8B030D-6E8A-4147-A177-3AD203B41FA5}">
                      <a16:colId xmlns:a16="http://schemas.microsoft.com/office/drawing/2014/main" val="2754691636"/>
                    </a:ext>
                  </a:extLst>
                </a:gridCol>
              </a:tblGrid>
              <a:tr h="457178">
                <a:tc gridSpan="2">
                  <a:txBody>
                    <a:bodyPr/>
                    <a:lstStyle/>
                    <a:p>
                      <a:pPr algn="ctr"/>
                      <a:r>
                        <a:rPr lang="en-US" sz="1500" dirty="0"/>
                        <a:t>Used Parameters</a:t>
                      </a:r>
                      <a:endParaRPr lang="en-CH" sz="1500" dirty="0"/>
                    </a:p>
                  </a:txBody>
                  <a:tcPr anchor="ctr"/>
                </a:tc>
                <a:tc hMerge="1">
                  <a:txBody>
                    <a:bodyPr/>
                    <a:lstStyle/>
                    <a:p>
                      <a:endParaRPr lang="en-CH" dirty="0"/>
                    </a:p>
                  </a:txBody>
                  <a:tcPr/>
                </a:tc>
                <a:extLst>
                  <a:ext uri="{0D108BD9-81ED-4DB2-BD59-A6C34878D82A}">
                    <a16:rowId xmlns:a16="http://schemas.microsoft.com/office/drawing/2014/main" val="1430531798"/>
                  </a:ext>
                </a:extLst>
              </a:tr>
              <a:tr h="457178">
                <a:tc>
                  <a:txBody>
                    <a:bodyPr/>
                    <a:lstStyle/>
                    <a:p>
                      <a:pPr algn="l"/>
                      <a:r>
                        <a:rPr lang="en-US" sz="1500" dirty="0"/>
                        <a:t>Amount of Floors</a:t>
                      </a:r>
                      <a:endParaRPr lang="en-CH" sz="1500" dirty="0"/>
                    </a:p>
                  </a:txBody>
                  <a:tcPr anchor="ctr"/>
                </a:tc>
                <a:tc>
                  <a:txBody>
                    <a:bodyPr/>
                    <a:lstStyle/>
                    <a:p>
                      <a:pPr algn="ctr"/>
                      <a:r>
                        <a:rPr lang="en-US" sz="1500" dirty="0"/>
                        <a:t>35</a:t>
                      </a:r>
                      <a:endParaRPr lang="en-CH" sz="1500" dirty="0"/>
                    </a:p>
                  </a:txBody>
                  <a:tcPr anchor="ctr"/>
                </a:tc>
                <a:extLst>
                  <a:ext uri="{0D108BD9-81ED-4DB2-BD59-A6C34878D82A}">
                    <a16:rowId xmlns:a16="http://schemas.microsoft.com/office/drawing/2014/main" val="3576494485"/>
                  </a:ext>
                </a:extLst>
              </a:tr>
              <a:tr h="457178">
                <a:tc>
                  <a:txBody>
                    <a:bodyPr/>
                    <a:lstStyle/>
                    <a:p>
                      <a:pPr algn="l"/>
                      <a:r>
                        <a:rPr lang="en-US" sz="1500" dirty="0"/>
                        <a:t>Floor size</a:t>
                      </a:r>
                      <a:endParaRPr lang="en-CH" sz="1500" dirty="0"/>
                    </a:p>
                  </a:txBody>
                  <a:tcPr anchor="ctr"/>
                </a:tc>
                <a:tc>
                  <a:txBody>
                    <a:bodyPr/>
                    <a:lstStyle/>
                    <a:p>
                      <a:pPr algn="ctr"/>
                      <a:r>
                        <a:rPr lang="en-US" sz="1500" dirty="0"/>
                        <a:t>30mx30m</a:t>
                      </a:r>
                      <a:endParaRPr lang="en-CH" sz="1500" dirty="0"/>
                    </a:p>
                  </a:txBody>
                  <a:tcPr anchor="ctr"/>
                </a:tc>
                <a:extLst>
                  <a:ext uri="{0D108BD9-81ED-4DB2-BD59-A6C34878D82A}">
                    <a16:rowId xmlns:a16="http://schemas.microsoft.com/office/drawing/2014/main" val="1658664282"/>
                  </a:ext>
                </a:extLst>
              </a:tr>
              <a:tr h="457178">
                <a:tc>
                  <a:txBody>
                    <a:bodyPr/>
                    <a:lstStyle/>
                    <a:p>
                      <a:pPr algn="l"/>
                      <a:r>
                        <a:rPr lang="en-US" sz="1500" dirty="0"/>
                        <a:t>Floor height</a:t>
                      </a:r>
                      <a:endParaRPr lang="en-CH" sz="1500" dirty="0"/>
                    </a:p>
                  </a:txBody>
                  <a:tcPr anchor="ctr"/>
                </a:tc>
                <a:tc>
                  <a:txBody>
                    <a:bodyPr/>
                    <a:lstStyle/>
                    <a:p>
                      <a:pPr algn="ctr"/>
                      <a:r>
                        <a:rPr lang="en-US" sz="1500" dirty="0"/>
                        <a:t>3.65m</a:t>
                      </a:r>
                      <a:endParaRPr lang="en-CH" sz="1500" dirty="0"/>
                    </a:p>
                  </a:txBody>
                  <a:tcPr anchor="ctr"/>
                </a:tc>
                <a:extLst>
                  <a:ext uri="{0D108BD9-81ED-4DB2-BD59-A6C34878D82A}">
                    <a16:rowId xmlns:a16="http://schemas.microsoft.com/office/drawing/2014/main" val="21399191"/>
                  </a:ext>
                </a:extLst>
              </a:tr>
              <a:tr h="457178">
                <a:tc>
                  <a:txBody>
                    <a:bodyPr/>
                    <a:lstStyle/>
                    <a:p>
                      <a:pPr algn="l"/>
                      <a:r>
                        <a:rPr lang="en-US" sz="1500" dirty="0"/>
                        <a:t>Total floor area </a:t>
                      </a:r>
                      <a:endParaRPr lang="en-CH" sz="1500" dirty="0"/>
                    </a:p>
                  </a:txBody>
                  <a:tcPr anchor="ctr"/>
                </a:tc>
                <a:tc>
                  <a:txBody>
                    <a:bodyPr/>
                    <a:lstStyle/>
                    <a:p>
                      <a:pPr algn="ctr"/>
                      <a:r>
                        <a:rPr lang="en-US" sz="1500" dirty="0"/>
                        <a:t>31’500m2</a:t>
                      </a:r>
                      <a:endParaRPr lang="en-CH" sz="1500" dirty="0"/>
                    </a:p>
                  </a:txBody>
                  <a:tcPr anchor="ctr"/>
                </a:tc>
                <a:extLst>
                  <a:ext uri="{0D108BD9-81ED-4DB2-BD59-A6C34878D82A}">
                    <a16:rowId xmlns:a16="http://schemas.microsoft.com/office/drawing/2014/main" val="3033169858"/>
                  </a:ext>
                </a:extLst>
              </a:tr>
              <a:tr h="457178">
                <a:tc>
                  <a:txBody>
                    <a:bodyPr/>
                    <a:lstStyle/>
                    <a:p>
                      <a:pPr algn="l"/>
                      <a:r>
                        <a:rPr lang="en-US" sz="1500" dirty="0"/>
                        <a:t>PV dimensions:</a:t>
                      </a:r>
                      <a:endParaRPr lang="en-CH" sz="1500" dirty="0"/>
                    </a:p>
                  </a:txBody>
                  <a:tcPr anchor="ctr"/>
                </a:tc>
                <a:tc>
                  <a:txBody>
                    <a:bodyPr/>
                    <a:lstStyle/>
                    <a:p>
                      <a:pPr algn="ctr"/>
                      <a:endParaRPr lang="en-CH" sz="1500" dirty="0"/>
                    </a:p>
                  </a:txBody>
                  <a:tcPr anchor="ctr"/>
                </a:tc>
                <a:extLst>
                  <a:ext uri="{0D108BD9-81ED-4DB2-BD59-A6C34878D82A}">
                    <a16:rowId xmlns:a16="http://schemas.microsoft.com/office/drawing/2014/main" val="3882899357"/>
                  </a:ext>
                </a:extLst>
              </a:tr>
              <a:tr h="457178">
                <a:tc>
                  <a:txBody>
                    <a:bodyPr/>
                    <a:lstStyle/>
                    <a:p>
                      <a:pPr algn="ctr"/>
                      <a:r>
                        <a:rPr lang="en-US" sz="1500" dirty="0"/>
                        <a:t>Height</a:t>
                      </a:r>
                      <a:endParaRPr lang="en-CH" sz="1500" dirty="0"/>
                    </a:p>
                  </a:txBody>
                  <a:tcPr anchor="ctr"/>
                </a:tc>
                <a:tc>
                  <a:txBody>
                    <a:bodyPr/>
                    <a:lstStyle/>
                    <a:p>
                      <a:pPr algn="ctr"/>
                      <a:r>
                        <a:rPr lang="en-US" sz="1500" dirty="0"/>
                        <a:t>0.30m</a:t>
                      </a:r>
                      <a:endParaRPr lang="en-CH" sz="1500" dirty="0"/>
                    </a:p>
                  </a:txBody>
                  <a:tcPr anchor="ctr"/>
                </a:tc>
                <a:extLst>
                  <a:ext uri="{0D108BD9-81ED-4DB2-BD59-A6C34878D82A}">
                    <a16:rowId xmlns:a16="http://schemas.microsoft.com/office/drawing/2014/main" val="1648122915"/>
                  </a:ext>
                </a:extLst>
              </a:tr>
              <a:tr h="359942">
                <a:tc>
                  <a:txBody>
                    <a:bodyPr/>
                    <a:lstStyle/>
                    <a:p>
                      <a:pPr algn="ctr"/>
                      <a:r>
                        <a:rPr lang="en-US" sz="1500" dirty="0"/>
                        <a:t>Depth</a:t>
                      </a:r>
                      <a:endParaRPr lang="en-CH" sz="1500" dirty="0"/>
                    </a:p>
                  </a:txBody>
                  <a:tcPr anchor="ctr"/>
                </a:tc>
                <a:tc>
                  <a:txBody>
                    <a:bodyPr/>
                    <a:lstStyle/>
                    <a:p>
                      <a:pPr algn="ctr"/>
                      <a:r>
                        <a:rPr lang="en-US" sz="1500" dirty="0"/>
                        <a:t>1m</a:t>
                      </a:r>
                      <a:endParaRPr lang="en-CH" sz="1500" dirty="0"/>
                    </a:p>
                  </a:txBody>
                  <a:tcPr anchor="ctr"/>
                </a:tc>
                <a:extLst>
                  <a:ext uri="{0D108BD9-81ED-4DB2-BD59-A6C34878D82A}">
                    <a16:rowId xmlns:a16="http://schemas.microsoft.com/office/drawing/2014/main" val="151526441"/>
                  </a:ext>
                </a:extLst>
              </a:tr>
              <a:tr h="457178">
                <a:tc>
                  <a:txBody>
                    <a:bodyPr/>
                    <a:lstStyle/>
                    <a:p>
                      <a:pPr algn="l"/>
                      <a:r>
                        <a:rPr lang="en-US" sz="1500" dirty="0"/>
                        <a:t>PV area</a:t>
                      </a:r>
                      <a:endParaRPr lang="en-CH" sz="1500" dirty="0"/>
                    </a:p>
                  </a:txBody>
                  <a:tcPr anchor="ctr"/>
                </a:tc>
                <a:tc>
                  <a:txBody>
                    <a:bodyPr/>
                    <a:lstStyle/>
                    <a:p>
                      <a:pPr algn="ctr"/>
                      <a:r>
                        <a:rPr lang="en-US" sz="1500" dirty="0">
                          <a:solidFill>
                            <a:schemeClr val="tx1"/>
                          </a:solidFill>
                        </a:rPr>
                        <a:t>4531.1m2</a:t>
                      </a:r>
                      <a:endParaRPr lang="en-CH" sz="1500" dirty="0">
                        <a:solidFill>
                          <a:schemeClr val="tx1"/>
                        </a:solidFill>
                      </a:endParaRPr>
                    </a:p>
                  </a:txBody>
                  <a:tcPr anchor="ctr"/>
                </a:tc>
                <a:extLst>
                  <a:ext uri="{0D108BD9-81ED-4DB2-BD59-A6C34878D82A}">
                    <a16:rowId xmlns:a16="http://schemas.microsoft.com/office/drawing/2014/main" val="3089786475"/>
                  </a:ext>
                </a:extLst>
              </a:tr>
            </a:tbl>
          </a:graphicData>
        </a:graphic>
      </p:graphicFrame>
      <p:grpSp>
        <p:nvGrpSpPr>
          <p:cNvPr id="7" name="Group 6">
            <a:extLst>
              <a:ext uri="{FF2B5EF4-FFF2-40B4-BE49-F238E27FC236}">
                <a16:creationId xmlns:a16="http://schemas.microsoft.com/office/drawing/2014/main" id="{DE237103-A7F3-4DBE-8803-040A8D853031}"/>
              </a:ext>
            </a:extLst>
          </p:cNvPr>
          <p:cNvGrpSpPr/>
          <p:nvPr/>
        </p:nvGrpSpPr>
        <p:grpSpPr>
          <a:xfrm>
            <a:off x="10790480" y="134541"/>
            <a:ext cx="1304186" cy="461167"/>
            <a:chOff x="8119596" y="633225"/>
            <a:chExt cx="1761584" cy="622905"/>
          </a:xfrm>
        </p:grpSpPr>
        <p:pic>
          <p:nvPicPr>
            <p:cNvPr id="9" name="Picture 8" descr="A insect on the ground&#10;&#10;Description generated with high confidence">
              <a:extLst>
                <a:ext uri="{FF2B5EF4-FFF2-40B4-BE49-F238E27FC236}">
                  <a16:creationId xmlns:a16="http://schemas.microsoft.com/office/drawing/2014/main" id="{9E3090E1-5121-4D1B-A27E-3D6E685E85DB}"/>
                </a:ext>
              </a:extLst>
            </p:cNvPr>
            <p:cNvPicPr>
              <a:picLocks noChangeAspect="1"/>
            </p:cNvPicPr>
            <p:nvPr/>
          </p:nvPicPr>
          <p:blipFill>
            <a:blip r:embed="rId4"/>
            <a:stretch>
              <a:fillRect/>
            </a:stretch>
          </p:blipFill>
          <p:spPr>
            <a:xfrm>
              <a:off x="8119596" y="683429"/>
              <a:ext cx="572701" cy="572701"/>
            </a:xfrm>
            <a:prstGeom prst="rect">
              <a:avLst/>
            </a:prstGeom>
          </p:spPr>
        </p:pic>
        <p:pic>
          <p:nvPicPr>
            <p:cNvPr id="10" name="Picture 9" descr="A picture containing object&#10;&#10;Description generated with high confidence">
              <a:extLst>
                <a:ext uri="{FF2B5EF4-FFF2-40B4-BE49-F238E27FC236}">
                  <a16:creationId xmlns:a16="http://schemas.microsoft.com/office/drawing/2014/main" id="{3CCBEFE2-2912-4D4A-909A-EF3ED8BB2B87}"/>
                </a:ext>
              </a:extLst>
            </p:cNvPr>
            <p:cNvPicPr>
              <a:picLocks noChangeAspect="1"/>
            </p:cNvPicPr>
            <p:nvPr/>
          </p:nvPicPr>
          <p:blipFill>
            <a:blip r:embed="rId5"/>
            <a:stretch>
              <a:fillRect/>
            </a:stretch>
          </p:blipFill>
          <p:spPr>
            <a:xfrm>
              <a:off x="9258275" y="633225"/>
              <a:ext cx="622905" cy="622905"/>
            </a:xfrm>
            <a:prstGeom prst="rect">
              <a:avLst/>
            </a:prstGeom>
          </p:spPr>
        </p:pic>
        <p:sp>
          <p:nvSpPr>
            <p:cNvPr id="11" name="Plus Sign 10">
              <a:extLst>
                <a:ext uri="{FF2B5EF4-FFF2-40B4-BE49-F238E27FC236}">
                  <a16:creationId xmlns:a16="http://schemas.microsoft.com/office/drawing/2014/main" id="{05B40523-23DB-4DAD-ABAE-3A6883ADC036}"/>
                </a:ext>
              </a:extLst>
            </p:cNvPr>
            <p:cNvSpPr/>
            <p:nvPr/>
          </p:nvSpPr>
          <p:spPr>
            <a:xfrm>
              <a:off x="8774281" y="733941"/>
              <a:ext cx="413544" cy="413544"/>
            </a:xfrm>
            <a:prstGeom prst="mathPlus">
              <a:avLst>
                <a:gd name="adj1" fmla="val 1155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5" name="Title 1">
            <a:extLst>
              <a:ext uri="{FF2B5EF4-FFF2-40B4-BE49-F238E27FC236}">
                <a16:creationId xmlns:a16="http://schemas.microsoft.com/office/drawing/2014/main" id="{8FBDAAB9-70F2-40AD-923F-1AD41F60942B}"/>
              </a:ext>
            </a:extLst>
          </p:cNvPr>
          <p:cNvSpPr txBox="1">
            <a:spLocks/>
          </p:cNvSpPr>
          <p:nvPr/>
        </p:nvSpPr>
        <p:spPr>
          <a:xfrm>
            <a:off x="1426722"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Total solar radiation | PV panels | year</a:t>
            </a:r>
            <a:endParaRPr lang="en-CH" dirty="0"/>
          </a:p>
        </p:txBody>
      </p:sp>
      <p:pic>
        <p:nvPicPr>
          <p:cNvPr id="16" name="Graphic 15" descr="Solar system">
            <a:extLst>
              <a:ext uri="{FF2B5EF4-FFF2-40B4-BE49-F238E27FC236}">
                <a16:creationId xmlns:a16="http://schemas.microsoft.com/office/drawing/2014/main" id="{E405ADEE-3B60-43B2-BB9F-AE11F72AA2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853" y="570706"/>
            <a:ext cx="914400" cy="914400"/>
          </a:xfrm>
          <a:prstGeom prst="rect">
            <a:avLst/>
          </a:prstGeom>
        </p:spPr>
      </p:pic>
      <p:graphicFrame>
        <p:nvGraphicFramePr>
          <p:cNvPr id="13" name="Chart 12">
            <a:extLst>
              <a:ext uri="{FF2B5EF4-FFF2-40B4-BE49-F238E27FC236}">
                <a16:creationId xmlns:a16="http://schemas.microsoft.com/office/drawing/2014/main" id="{F094D69D-FB43-491C-AE58-108463E85FEC}"/>
              </a:ext>
            </a:extLst>
          </p:cNvPr>
          <p:cNvGraphicFramePr>
            <a:graphicFrameLocks/>
          </p:cNvGraphicFramePr>
          <p:nvPr>
            <p:extLst>
              <p:ext uri="{D42A27DB-BD31-4B8C-83A1-F6EECF244321}">
                <p14:modId xmlns:p14="http://schemas.microsoft.com/office/powerpoint/2010/main" val="1759290552"/>
              </p:ext>
            </p:extLst>
          </p:nvPr>
        </p:nvGraphicFramePr>
        <p:xfrm>
          <a:off x="4515240" y="2041209"/>
          <a:ext cx="3750039" cy="4509013"/>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13416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9610881E-8F19-4D88-A9E0-FEA7DB951A7A}"/>
              </a:ext>
            </a:extLst>
          </p:cNvPr>
          <p:cNvGraphicFramePr>
            <a:graphicFrameLocks/>
          </p:cNvGraphicFramePr>
          <p:nvPr>
            <p:extLst>
              <p:ext uri="{D42A27DB-BD31-4B8C-83A1-F6EECF244321}">
                <p14:modId xmlns:p14="http://schemas.microsoft.com/office/powerpoint/2010/main" val="3192384801"/>
              </p:ext>
            </p:extLst>
          </p:nvPr>
        </p:nvGraphicFramePr>
        <p:xfrm>
          <a:off x="4204741" y="1542826"/>
          <a:ext cx="7711188" cy="4708072"/>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1">
            <a:extLst>
              <a:ext uri="{FF2B5EF4-FFF2-40B4-BE49-F238E27FC236}">
                <a16:creationId xmlns:a16="http://schemas.microsoft.com/office/drawing/2014/main" id="{A57C399A-C0C8-47C0-806F-7C5E6FE9DAD4}"/>
              </a:ext>
            </a:extLst>
          </p:cNvPr>
          <p:cNvSpPr txBox="1">
            <a:spLocks/>
          </p:cNvSpPr>
          <p:nvPr/>
        </p:nvSpPr>
        <p:spPr>
          <a:xfrm>
            <a:off x="1426722"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Solar radiation | Monthly </a:t>
            </a:r>
            <a:endParaRPr lang="en-CH" dirty="0"/>
          </a:p>
        </p:txBody>
      </p:sp>
      <p:pic>
        <p:nvPicPr>
          <p:cNvPr id="7" name="Graphic 6" descr="Bar chart">
            <a:extLst>
              <a:ext uri="{FF2B5EF4-FFF2-40B4-BE49-F238E27FC236}">
                <a16:creationId xmlns:a16="http://schemas.microsoft.com/office/drawing/2014/main" id="{44D250A8-0AFF-4716-8A89-FF57451D0C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4811" y="518825"/>
            <a:ext cx="914400" cy="914400"/>
          </a:xfrm>
          <a:prstGeom prst="rect">
            <a:avLst/>
          </a:prstGeom>
        </p:spPr>
      </p:pic>
      <p:sp>
        <p:nvSpPr>
          <p:cNvPr id="9" name="Rectangle: Rounded Corners 8">
            <a:extLst>
              <a:ext uri="{FF2B5EF4-FFF2-40B4-BE49-F238E27FC236}">
                <a16:creationId xmlns:a16="http://schemas.microsoft.com/office/drawing/2014/main" id="{B86307DD-C925-49AC-AC1A-949FCB3EF938}"/>
              </a:ext>
            </a:extLst>
          </p:cNvPr>
          <p:cNvSpPr/>
          <p:nvPr/>
        </p:nvSpPr>
        <p:spPr>
          <a:xfrm>
            <a:off x="702011" y="2915587"/>
            <a:ext cx="3150461" cy="2540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marL="285750" indent="-285750">
              <a:lnSpc>
                <a:spcPct val="150000"/>
              </a:lnSpc>
              <a:buFont typeface="Arial" panose="020B0604020202020204" pitchFamily="34" charset="0"/>
              <a:buChar char="•"/>
            </a:pPr>
            <a:r>
              <a:rPr lang="en-US" sz="1600" dirty="0">
                <a:solidFill>
                  <a:schemeClr val="tx1">
                    <a:lumMod val="85000"/>
                    <a:lumOff val="15000"/>
                  </a:schemeClr>
                </a:solidFill>
              </a:rPr>
              <a:t>Around 51% of the total radiation on horizontal surface is received on the PV panels on the facades.</a:t>
            </a:r>
          </a:p>
          <a:p>
            <a:pPr marL="285750" indent="-285750">
              <a:lnSpc>
                <a:spcPct val="150000"/>
              </a:lnSpc>
              <a:buFont typeface="Arial" panose="020B0604020202020204" pitchFamily="34" charset="0"/>
              <a:buChar char="•"/>
            </a:pPr>
            <a:r>
              <a:rPr lang="en-US" sz="1600" dirty="0">
                <a:solidFill>
                  <a:schemeClr val="tx1">
                    <a:lumMod val="85000"/>
                    <a:lumOff val="15000"/>
                  </a:schemeClr>
                </a:solidFill>
              </a:rPr>
              <a:t>The radiation around the year is rather constant</a:t>
            </a:r>
          </a:p>
        </p:txBody>
      </p:sp>
    </p:spTree>
    <p:extLst>
      <p:ext uri="{BB962C8B-B14F-4D97-AF65-F5344CB8AC3E}">
        <p14:creationId xmlns:p14="http://schemas.microsoft.com/office/powerpoint/2010/main" val="3506988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utput_WppOag">
            <a:hlinkClick r:id="" action="ppaction://media"/>
            <a:extLst>
              <a:ext uri="{FF2B5EF4-FFF2-40B4-BE49-F238E27FC236}">
                <a16:creationId xmlns:a16="http://schemas.microsoft.com/office/drawing/2014/main" id="{D64C4E62-A8D0-4E08-BE53-FA87FB3B69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83114" y="3437841"/>
            <a:ext cx="4247035" cy="2770808"/>
          </a:xfrm>
          <a:prstGeom prst="rect">
            <a:avLst/>
          </a:prstGeom>
          <a:ln>
            <a:noFill/>
          </a:ln>
          <a:effectLst>
            <a:outerShdw blurRad="190500" algn="tl" rotWithShape="0">
              <a:srgbClr val="000000">
                <a:alpha val="70000"/>
              </a:srgbClr>
            </a:outerShdw>
          </a:effectLst>
        </p:spPr>
      </p:pic>
      <p:sp>
        <p:nvSpPr>
          <p:cNvPr id="7" name="Title 1">
            <a:extLst>
              <a:ext uri="{FF2B5EF4-FFF2-40B4-BE49-F238E27FC236}">
                <a16:creationId xmlns:a16="http://schemas.microsoft.com/office/drawing/2014/main" id="{111362ED-A90C-4116-BE62-4FE14C01E228}"/>
              </a:ext>
            </a:extLst>
          </p:cNvPr>
          <p:cNvSpPr txBox="1">
            <a:spLocks/>
          </p:cNvSpPr>
          <p:nvPr/>
        </p:nvSpPr>
        <p:spPr>
          <a:xfrm>
            <a:off x="1399828"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Solar radiation |Per facade</a:t>
            </a:r>
            <a:endParaRPr lang="en-CH" dirty="0"/>
          </a:p>
        </p:txBody>
      </p:sp>
      <p:pic>
        <p:nvPicPr>
          <p:cNvPr id="8" name="Graphic 7" descr="Bar chart">
            <a:extLst>
              <a:ext uri="{FF2B5EF4-FFF2-40B4-BE49-F238E27FC236}">
                <a16:creationId xmlns:a16="http://schemas.microsoft.com/office/drawing/2014/main" id="{A44A57B7-A3F3-4278-8670-2774DA81BA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4811" y="518825"/>
            <a:ext cx="914400" cy="914400"/>
          </a:xfrm>
          <a:prstGeom prst="rect">
            <a:avLst/>
          </a:prstGeom>
        </p:spPr>
      </p:pic>
      <p:pic>
        <p:nvPicPr>
          <p:cNvPr id="10" name="Picture 9">
            <a:extLst>
              <a:ext uri="{FF2B5EF4-FFF2-40B4-BE49-F238E27FC236}">
                <a16:creationId xmlns:a16="http://schemas.microsoft.com/office/drawing/2014/main" id="{5FF9782A-9BDE-4CCD-A28A-A5A17BE31B8C}"/>
              </a:ext>
            </a:extLst>
          </p:cNvPr>
          <p:cNvPicPr>
            <a:picLocks noChangeAspect="1"/>
          </p:cNvPicPr>
          <p:nvPr/>
        </p:nvPicPr>
        <p:blipFill rotWithShape="1">
          <a:blip r:embed="rId7">
            <a:extLst>
              <a:ext uri="{28A0092B-C50C-407E-A947-70E740481C1C}">
                <a14:useLocalDpi xmlns:a14="http://schemas.microsoft.com/office/drawing/2010/main" val="0"/>
              </a:ext>
            </a:extLst>
          </a:blip>
          <a:srcRect l="60572" t="27647" r="20345" b="29020"/>
          <a:stretch/>
        </p:blipFill>
        <p:spPr>
          <a:xfrm>
            <a:off x="10986799" y="3437841"/>
            <a:ext cx="942868" cy="2770808"/>
          </a:xfrm>
          <a:prstGeom prst="rect">
            <a:avLst/>
          </a:prstGeom>
        </p:spPr>
      </p:pic>
      <p:sp>
        <p:nvSpPr>
          <p:cNvPr id="11" name="TextBox 10">
            <a:extLst>
              <a:ext uri="{FF2B5EF4-FFF2-40B4-BE49-F238E27FC236}">
                <a16:creationId xmlns:a16="http://schemas.microsoft.com/office/drawing/2014/main" id="{19222A73-684C-4C75-9B23-D3BC52EDED7E}"/>
              </a:ext>
            </a:extLst>
          </p:cNvPr>
          <p:cNvSpPr txBox="1"/>
          <p:nvPr/>
        </p:nvSpPr>
        <p:spPr>
          <a:xfrm>
            <a:off x="10180462" y="2665625"/>
            <a:ext cx="806337" cy="646331"/>
          </a:xfrm>
          <a:prstGeom prst="rect">
            <a:avLst/>
          </a:prstGeom>
          <a:noFill/>
        </p:spPr>
        <p:txBody>
          <a:bodyPr wrap="square" rtlCol="0">
            <a:spAutoFit/>
          </a:bodyPr>
          <a:lstStyle/>
          <a:p>
            <a:pPr algn="ctr"/>
            <a:r>
              <a:rPr lang="en-US" dirty="0">
                <a:solidFill>
                  <a:schemeClr val="bg2">
                    <a:lumMod val="50000"/>
                  </a:schemeClr>
                </a:solidFill>
              </a:rPr>
              <a:t>East</a:t>
            </a:r>
          </a:p>
          <a:p>
            <a:pPr algn="ctr"/>
            <a:r>
              <a:rPr lang="en-US" dirty="0">
                <a:solidFill>
                  <a:schemeClr val="bg2">
                    <a:lumMod val="50000"/>
                  </a:schemeClr>
                </a:solidFill>
              </a:rPr>
              <a:t>facade</a:t>
            </a:r>
            <a:endParaRPr lang="en-CH" dirty="0">
              <a:solidFill>
                <a:schemeClr val="bg2">
                  <a:lumMod val="50000"/>
                </a:schemeClr>
              </a:solidFill>
            </a:endParaRPr>
          </a:p>
        </p:txBody>
      </p:sp>
      <p:sp>
        <p:nvSpPr>
          <p:cNvPr id="16" name="TextBox 15">
            <a:extLst>
              <a:ext uri="{FF2B5EF4-FFF2-40B4-BE49-F238E27FC236}">
                <a16:creationId xmlns:a16="http://schemas.microsoft.com/office/drawing/2014/main" id="{0BEF1DBD-072F-414F-A53B-0A13985516C6}"/>
              </a:ext>
            </a:extLst>
          </p:cNvPr>
          <p:cNvSpPr txBox="1"/>
          <p:nvPr/>
        </p:nvSpPr>
        <p:spPr>
          <a:xfrm>
            <a:off x="7683114" y="2665626"/>
            <a:ext cx="1017008" cy="646331"/>
          </a:xfrm>
          <a:prstGeom prst="rect">
            <a:avLst/>
          </a:prstGeom>
          <a:noFill/>
        </p:spPr>
        <p:txBody>
          <a:bodyPr wrap="square" rtlCol="0">
            <a:spAutoFit/>
          </a:bodyPr>
          <a:lstStyle/>
          <a:p>
            <a:pPr algn="ctr"/>
            <a:r>
              <a:rPr lang="en-US" dirty="0">
                <a:solidFill>
                  <a:schemeClr val="bg2">
                    <a:lumMod val="50000"/>
                  </a:schemeClr>
                </a:solidFill>
              </a:rPr>
              <a:t>South</a:t>
            </a:r>
          </a:p>
          <a:p>
            <a:pPr algn="ctr"/>
            <a:r>
              <a:rPr lang="en-US" dirty="0">
                <a:solidFill>
                  <a:schemeClr val="bg2">
                    <a:lumMod val="50000"/>
                  </a:schemeClr>
                </a:solidFill>
              </a:rPr>
              <a:t>facade</a:t>
            </a:r>
            <a:endParaRPr lang="en-CH" dirty="0">
              <a:solidFill>
                <a:schemeClr val="bg2">
                  <a:lumMod val="50000"/>
                </a:schemeClr>
              </a:solidFill>
            </a:endParaRPr>
          </a:p>
        </p:txBody>
      </p:sp>
      <p:sp>
        <p:nvSpPr>
          <p:cNvPr id="17" name="Freeform: Shape 16">
            <a:extLst>
              <a:ext uri="{FF2B5EF4-FFF2-40B4-BE49-F238E27FC236}">
                <a16:creationId xmlns:a16="http://schemas.microsoft.com/office/drawing/2014/main" id="{D7B7996B-D4BD-4D7C-A7A5-C3B441810CEE}"/>
              </a:ext>
            </a:extLst>
          </p:cNvPr>
          <p:cNvSpPr/>
          <p:nvPr/>
        </p:nvSpPr>
        <p:spPr>
          <a:xfrm>
            <a:off x="7676784" y="2961372"/>
            <a:ext cx="274786" cy="1008529"/>
          </a:xfrm>
          <a:custGeom>
            <a:avLst/>
            <a:gdLst>
              <a:gd name="connsiteX0" fmla="*/ 211242 w 345712"/>
              <a:gd name="connsiteY0" fmla="*/ 0 h 1008529"/>
              <a:gd name="connsiteX1" fmla="*/ 2812 w 345712"/>
              <a:gd name="connsiteY1" fmla="*/ 450476 h 1008529"/>
              <a:gd name="connsiteX2" fmla="*/ 345712 w 345712"/>
              <a:gd name="connsiteY2" fmla="*/ 1008529 h 1008529"/>
              <a:gd name="connsiteX0" fmla="*/ 140316 w 274786"/>
              <a:gd name="connsiteY0" fmla="*/ 0 h 1008529"/>
              <a:gd name="connsiteX1" fmla="*/ 5845 w 274786"/>
              <a:gd name="connsiteY1" fmla="*/ 558053 h 1008529"/>
              <a:gd name="connsiteX2" fmla="*/ 274786 w 274786"/>
              <a:gd name="connsiteY2" fmla="*/ 1008529 h 1008529"/>
            </a:gdLst>
            <a:ahLst/>
            <a:cxnLst>
              <a:cxn ang="0">
                <a:pos x="connsiteX0" y="connsiteY0"/>
              </a:cxn>
              <a:cxn ang="0">
                <a:pos x="connsiteX1" y="connsiteY1"/>
              </a:cxn>
              <a:cxn ang="0">
                <a:pos x="connsiteX2" y="connsiteY2"/>
              </a:cxn>
            </a:cxnLst>
            <a:rect l="l" t="t" r="r" b="b"/>
            <a:pathLst>
              <a:path w="274786" h="1008529">
                <a:moveTo>
                  <a:pt x="140316" y="0"/>
                </a:moveTo>
                <a:cubicBezTo>
                  <a:pt x="24895" y="141194"/>
                  <a:pt x="-16567" y="389965"/>
                  <a:pt x="5845" y="558053"/>
                </a:cubicBezTo>
                <a:cubicBezTo>
                  <a:pt x="28257" y="726141"/>
                  <a:pt x="114542" y="813546"/>
                  <a:pt x="274786" y="1008529"/>
                </a:cubicBezTo>
              </a:path>
            </a:pathLst>
          </a:custGeom>
          <a:ln w="9525" cap="flat" cmpd="sng" algn="ctr">
            <a:solidFill>
              <a:schemeClr val="bg2">
                <a:lumMod val="25000"/>
              </a:schemeClr>
            </a:solidFill>
            <a:prstDash val="solid"/>
            <a:round/>
            <a:headEnd type="oval"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CH"/>
          </a:p>
        </p:txBody>
      </p:sp>
      <p:sp>
        <p:nvSpPr>
          <p:cNvPr id="18" name="Freeform: Shape 17">
            <a:extLst>
              <a:ext uri="{FF2B5EF4-FFF2-40B4-BE49-F238E27FC236}">
                <a16:creationId xmlns:a16="http://schemas.microsoft.com/office/drawing/2014/main" id="{9F4B51F2-9CB3-4EA0-A309-D79C041E6245}"/>
              </a:ext>
            </a:extLst>
          </p:cNvPr>
          <p:cNvSpPr/>
          <p:nvPr/>
        </p:nvSpPr>
        <p:spPr>
          <a:xfrm flipH="1">
            <a:off x="10795840" y="2988790"/>
            <a:ext cx="192633" cy="1008529"/>
          </a:xfrm>
          <a:custGeom>
            <a:avLst/>
            <a:gdLst>
              <a:gd name="connsiteX0" fmla="*/ 211242 w 345712"/>
              <a:gd name="connsiteY0" fmla="*/ 0 h 1008529"/>
              <a:gd name="connsiteX1" fmla="*/ 2812 w 345712"/>
              <a:gd name="connsiteY1" fmla="*/ 450476 h 1008529"/>
              <a:gd name="connsiteX2" fmla="*/ 345712 w 345712"/>
              <a:gd name="connsiteY2" fmla="*/ 1008529 h 1008529"/>
              <a:gd name="connsiteX0" fmla="*/ 113822 w 248292"/>
              <a:gd name="connsiteY0" fmla="*/ 0 h 1008529"/>
              <a:gd name="connsiteX1" fmla="*/ 9388 w 248292"/>
              <a:gd name="connsiteY1" fmla="*/ 457200 h 1008529"/>
              <a:gd name="connsiteX2" fmla="*/ 248292 w 248292"/>
              <a:gd name="connsiteY2" fmla="*/ 1008529 h 1008529"/>
            </a:gdLst>
            <a:ahLst/>
            <a:cxnLst>
              <a:cxn ang="0">
                <a:pos x="connsiteX0" y="connsiteY0"/>
              </a:cxn>
              <a:cxn ang="0">
                <a:pos x="connsiteX1" y="connsiteY1"/>
              </a:cxn>
              <a:cxn ang="0">
                <a:pos x="connsiteX2" y="connsiteY2"/>
              </a:cxn>
            </a:cxnLst>
            <a:rect l="l" t="t" r="r" b="b"/>
            <a:pathLst>
              <a:path w="248292" h="1008529">
                <a:moveTo>
                  <a:pt x="113822" y="0"/>
                </a:moveTo>
                <a:cubicBezTo>
                  <a:pt x="-1599" y="141194"/>
                  <a:pt x="-13024" y="289112"/>
                  <a:pt x="9388" y="457200"/>
                </a:cubicBezTo>
                <a:cubicBezTo>
                  <a:pt x="31800" y="625288"/>
                  <a:pt x="88048" y="813546"/>
                  <a:pt x="248292" y="1008529"/>
                </a:cubicBezTo>
              </a:path>
            </a:pathLst>
          </a:custGeom>
          <a:ln w="9525" cap="flat" cmpd="sng" algn="ctr">
            <a:solidFill>
              <a:schemeClr val="bg2">
                <a:lumMod val="25000"/>
              </a:schemeClr>
            </a:solidFill>
            <a:prstDash val="solid"/>
            <a:round/>
            <a:headEnd type="oval"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CH"/>
          </a:p>
        </p:txBody>
      </p:sp>
      <p:grpSp>
        <p:nvGrpSpPr>
          <p:cNvPr id="12" name="Group 11">
            <a:extLst>
              <a:ext uri="{FF2B5EF4-FFF2-40B4-BE49-F238E27FC236}">
                <a16:creationId xmlns:a16="http://schemas.microsoft.com/office/drawing/2014/main" id="{6DC95A84-92CC-4640-947A-C1FD79733B81}"/>
              </a:ext>
            </a:extLst>
          </p:cNvPr>
          <p:cNvGrpSpPr/>
          <p:nvPr/>
        </p:nvGrpSpPr>
        <p:grpSpPr>
          <a:xfrm>
            <a:off x="10790480" y="134541"/>
            <a:ext cx="1304186" cy="461167"/>
            <a:chOff x="8119596" y="633225"/>
            <a:chExt cx="1761584" cy="622905"/>
          </a:xfrm>
        </p:grpSpPr>
        <p:pic>
          <p:nvPicPr>
            <p:cNvPr id="13" name="Picture 12" descr="A insect on the ground&#10;&#10;Description generated with high confidence">
              <a:extLst>
                <a:ext uri="{FF2B5EF4-FFF2-40B4-BE49-F238E27FC236}">
                  <a16:creationId xmlns:a16="http://schemas.microsoft.com/office/drawing/2014/main" id="{6CE2E03E-A90C-426D-B2BF-C1355F0E51ED}"/>
                </a:ext>
              </a:extLst>
            </p:cNvPr>
            <p:cNvPicPr>
              <a:picLocks noChangeAspect="1"/>
            </p:cNvPicPr>
            <p:nvPr/>
          </p:nvPicPr>
          <p:blipFill>
            <a:blip r:embed="rId8"/>
            <a:stretch>
              <a:fillRect/>
            </a:stretch>
          </p:blipFill>
          <p:spPr>
            <a:xfrm>
              <a:off x="8119596" y="683429"/>
              <a:ext cx="572701" cy="572701"/>
            </a:xfrm>
            <a:prstGeom prst="rect">
              <a:avLst/>
            </a:prstGeom>
          </p:spPr>
        </p:pic>
        <p:pic>
          <p:nvPicPr>
            <p:cNvPr id="14" name="Picture 13" descr="A picture containing object&#10;&#10;Description generated with high confidence">
              <a:extLst>
                <a:ext uri="{FF2B5EF4-FFF2-40B4-BE49-F238E27FC236}">
                  <a16:creationId xmlns:a16="http://schemas.microsoft.com/office/drawing/2014/main" id="{D40F30D5-5587-4222-BBFA-78A2461291FC}"/>
                </a:ext>
              </a:extLst>
            </p:cNvPr>
            <p:cNvPicPr>
              <a:picLocks noChangeAspect="1"/>
            </p:cNvPicPr>
            <p:nvPr/>
          </p:nvPicPr>
          <p:blipFill>
            <a:blip r:embed="rId9"/>
            <a:stretch>
              <a:fillRect/>
            </a:stretch>
          </p:blipFill>
          <p:spPr>
            <a:xfrm>
              <a:off x="9258275" y="633225"/>
              <a:ext cx="622905" cy="622905"/>
            </a:xfrm>
            <a:prstGeom prst="rect">
              <a:avLst/>
            </a:prstGeom>
          </p:spPr>
        </p:pic>
        <p:sp>
          <p:nvSpPr>
            <p:cNvPr id="15" name="Plus Sign 14">
              <a:extLst>
                <a:ext uri="{FF2B5EF4-FFF2-40B4-BE49-F238E27FC236}">
                  <a16:creationId xmlns:a16="http://schemas.microsoft.com/office/drawing/2014/main" id="{639B176F-A571-4FA3-8D68-7DB910318518}"/>
                </a:ext>
              </a:extLst>
            </p:cNvPr>
            <p:cNvSpPr/>
            <p:nvPr/>
          </p:nvSpPr>
          <p:spPr>
            <a:xfrm>
              <a:off x="8774281" y="733941"/>
              <a:ext cx="413544" cy="413544"/>
            </a:xfrm>
            <a:prstGeom prst="mathPlus">
              <a:avLst>
                <a:gd name="adj1" fmla="val 1155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graphicFrame>
        <p:nvGraphicFramePr>
          <p:cNvPr id="20" name="Chart 19">
            <a:extLst>
              <a:ext uri="{FF2B5EF4-FFF2-40B4-BE49-F238E27FC236}">
                <a16:creationId xmlns:a16="http://schemas.microsoft.com/office/drawing/2014/main" id="{891CA693-41B5-4E7B-8746-C01006035A24}"/>
              </a:ext>
            </a:extLst>
          </p:cNvPr>
          <p:cNvGraphicFramePr>
            <a:graphicFrameLocks/>
          </p:cNvGraphicFramePr>
          <p:nvPr>
            <p:extLst>
              <p:ext uri="{D42A27DB-BD31-4B8C-83A1-F6EECF244321}">
                <p14:modId xmlns:p14="http://schemas.microsoft.com/office/powerpoint/2010/main" val="891644602"/>
              </p:ext>
            </p:extLst>
          </p:nvPr>
        </p:nvGraphicFramePr>
        <p:xfrm>
          <a:off x="158602" y="2088406"/>
          <a:ext cx="7407727" cy="4120243"/>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15252974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Graphic 86" descr="Puzzle">
            <a:extLst>
              <a:ext uri="{FF2B5EF4-FFF2-40B4-BE49-F238E27FC236}">
                <a16:creationId xmlns:a16="http://schemas.microsoft.com/office/drawing/2014/main" id="{13E5EC4C-F055-4473-B93C-FAC013E2C4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1532" y="530794"/>
            <a:ext cx="914400" cy="914400"/>
          </a:xfrm>
          <a:prstGeom prst="rect">
            <a:avLst/>
          </a:prstGeom>
        </p:spPr>
      </p:pic>
      <p:sp>
        <p:nvSpPr>
          <p:cNvPr id="3" name="Title 1">
            <a:extLst>
              <a:ext uri="{FF2B5EF4-FFF2-40B4-BE49-F238E27FC236}">
                <a16:creationId xmlns:a16="http://schemas.microsoft.com/office/drawing/2014/main" id="{490A4618-3CBE-4672-8071-5B8B71AC2F98}"/>
              </a:ext>
            </a:extLst>
          </p:cNvPr>
          <p:cNvSpPr txBox="1">
            <a:spLocks/>
          </p:cNvSpPr>
          <p:nvPr/>
        </p:nvSpPr>
        <p:spPr>
          <a:xfrm>
            <a:off x="1399828"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Shading </a:t>
            </a:r>
            <a:r>
              <a:rPr lang="en-US" dirty="0" err="1"/>
              <a:t>pattern|Monthly</a:t>
            </a:r>
            <a:r>
              <a:rPr lang="en-US" dirty="0"/>
              <a:t> E-S facade</a:t>
            </a:r>
            <a:endParaRPr lang="en-CH" dirty="0"/>
          </a:p>
        </p:txBody>
      </p:sp>
      <p:pic>
        <p:nvPicPr>
          <p:cNvPr id="89" name="Picture 88">
            <a:extLst>
              <a:ext uri="{FF2B5EF4-FFF2-40B4-BE49-F238E27FC236}">
                <a16:creationId xmlns:a16="http://schemas.microsoft.com/office/drawing/2014/main" id="{82A72D81-4AC5-4407-87FF-73AF70C46985}"/>
              </a:ext>
            </a:extLst>
          </p:cNvPr>
          <p:cNvPicPr>
            <a:picLocks noChangeAspect="1"/>
          </p:cNvPicPr>
          <p:nvPr/>
        </p:nvPicPr>
        <p:blipFill rotWithShape="1">
          <a:blip r:embed="rId4">
            <a:extLst>
              <a:ext uri="{28A0092B-C50C-407E-A947-70E740481C1C}">
                <a14:useLocalDpi xmlns:a14="http://schemas.microsoft.com/office/drawing/2010/main" val="0"/>
              </a:ext>
            </a:extLst>
          </a:blip>
          <a:srcRect l="60572" t="27647" r="20345" b="29020"/>
          <a:stretch/>
        </p:blipFill>
        <p:spPr>
          <a:xfrm>
            <a:off x="10725974" y="2996786"/>
            <a:ext cx="942868" cy="2770808"/>
          </a:xfrm>
          <a:prstGeom prst="rect">
            <a:avLst/>
          </a:prstGeom>
        </p:spPr>
      </p:pic>
      <p:pic>
        <p:nvPicPr>
          <p:cNvPr id="53" name="Picture 52">
            <a:extLst>
              <a:ext uri="{FF2B5EF4-FFF2-40B4-BE49-F238E27FC236}">
                <a16:creationId xmlns:a16="http://schemas.microsoft.com/office/drawing/2014/main" id="{25669C2B-793B-4A17-9957-BE9AC2FA9040}"/>
              </a:ext>
            </a:extLst>
          </p:cNvPr>
          <p:cNvPicPr>
            <a:picLocks noChangeAspect="1"/>
          </p:cNvPicPr>
          <p:nvPr/>
        </p:nvPicPr>
        <p:blipFill rotWithShape="1">
          <a:blip r:embed="rId5">
            <a:extLst>
              <a:ext uri="{28A0092B-C50C-407E-A947-70E740481C1C}">
                <a14:useLocalDpi xmlns:a14="http://schemas.microsoft.com/office/drawing/2010/main" val="0"/>
              </a:ext>
            </a:extLst>
          </a:blip>
          <a:srcRect r="30486" b="14284"/>
          <a:stretch/>
        </p:blipFill>
        <p:spPr>
          <a:xfrm>
            <a:off x="1231323" y="1800936"/>
            <a:ext cx="2502487" cy="2595602"/>
          </a:xfrm>
          <a:prstGeom prst="rect">
            <a:avLst/>
          </a:prstGeom>
        </p:spPr>
      </p:pic>
      <p:pic>
        <p:nvPicPr>
          <p:cNvPr id="55" name="Picture 54">
            <a:extLst>
              <a:ext uri="{FF2B5EF4-FFF2-40B4-BE49-F238E27FC236}">
                <a16:creationId xmlns:a16="http://schemas.microsoft.com/office/drawing/2014/main" id="{00172444-E5F3-43AA-A588-30437970902A}"/>
              </a:ext>
            </a:extLst>
          </p:cNvPr>
          <p:cNvPicPr>
            <a:picLocks noChangeAspect="1"/>
          </p:cNvPicPr>
          <p:nvPr/>
        </p:nvPicPr>
        <p:blipFill rotWithShape="1">
          <a:blip r:embed="rId6">
            <a:extLst>
              <a:ext uri="{28A0092B-C50C-407E-A947-70E740481C1C}">
                <a14:useLocalDpi xmlns:a14="http://schemas.microsoft.com/office/drawing/2010/main" val="0"/>
              </a:ext>
            </a:extLst>
          </a:blip>
          <a:srcRect r="30343" b="14839"/>
          <a:stretch/>
        </p:blipFill>
        <p:spPr>
          <a:xfrm>
            <a:off x="1473600" y="2063236"/>
            <a:ext cx="2507669" cy="2578796"/>
          </a:xfrm>
          <a:prstGeom prst="rect">
            <a:avLst/>
          </a:prstGeom>
        </p:spPr>
      </p:pic>
      <p:pic>
        <p:nvPicPr>
          <p:cNvPr id="57" name="Picture 56">
            <a:extLst>
              <a:ext uri="{FF2B5EF4-FFF2-40B4-BE49-F238E27FC236}">
                <a16:creationId xmlns:a16="http://schemas.microsoft.com/office/drawing/2014/main" id="{800E157A-D012-466E-931C-31483DCFD892}"/>
              </a:ext>
            </a:extLst>
          </p:cNvPr>
          <p:cNvPicPr>
            <a:picLocks noChangeAspect="1"/>
          </p:cNvPicPr>
          <p:nvPr/>
        </p:nvPicPr>
        <p:blipFill rotWithShape="1">
          <a:blip r:embed="rId7">
            <a:extLst>
              <a:ext uri="{28A0092B-C50C-407E-A947-70E740481C1C}">
                <a14:useLocalDpi xmlns:a14="http://schemas.microsoft.com/office/drawing/2010/main" val="0"/>
              </a:ext>
            </a:extLst>
          </a:blip>
          <a:srcRect l="-1" r="30452" b="13072"/>
          <a:stretch/>
        </p:blipFill>
        <p:spPr>
          <a:xfrm>
            <a:off x="1715877" y="2325536"/>
            <a:ext cx="2503747" cy="2632312"/>
          </a:xfrm>
          <a:prstGeom prst="rect">
            <a:avLst/>
          </a:prstGeom>
        </p:spPr>
      </p:pic>
      <p:pic>
        <p:nvPicPr>
          <p:cNvPr id="59" name="Picture 58">
            <a:extLst>
              <a:ext uri="{FF2B5EF4-FFF2-40B4-BE49-F238E27FC236}">
                <a16:creationId xmlns:a16="http://schemas.microsoft.com/office/drawing/2014/main" id="{2A210377-B04C-41AA-9EBB-535179AA3BDF}"/>
              </a:ext>
            </a:extLst>
          </p:cNvPr>
          <p:cNvPicPr>
            <a:picLocks noChangeAspect="1"/>
          </p:cNvPicPr>
          <p:nvPr/>
        </p:nvPicPr>
        <p:blipFill rotWithShape="1">
          <a:blip r:embed="rId8">
            <a:extLst>
              <a:ext uri="{28A0092B-C50C-407E-A947-70E740481C1C}">
                <a14:useLocalDpi xmlns:a14="http://schemas.microsoft.com/office/drawing/2010/main" val="0"/>
              </a:ext>
            </a:extLst>
          </a:blip>
          <a:srcRect r="30400" b="12958"/>
          <a:stretch/>
        </p:blipFill>
        <p:spPr>
          <a:xfrm>
            <a:off x="1958154" y="2587836"/>
            <a:ext cx="2505587" cy="2635744"/>
          </a:xfrm>
          <a:prstGeom prst="rect">
            <a:avLst/>
          </a:prstGeom>
        </p:spPr>
      </p:pic>
      <p:pic>
        <p:nvPicPr>
          <p:cNvPr id="61" name="Picture 60">
            <a:extLst>
              <a:ext uri="{FF2B5EF4-FFF2-40B4-BE49-F238E27FC236}">
                <a16:creationId xmlns:a16="http://schemas.microsoft.com/office/drawing/2014/main" id="{767DF5F4-7E56-4621-B6FF-2B79C44CFF27}"/>
              </a:ext>
            </a:extLst>
          </p:cNvPr>
          <p:cNvPicPr>
            <a:picLocks noChangeAspect="1"/>
          </p:cNvPicPr>
          <p:nvPr/>
        </p:nvPicPr>
        <p:blipFill rotWithShape="1">
          <a:blip r:embed="rId9">
            <a:extLst>
              <a:ext uri="{28A0092B-C50C-407E-A947-70E740481C1C}">
                <a14:useLocalDpi xmlns:a14="http://schemas.microsoft.com/office/drawing/2010/main" val="0"/>
              </a:ext>
            </a:extLst>
          </a:blip>
          <a:srcRect r="30430" b="12958"/>
          <a:stretch/>
        </p:blipFill>
        <p:spPr>
          <a:xfrm>
            <a:off x="2214044" y="2850136"/>
            <a:ext cx="2504538" cy="2635744"/>
          </a:xfrm>
          <a:prstGeom prst="rect">
            <a:avLst/>
          </a:prstGeom>
        </p:spPr>
      </p:pic>
      <p:pic>
        <p:nvPicPr>
          <p:cNvPr id="63" name="Picture 62">
            <a:extLst>
              <a:ext uri="{FF2B5EF4-FFF2-40B4-BE49-F238E27FC236}">
                <a16:creationId xmlns:a16="http://schemas.microsoft.com/office/drawing/2014/main" id="{6E8F9A6A-9A80-49F4-9B36-33182F81A872}"/>
              </a:ext>
            </a:extLst>
          </p:cNvPr>
          <p:cNvPicPr>
            <a:picLocks noChangeAspect="1"/>
          </p:cNvPicPr>
          <p:nvPr/>
        </p:nvPicPr>
        <p:blipFill rotWithShape="1">
          <a:blip r:embed="rId10">
            <a:extLst>
              <a:ext uri="{28A0092B-C50C-407E-A947-70E740481C1C}">
                <a14:useLocalDpi xmlns:a14="http://schemas.microsoft.com/office/drawing/2010/main" val="0"/>
              </a:ext>
            </a:extLst>
          </a:blip>
          <a:srcRect l="-1" r="30459" b="12958"/>
          <a:stretch/>
        </p:blipFill>
        <p:spPr>
          <a:xfrm>
            <a:off x="2469935" y="3112436"/>
            <a:ext cx="2503488" cy="2635744"/>
          </a:xfrm>
          <a:prstGeom prst="rect">
            <a:avLst/>
          </a:prstGeom>
        </p:spPr>
      </p:pic>
      <p:sp>
        <p:nvSpPr>
          <p:cNvPr id="64" name="TextBox 63">
            <a:extLst>
              <a:ext uri="{FF2B5EF4-FFF2-40B4-BE49-F238E27FC236}">
                <a16:creationId xmlns:a16="http://schemas.microsoft.com/office/drawing/2014/main" id="{3897CE76-2E1F-4FCA-8490-C6BF05A98CCB}"/>
              </a:ext>
            </a:extLst>
          </p:cNvPr>
          <p:cNvSpPr txBox="1"/>
          <p:nvPr/>
        </p:nvSpPr>
        <p:spPr>
          <a:xfrm>
            <a:off x="2456616" y="6154637"/>
            <a:ext cx="984565" cy="369332"/>
          </a:xfrm>
          <a:prstGeom prst="rect">
            <a:avLst/>
          </a:prstGeom>
          <a:noFill/>
        </p:spPr>
        <p:txBody>
          <a:bodyPr wrap="none" rtlCol="0">
            <a:spAutoFit/>
          </a:bodyPr>
          <a:lstStyle/>
          <a:p>
            <a:r>
              <a:rPr lang="en-US" dirty="0"/>
              <a:t>Jan - Jun</a:t>
            </a:r>
            <a:endParaRPr lang="en-CH" dirty="0"/>
          </a:p>
        </p:txBody>
      </p:sp>
      <p:pic>
        <p:nvPicPr>
          <p:cNvPr id="66" name="Picture 65">
            <a:extLst>
              <a:ext uri="{FF2B5EF4-FFF2-40B4-BE49-F238E27FC236}">
                <a16:creationId xmlns:a16="http://schemas.microsoft.com/office/drawing/2014/main" id="{A6D6ED84-92C9-4314-8624-BB6210FB4F8B}"/>
              </a:ext>
            </a:extLst>
          </p:cNvPr>
          <p:cNvPicPr>
            <a:picLocks noChangeAspect="1"/>
          </p:cNvPicPr>
          <p:nvPr/>
        </p:nvPicPr>
        <p:blipFill rotWithShape="1">
          <a:blip r:embed="rId11">
            <a:extLst>
              <a:ext uri="{28A0092B-C50C-407E-A947-70E740481C1C}">
                <a14:useLocalDpi xmlns:a14="http://schemas.microsoft.com/office/drawing/2010/main" val="0"/>
              </a:ext>
            </a:extLst>
          </a:blip>
          <a:srcRect r="30211" b="14284"/>
          <a:stretch/>
        </p:blipFill>
        <p:spPr>
          <a:xfrm>
            <a:off x="6514109" y="1800936"/>
            <a:ext cx="2512395" cy="2595602"/>
          </a:xfrm>
          <a:prstGeom prst="rect">
            <a:avLst/>
          </a:prstGeom>
        </p:spPr>
      </p:pic>
      <p:pic>
        <p:nvPicPr>
          <p:cNvPr id="68" name="Picture 67">
            <a:extLst>
              <a:ext uri="{FF2B5EF4-FFF2-40B4-BE49-F238E27FC236}">
                <a16:creationId xmlns:a16="http://schemas.microsoft.com/office/drawing/2014/main" id="{79F94C8E-EF25-434B-9731-87B07F25CFFC}"/>
              </a:ext>
            </a:extLst>
          </p:cNvPr>
          <p:cNvPicPr>
            <a:picLocks noChangeAspect="1"/>
          </p:cNvPicPr>
          <p:nvPr/>
        </p:nvPicPr>
        <p:blipFill rotWithShape="1">
          <a:blip r:embed="rId12">
            <a:extLst>
              <a:ext uri="{28A0092B-C50C-407E-A947-70E740481C1C}">
                <a14:useLocalDpi xmlns:a14="http://schemas.microsoft.com/office/drawing/2010/main" val="0"/>
              </a:ext>
            </a:extLst>
          </a:blip>
          <a:srcRect r="30254" b="14284"/>
          <a:stretch/>
        </p:blipFill>
        <p:spPr>
          <a:xfrm>
            <a:off x="6756386" y="2063235"/>
            <a:ext cx="2510831" cy="2595601"/>
          </a:xfrm>
          <a:prstGeom prst="rect">
            <a:avLst/>
          </a:prstGeom>
        </p:spPr>
      </p:pic>
      <p:pic>
        <p:nvPicPr>
          <p:cNvPr id="70" name="Picture 69">
            <a:extLst>
              <a:ext uri="{FF2B5EF4-FFF2-40B4-BE49-F238E27FC236}">
                <a16:creationId xmlns:a16="http://schemas.microsoft.com/office/drawing/2014/main" id="{EF3E8557-85DD-43B7-AC49-9ED3C6CB3FCB}"/>
              </a:ext>
            </a:extLst>
          </p:cNvPr>
          <p:cNvPicPr>
            <a:picLocks noChangeAspect="1"/>
          </p:cNvPicPr>
          <p:nvPr/>
        </p:nvPicPr>
        <p:blipFill rotWithShape="1">
          <a:blip r:embed="rId13">
            <a:extLst>
              <a:ext uri="{28A0092B-C50C-407E-A947-70E740481C1C}">
                <a14:useLocalDpi xmlns:a14="http://schemas.microsoft.com/office/drawing/2010/main" val="0"/>
              </a:ext>
            </a:extLst>
          </a:blip>
          <a:srcRect r="30224" b="14284"/>
          <a:stretch/>
        </p:blipFill>
        <p:spPr>
          <a:xfrm>
            <a:off x="6994741" y="2325535"/>
            <a:ext cx="2511926" cy="2595599"/>
          </a:xfrm>
          <a:prstGeom prst="rect">
            <a:avLst/>
          </a:prstGeom>
        </p:spPr>
      </p:pic>
      <p:pic>
        <p:nvPicPr>
          <p:cNvPr id="72" name="Picture 71">
            <a:extLst>
              <a:ext uri="{FF2B5EF4-FFF2-40B4-BE49-F238E27FC236}">
                <a16:creationId xmlns:a16="http://schemas.microsoft.com/office/drawing/2014/main" id="{399FE1ED-D63E-4936-B7C5-6C783D8DFCC7}"/>
              </a:ext>
            </a:extLst>
          </p:cNvPr>
          <p:cNvPicPr>
            <a:picLocks noChangeAspect="1"/>
          </p:cNvPicPr>
          <p:nvPr/>
        </p:nvPicPr>
        <p:blipFill rotWithShape="1">
          <a:blip r:embed="rId14">
            <a:extLst>
              <a:ext uri="{28A0092B-C50C-407E-A947-70E740481C1C}">
                <a14:useLocalDpi xmlns:a14="http://schemas.microsoft.com/office/drawing/2010/main" val="0"/>
              </a:ext>
            </a:extLst>
          </a:blip>
          <a:srcRect r="30550" b="12958"/>
          <a:stretch/>
        </p:blipFill>
        <p:spPr>
          <a:xfrm>
            <a:off x="7233096" y="2587836"/>
            <a:ext cx="2500217" cy="2635744"/>
          </a:xfrm>
          <a:prstGeom prst="rect">
            <a:avLst/>
          </a:prstGeom>
        </p:spPr>
      </p:pic>
      <p:pic>
        <p:nvPicPr>
          <p:cNvPr id="74" name="Picture 73">
            <a:extLst>
              <a:ext uri="{FF2B5EF4-FFF2-40B4-BE49-F238E27FC236}">
                <a16:creationId xmlns:a16="http://schemas.microsoft.com/office/drawing/2014/main" id="{3D7917FC-650F-432F-B255-076D9D14BDA4}"/>
              </a:ext>
            </a:extLst>
          </p:cNvPr>
          <p:cNvPicPr>
            <a:picLocks noChangeAspect="1"/>
          </p:cNvPicPr>
          <p:nvPr/>
        </p:nvPicPr>
        <p:blipFill rotWithShape="1">
          <a:blip r:embed="rId15">
            <a:extLst>
              <a:ext uri="{28A0092B-C50C-407E-A947-70E740481C1C}">
                <a14:useLocalDpi xmlns:a14="http://schemas.microsoft.com/office/drawing/2010/main" val="0"/>
              </a:ext>
            </a:extLst>
          </a:blip>
          <a:srcRect r="30816" b="15390"/>
          <a:stretch/>
        </p:blipFill>
        <p:spPr>
          <a:xfrm>
            <a:off x="7469324" y="2850134"/>
            <a:ext cx="2490636" cy="2562091"/>
          </a:xfrm>
          <a:prstGeom prst="rect">
            <a:avLst/>
          </a:prstGeom>
        </p:spPr>
      </p:pic>
      <p:pic>
        <p:nvPicPr>
          <p:cNvPr id="76" name="Picture 75">
            <a:extLst>
              <a:ext uri="{FF2B5EF4-FFF2-40B4-BE49-F238E27FC236}">
                <a16:creationId xmlns:a16="http://schemas.microsoft.com/office/drawing/2014/main" id="{9E7F4B8E-3C77-4C1F-A5CF-DD4EE7997A37}"/>
              </a:ext>
            </a:extLst>
          </p:cNvPr>
          <p:cNvPicPr>
            <a:picLocks noChangeAspect="1"/>
          </p:cNvPicPr>
          <p:nvPr/>
        </p:nvPicPr>
        <p:blipFill rotWithShape="1">
          <a:blip r:embed="rId16">
            <a:extLst>
              <a:ext uri="{28A0092B-C50C-407E-A947-70E740481C1C}">
                <a14:useLocalDpi xmlns:a14="http://schemas.microsoft.com/office/drawing/2010/main" val="0"/>
              </a:ext>
            </a:extLst>
          </a:blip>
          <a:srcRect r="30347" b="12958"/>
          <a:stretch/>
        </p:blipFill>
        <p:spPr>
          <a:xfrm>
            <a:off x="7717199" y="3112434"/>
            <a:ext cx="2507538" cy="2635746"/>
          </a:xfrm>
          <a:prstGeom prst="rect">
            <a:avLst/>
          </a:prstGeom>
        </p:spPr>
      </p:pic>
      <p:sp>
        <p:nvSpPr>
          <p:cNvPr id="77" name="TextBox 76">
            <a:extLst>
              <a:ext uri="{FF2B5EF4-FFF2-40B4-BE49-F238E27FC236}">
                <a16:creationId xmlns:a16="http://schemas.microsoft.com/office/drawing/2014/main" id="{92E8DFCB-1B12-47D7-894B-F284AE4F7723}"/>
              </a:ext>
            </a:extLst>
          </p:cNvPr>
          <p:cNvSpPr txBox="1"/>
          <p:nvPr/>
        </p:nvSpPr>
        <p:spPr>
          <a:xfrm>
            <a:off x="8350609" y="6140572"/>
            <a:ext cx="965329" cy="369332"/>
          </a:xfrm>
          <a:prstGeom prst="rect">
            <a:avLst/>
          </a:prstGeom>
          <a:noFill/>
        </p:spPr>
        <p:txBody>
          <a:bodyPr wrap="none" rtlCol="0">
            <a:spAutoFit/>
          </a:bodyPr>
          <a:lstStyle/>
          <a:p>
            <a:r>
              <a:rPr lang="en-US" dirty="0"/>
              <a:t>Jul - Dec</a:t>
            </a:r>
            <a:endParaRPr lang="en-CH" dirty="0"/>
          </a:p>
        </p:txBody>
      </p:sp>
      <p:sp>
        <p:nvSpPr>
          <p:cNvPr id="78" name="TextBox 77">
            <a:extLst>
              <a:ext uri="{FF2B5EF4-FFF2-40B4-BE49-F238E27FC236}">
                <a16:creationId xmlns:a16="http://schemas.microsoft.com/office/drawing/2014/main" id="{B97268FC-2130-4B45-85E3-B6B6CBC0E8F7}"/>
              </a:ext>
            </a:extLst>
          </p:cNvPr>
          <p:cNvSpPr txBox="1"/>
          <p:nvPr/>
        </p:nvSpPr>
        <p:spPr>
          <a:xfrm>
            <a:off x="2241971" y="1638189"/>
            <a:ext cx="806337" cy="646331"/>
          </a:xfrm>
          <a:prstGeom prst="rect">
            <a:avLst/>
          </a:prstGeom>
          <a:noFill/>
        </p:spPr>
        <p:txBody>
          <a:bodyPr wrap="square" rtlCol="0">
            <a:spAutoFit/>
          </a:bodyPr>
          <a:lstStyle/>
          <a:p>
            <a:pPr algn="ctr"/>
            <a:r>
              <a:rPr lang="en-US" dirty="0">
                <a:solidFill>
                  <a:schemeClr val="bg2">
                    <a:lumMod val="50000"/>
                  </a:schemeClr>
                </a:solidFill>
              </a:rPr>
              <a:t>East</a:t>
            </a:r>
          </a:p>
          <a:p>
            <a:pPr algn="ctr"/>
            <a:r>
              <a:rPr lang="en-US" dirty="0">
                <a:solidFill>
                  <a:schemeClr val="bg2">
                    <a:lumMod val="50000"/>
                  </a:schemeClr>
                </a:solidFill>
              </a:rPr>
              <a:t>facade</a:t>
            </a:r>
            <a:endParaRPr lang="en-CH" dirty="0">
              <a:solidFill>
                <a:schemeClr val="bg2">
                  <a:lumMod val="50000"/>
                </a:schemeClr>
              </a:solidFill>
            </a:endParaRPr>
          </a:p>
        </p:txBody>
      </p:sp>
      <p:sp>
        <p:nvSpPr>
          <p:cNvPr id="79" name="TextBox 78">
            <a:extLst>
              <a:ext uri="{FF2B5EF4-FFF2-40B4-BE49-F238E27FC236}">
                <a16:creationId xmlns:a16="http://schemas.microsoft.com/office/drawing/2014/main" id="{0E63234D-4423-4EE5-847C-7843B2F0F28D}"/>
              </a:ext>
            </a:extLst>
          </p:cNvPr>
          <p:cNvSpPr txBox="1"/>
          <p:nvPr/>
        </p:nvSpPr>
        <p:spPr>
          <a:xfrm>
            <a:off x="924589" y="2961112"/>
            <a:ext cx="1017008" cy="646331"/>
          </a:xfrm>
          <a:prstGeom prst="rect">
            <a:avLst/>
          </a:prstGeom>
          <a:noFill/>
        </p:spPr>
        <p:txBody>
          <a:bodyPr wrap="square" rtlCol="0">
            <a:spAutoFit/>
          </a:bodyPr>
          <a:lstStyle/>
          <a:p>
            <a:pPr algn="ctr"/>
            <a:r>
              <a:rPr lang="en-US" dirty="0">
                <a:solidFill>
                  <a:schemeClr val="bg2">
                    <a:lumMod val="50000"/>
                  </a:schemeClr>
                </a:solidFill>
              </a:rPr>
              <a:t>South</a:t>
            </a:r>
          </a:p>
          <a:p>
            <a:pPr algn="ctr"/>
            <a:r>
              <a:rPr lang="en-US" dirty="0">
                <a:solidFill>
                  <a:schemeClr val="bg2">
                    <a:lumMod val="50000"/>
                  </a:schemeClr>
                </a:solidFill>
              </a:rPr>
              <a:t>facade</a:t>
            </a:r>
            <a:endParaRPr lang="en-CH" dirty="0">
              <a:solidFill>
                <a:schemeClr val="bg2">
                  <a:lumMod val="50000"/>
                </a:schemeClr>
              </a:solidFill>
            </a:endParaRPr>
          </a:p>
        </p:txBody>
      </p:sp>
      <p:sp>
        <p:nvSpPr>
          <p:cNvPr id="80" name="Freeform: Shape 79">
            <a:extLst>
              <a:ext uri="{FF2B5EF4-FFF2-40B4-BE49-F238E27FC236}">
                <a16:creationId xmlns:a16="http://schemas.microsoft.com/office/drawing/2014/main" id="{1F6F3734-2927-426E-B151-4FD70B89D3EF}"/>
              </a:ext>
            </a:extLst>
          </p:cNvPr>
          <p:cNvSpPr/>
          <p:nvPr/>
        </p:nvSpPr>
        <p:spPr>
          <a:xfrm>
            <a:off x="902871" y="3256858"/>
            <a:ext cx="329084" cy="1008529"/>
          </a:xfrm>
          <a:custGeom>
            <a:avLst/>
            <a:gdLst>
              <a:gd name="connsiteX0" fmla="*/ 211242 w 345712"/>
              <a:gd name="connsiteY0" fmla="*/ 0 h 1008529"/>
              <a:gd name="connsiteX1" fmla="*/ 2812 w 345712"/>
              <a:gd name="connsiteY1" fmla="*/ 450476 h 1008529"/>
              <a:gd name="connsiteX2" fmla="*/ 345712 w 345712"/>
              <a:gd name="connsiteY2" fmla="*/ 1008529 h 1008529"/>
              <a:gd name="connsiteX0" fmla="*/ 140316 w 274786"/>
              <a:gd name="connsiteY0" fmla="*/ 0 h 1008529"/>
              <a:gd name="connsiteX1" fmla="*/ 5845 w 274786"/>
              <a:gd name="connsiteY1" fmla="*/ 558053 h 1008529"/>
              <a:gd name="connsiteX2" fmla="*/ 274786 w 274786"/>
              <a:gd name="connsiteY2" fmla="*/ 1008529 h 1008529"/>
              <a:gd name="connsiteX0" fmla="*/ 140316 w 274786"/>
              <a:gd name="connsiteY0" fmla="*/ 0 h 1008529"/>
              <a:gd name="connsiteX1" fmla="*/ 5845 w 274786"/>
              <a:gd name="connsiteY1" fmla="*/ 558053 h 1008529"/>
              <a:gd name="connsiteX2" fmla="*/ 274786 w 274786"/>
              <a:gd name="connsiteY2" fmla="*/ 1008529 h 1008529"/>
              <a:gd name="connsiteX0" fmla="*/ 196006 w 330476"/>
              <a:gd name="connsiteY0" fmla="*/ 0 h 1008529"/>
              <a:gd name="connsiteX1" fmla="*/ 3169 w 330476"/>
              <a:gd name="connsiteY1" fmla="*/ 551568 h 1008529"/>
              <a:gd name="connsiteX2" fmla="*/ 330476 w 330476"/>
              <a:gd name="connsiteY2" fmla="*/ 1008529 h 1008529"/>
              <a:gd name="connsiteX0" fmla="*/ 194614 w 329084"/>
              <a:gd name="connsiteY0" fmla="*/ 0 h 1008529"/>
              <a:gd name="connsiteX1" fmla="*/ 1777 w 329084"/>
              <a:gd name="connsiteY1" fmla="*/ 551568 h 1008529"/>
              <a:gd name="connsiteX2" fmla="*/ 329084 w 329084"/>
              <a:gd name="connsiteY2" fmla="*/ 1008529 h 1008529"/>
            </a:gdLst>
            <a:ahLst/>
            <a:cxnLst>
              <a:cxn ang="0">
                <a:pos x="connsiteX0" y="connsiteY0"/>
              </a:cxn>
              <a:cxn ang="0">
                <a:pos x="connsiteX1" y="connsiteY1"/>
              </a:cxn>
              <a:cxn ang="0">
                <a:pos x="connsiteX2" y="connsiteY2"/>
              </a:cxn>
            </a:cxnLst>
            <a:rect l="l" t="t" r="r" b="b"/>
            <a:pathLst>
              <a:path w="329084" h="1008529">
                <a:moveTo>
                  <a:pt x="194614" y="0"/>
                </a:moveTo>
                <a:cubicBezTo>
                  <a:pt x="79193" y="141194"/>
                  <a:pt x="-14149" y="357539"/>
                  <a:pt x="1777" y="551568"/>
                </a:cubicBezTo>
                <a:cubicBezTo>
                  <a:pt x="17703" y="745597"/>
                  <a:pt x="123444" y="910822"/>
                  <a:pt x="329084" y="1008529"/>
                </a:cubicBezTo>
              </a:path>
            </a:pathLst>
          </a:custGeom>
          <a:ln w="9525" cap="flat" cmpd="sng" algn="ctr">
            <a:solidFill>
              <a:schemeClr val="bg2">
                <a:lumMod val="25000"/>
              </a:schemeClr>
            </a:solidFill>
            <a:prstDash val="solid"/>
            <a:round/>
            <a:headEnd type="oval"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CH"/>
          </a:p>
        </p:txBody>
      </p:sp>
      <p:sp>
        <p:nvSpPr>
          <p:cNvPr id="81" name="Freeform: Shape 80">
            <a:extLst>
              <a:ext uri="{FF2B5EF4-FFF2-40B4-BE49-F238E27FC236}">
                <a16:creationId xmlns:a16="http://schemas.microsoft.com/office/drawing/2014/main" id="{4373C1AE-2BC4-4340-81F5-20565E2C2E29}"/>
              </a:ext>
            </a:extLst>
          </p:cNvPr>
          <p:cNvSpPr/>
          <p:nvPr/>
        </p:nvSpPr>
        <p:spPr>
          <a:xfrm rot="14900357" flipH="1">
            <a:off x="3073794" y="1457651"/>
            <a:ext cx="298759" cy="647328"/>
          </a:xfrm>
          <a:custGeom>
            <a:avLst/>
            <a:gdLst>
              <a:gd name="connsiteX0" fmla="*/ 211242 w 345712"/>
              <a:gd name="connsiteY0" fmla="*/ 0 h 1008529"/>
              <a:gd name="connsiteX1" fmla="*/ 2812 w 345712"/>
              <a:gd name="connsiteY1" fmla="*/ 450476 h 1008529"/>
              <a:gd name="connsiteX2" fmla="*/ 345712 w 345712"/>
              <a:gd name="connsiteY2" fmla="*/ 1008529 h 1008529"/>
              <a:gd name="connsiteX0" fmla="*/ 113822 w 248292"/>
              <a:gd name="connsiteY0" fmla="*/ 0 h 1008529"/>
              <a:gd name="connsiteX1" fmla="*/ 9388 w 248292"/>
              <a:gd name="connsiteY1" fmla="*/ 457200 h 1008529"/>
              <a:gd name="connsiteX2" fmla="*/ 248292 w 248292"/>
              <a:gd name="connsiteY2" fmla="*/ 1008529 h 1008529"/>
              <a:gd name="connsiteX0" fmla="*/ 113428 w 242389"/>
              <a:gd name="connsiteY0" fmla="*/ 0 h 786935"/>
              <a:gd name="connsiteX1" fmla="*/ 8994 w 242389"/>
              <a:gd name="connsiteY1" fmla="*/ 457200 h 786935"/>
              <a:gd name="connsiteX2" fmla="*/ 242389 w 242389"/>
              <a:gd name="connsiteY2" fmla="*/ 786935 h 786935"/>
              <a:gd name="connsiteX0" fmla="*/ 168700 w 297661"/>
              <a:gd name="connsiteY0" fmla="*/ 0 h 786935"/>
              <a:gd name="connsiteX1" fmla="*/ 3827 w 297661"/>
              <a:gd name="connsiteY1" fmla="*/ 426979 h 786935"/>
              <a:gd name="connsiteX2" fmla="*/ 297661 w 297661"/>
              <a:gd name="connsiteY2" fmla="*/ 786935 h 786935"/>
              <a:gd name="connsiteX0" fmla="*/ 170950 w 345367"/>
              <a:gd name="connsiteY0" fmla="*/ 0 h 647328"/>
              <a:gd name="connsiteX1" fmla="*/ 6077 w 345367"/>
              <a:gd name="connsiteY1" fmla="*/ 426979 h 647328"/>
              <a:gd name="connsiteX2" fmla="*/ 345367 w 345367"/>
              <a:gd name="connsiteY2" fmla="*/ 647328 h 647328"/>
              <a:gd name="connsiteX0" fmla="*/ 170950 w 345367"/>
              <a:gd name="connsiteY0" fmla="*/ 0 h 647328"/>
              <a:gd name="connsiteX1" fmla="*/ 6077 w 345367"/>
              <a:gd name="connsiteY1" fmla="*/ 426979 h 647328"/>
              <a:gd name="connsiteX2" fmla="*/ 345367 w 345367"/>
              <a:gd name="connsiteY2" fmla="*/ 647328 h 647328"/>
              <a:gd name="connsiteX0" fmla="*/ 170950 w 345367"/>
              <a:gd name="connsiteY0" fmla="*/ 0 h 647328"/>
              <a:gd name="connsiteX1" fmla="*/ 6077 w 345367"/>
              <a:gd name="connsiteY1" fmla="*/ 426979 h 647328"/>
              <a:gd name="connsiteX2" fmla="*/ 345367 w 345367"/>
              <a:gd name="connsiteY2" fmla="*/ 647328 h 647328"/>
              <a:gd name="connsiteX0" fmla="*/ 209427 w 383844"/>
              <a:gd name="connsiteY0" fmla="*/ 0 h 647328"/>
              <a:gd name="connsiteX1" fmla="*/ 4445 w 383844"/>
              <a:gd name="connsiteY1" fmla="*/ 348626 h 647328"/>
              <a:gd name="connsiteX2" fmla="*/ 383844 w 383844"/>
              <a:gd name="connsiteY2" fmla="*/ 647328 h 647328"/>
              <a:gd name="connsiteX0" fmla="*/ 210664 w 385081"/>
              <a:gd name="connsiteY0" fmla="*/ 0 h 647328"/>
              <a:gd name="connsiteX1" fmla="*/ 5682 w 385081"/>
              <a:gd name="connsiteY1" fmla="*/ 348626 h 647328"/>
              <a:gd name="connsiteX2" fmla="*/ 385081 w 385081"/>
              <a:gd name="connsiteY2" fmla="*/ 647328 h 647328"/>
            </a:gdLst>
            <a:ahLst/>
            <a:cxnLst>
              <a:cxn ang="0">
                <a:pos x="connsiteX0" y="connsiteY0"/>
              </a:cxn>
              <a:cxn ang="0">
                <a:pos x="connsiteX1" y="connsiteY1"/>
              </a:cxn>
              <a:cxn ang="0">
                <a:pos x="connsiteX2" y="connsiteY2"/>
              </a:cxn>
            </a:cxnLst>
            <a:rect l="l" t="t" r="r" b="b"/>
            <a:pathLst>
              <a:path w="385081" h="647328">
                <a:moveTo>
                  <a:pt x="210664" y="0"/>
                </a:moveTo>
                <a:cubicBezTo>
                  <a:pt x="61192" y="109819"/>
                  <a:pt x="-23387" y="240738"/>
                  <a:pt x="5682" y="348626"/>
                </a:cubicBezTo>
                <a:cubicBezTo>
                  <a:pt x="34751" y="456514"/>
                  <a:pt x="134367" y="591868"/>
                  <a:pt x="385081" y="647328"/>
                </a:cubicBezTo>
              </a:path>
            </a:pathLst>
          </a:custGeom>
          <a:ln w="9525" cap="flat" cmpd="sng" algn="ctr">
            <a:solidFill>
              <a:schemeClr val="bg2">
                <a:lumMod val="25000"/>
              </a:schemeClr>
            </a:solidFill>
            <a:prstDash val="solid"/>
            <a:round/>
            <a:headEnd type="oval"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CH"/>
          </a:p>
        </p:txBody>
      </p:sp>
      <p:sp>
        <p:nvSpPr>
          <p:cNvPr id="82" name="TextBox 81">
            <a:extLst>
              <a:ext uri="{FF2B5EF4-FFF2-40B4-BE49-F238E27FC236}">
                <a16:creationId xmlns:a16="http://schemas.microsoft.com/office/drawing/2014/main" id="{4C361216-9AB5-448D-B92A-7A5B7C3D2611}"/>
              </a:ext>
            </a:extLst>
          </p:cNvPr>
          <p:cNvSpPr txBox="1"/>
          <p:nvPr/>
        </p:nvSpPr>
        <p:spPr>
          <a:xfrm>
            <a:off x="7522699" y="1620653"/>
            <a:ext cx="806337" cy="646331"/>
          </a:xfrm>
          <a:prstGeom prst="rect">
            <a:avLst/>
          </a:prstGeom>
          <a:noFill/>
        </p:spPr>
        <p:txBody>
          <a:bodyPr wrap="square" rtlCol="0">
            <a:spAutoFit/>
          </a:bodyPr>
          <a:lstStyle/>
          <a:p>
            <a:pPr algn="ctr"/>
            <a:r>
              <a:rPr lang="en-US" dirty="0">
                <a:solidFill>
                  <a:schemeClr val="bg2">
                    <a:lumMod val="50000"/>
                  </a:schemeClr>
                </a:solidFill>
              </a:rPr>
              <a:t>East</a:t>
            </a:r>
          </a:p>
          <a:p>
            <a:pPr algn="ctr"/>
            <a:r>
              <a:rPr lang="en-US" dirty="0">
                <a:solidFill>
                  <a:schemeClr val="bg2">
                    <a:lumMod val="50000"/>
                  </a:schemeClr>
                </a:solidFill>
              </a:rPr>
              <a:t>facade</a:t>
            </a:r>
            <a:endParaRPr lang="en-CH" dirty="0">
              <a:solidFill>
                <a:schemeClr val="bg2">
                  <a:lumMod val="50000"/>
                </a:schemeClr>
              </a:solidFill>
            </a:endParaRPr>
          </a:p>
        </p:txBody>
      </p:sp>
      <p:sp>
        <p:nvSpPr>
          <p:cNvPr id="83" name="TextBox 82">
            <a:extLst>
              <a:ext uri="{FF2B5EF4-FFF2-40B4-BE49-F238E27FC236}">
                <a16:creationId xmlns:a16="http://schemas.microsoft.com/office/drawing/2014/main" id="{DF5164F0-EF82-4C81-B363-94C0E16557A5}"/>
              </a:ext>
            </a:extLst>
          </p:cNvPr>
          <p:cNvSpPr txBox="1"/>
          <p:nvPr/>
        </p:nvSpPr>
        <p:spPr>
          <a:xfrm>
            <a:off x="6205317" y="2943576"/>
            <a:ext cx="1017008" cy="646331"/>
          </a:xfrm>
          <a:prstGeom prst="rect">
            <a:avLst/>
          </a:prstGeom>
          <a:noFill/>
        </p:spPr>
        <p:txBody>
          <a:bodyPr wrap="square" rtlCol="0">
            <a:spAutoFit/>
          </a:bodyPr>
          <a:lstStyle/>
          <a:p>
            <a:pPr algn="ctr"/>
            <a:r>
              <a:rPr lang="en-US" dirty="0">
                <a:solidFill>
                  <a:schemeClr val="bg2">
                    <a:lumMod val="50000"/>
                  </a:schemeClr>
                </a:solidFill>
              </a:rPr>
              <a:t>South</a:t>
            </a:r>
          </a:p>
          <a:p>
            <a:pPr algn="ctr"/>
            <a:r>
              <a:rPr lang="en-US" dirty="0">
                <a:solidFill>
                  <a:schemeClr val="bg2">
                    <a:lumMod val="50000"/>
                  </a:schemeClr>
                </a:solidFill>
              </a:rPr>
              <a:t>facade</a:t>
            </a:r>
            <a:endParaRPr lang="en-CH" dirty="0">
              <a:solidFill>
                <a:schemeClr val="bg2">
                  <a:lumMod val="50000"/>
                </a:schemeClr>
              </a:solidFill>
            </a:endParaRPr>
          </a:p>
        </p:txBody>
      </p:sp>
      <p:sp>
        <p:nvSpPr>
          <p:cNvPr id="84" name="Freeform: Shape 83">
            <a:extLst>
              <a:ext uri="{FF2B5EF4-FFF2-40B4-BE49-F238E27FC236}">
                <a16:creationId xmlns:a16="http://schemas.microsoft.com/office/drawing/2014/main" id="{8CD77BFB-0840-4C5B-8490-26C46C3FFE0C}"/>
              </a:ext>
            </a:extLst>
          </p:cNvPr>
          <p:cNvSpPr/>
          <p:nvPr/>
        </p:nvSpPr>
        <p:spPr>
          <a:xfrm>
            <a:off x="6183599" y="3239322"/>
            <a:ext cx="329084" cy="1008529"/>
          </a:xfrm>
          <a:custGeom>
            <a:avLst/>
            <a:gdLst>
              <a:gd name="connsiteX0" fmla="*/ 211242 w 345712"/>
              <a:gd name="connsiteY0" fmla="*/ 0 h 1008529"/>
              <a:gd name="connsiteX1" fmla="*/ 2812 w 345712"/>
              <a:gd name="connsiteY1" fmla="*/ 450476 h 1008529"/>
              <a:gd name="connsiteX2" fmla="*/ 345712 w 345712"/>
              <a:gd name="connsiteY2" fmla="*/ 1008529 h 1008529"/>
              <a:gd name="connsiteX0" fmla="*/ 140316 w 274786"/>
              <a:gd name="connsiteY0" fmla="*/ 0 h 1008529"/>
              <a:gd name="connsiteX1" fmla="*/ 5845 w 274786"/>
              <a:gd name="connsiteY1" fmla="*/ 558053 h 1008529"/>
              <a:gd name="connsiteX2" fmla="*/ 274786 w 274786"/>
              <a:gd name="connsiteY2" fmla="*/ 1008529 h 1008529"/>
              <a:gd name="connsiteX0" fmla="*/ 140316 w 274786"/>
              <a:gd name="connsiteY0" fmla="*/ 0 h 1008529"/>
              <a:gd name="connsiteX1" fmla="*/ 5845 w 274786"/>
              <a:gd name="connsiteY1" fmla="*/ 558053 h 1008529"/>
              <a:gd name="connsiteX2" fmla="*/ 274786 w 274786"/>
              <a:gd name="connsiteY2" fmla="*/ 1008529 h 1008529"/>
              <a:gd name="connsiteX0" fmla="*/ 196006 w 330476"/>
              <a:gd name="connsiteY0" fmla="*/ 0 h 1008529"/>
              <a:gd name="connsiteX1" fmla="*/ 3169 w 330476"/>
              <a:gd name="connsiteY1" fmla="*/ 551568 h 1008529"/>
              <a:gd name="connsiteX2" fmla="*/ 330476 w 330476"/>
              <a:gd name="connsiteY2" fmla="*/ 1008529 h 1008529"/>
              <a:gd name="connsiteX0" fmla="*/ 194614 w 329084"/>
              <a:gd name="connsiteY0" fmla="*/ 0 h 1008529"/>
              <a:gd name="connsiteX1" fmla="*/ 1777 w 329084"/>
              <a:gd name="connsiteY1" fmla="*/ 551568 h 1008529"/>
              <a:gd name="connsiteX2" fmla="*/ 329084 w 329084"/>
              <a:gd name="connsiteY2" fmla="*/ 1008529 h 1008529"/>
            </a:gdLst>
            <a:ahLst/>
            <a:cxnLst>
              <a:cxn ang="0">
                <a:pos x="connsiteX0" y="connsiteY0"/>
              </a:cxn>
              <a:cxn ang="0">
                <a:pos x="connsiteX1" y="connsiteY1"/>
              </a:cxn>
              <a:cxn ang="0">
                <a:pos x="connsiteX2" y="connsiteY2"/>
              </a:cxn>
            </a:cxnLst>
            <a:rect l="l" t="t" r="r" b="b"/>
            <a:pathLst>
              <a:path w="329084" h="1008529">
                <a:moveTo>
                  <a:pt x="194614" y="0"/>
                </a:moveTo>
                <a:cubicBezTo>
                  <a:pt x="79193" y="141194"/>
                  <a:pt x="-14149" y="357539"/>
                  <a:pt x="1777" y="551568"/>
                </a:cubicBezTo>
                <a:cubicBezTo>
                  <a:pt x="17703" y="745597"/>
                  <a:pt x="123444" y="910822"/>
                  <a:pt x="329084" y="1008529"/>
                </a:cubicBezTo>
              </a:path>
            </a:pathLst>
          </a:custGeom>
          <a:ln w="9525" cap="flat" cmpd="sng" algn="ctr">
            <a:solidFill>
              <a:schemeClr val="bg2">
                <a:lumMod val="25000"/>
              </a:schemeClr>
            </a:solidFill>
            <a:prstDash val="solid"/>
            <a:round/>
            <a:headEnd type="oval"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CH"/>
          </a:p>
        </p:txBody>
      </p:sp>
      <p:sp>
        <p:nvSpPr>
          <p:cNvPr id="85" name="Freeform: Shape 84">
            <a:extLst>
              <a:ext uri="{FF2B5EF4-FFF2-40B4-BE49-F238E27FC236}">
                <a16:creationId xmlns:a16="http://schemas.microsoft.com/office/drawing/2014/main" id="{CC16715B-DE69-4407-899C-982C65F90D33}"/>
              </a:ext>
            </a:extLst>
          </p:cNvPr>
          <p:cNvSpPr/>
          <p:nvPr/>
        </p:nvSpPr>
        <p:spPr>
          <a:xfrm rot="14900357" flipH="1">
            <a:off x="8354522" y="1440115"/>
            <a:ext cx="298759" cy="647328"/>
          </a:xfrm>
          <a:custGeom>
            <a:avLst/>
            <a:gdLst>
              <a:gd name="connsiteX0" fmla="*/ 211242 w 345712"/>
              <a:gd name="connsiteY0" fmla="*/ 0 h 1008529"/>
              <a:gd name="connsiteX1" fmla="*/ 2812 w 345712"/>
              <a:gd name="connsiteY1" fmla="*/ 450476 h 1008529"/>
              <a:gd name="connsiteX2" fmla="*/ 345712 w 345712"/>
              <a:gd name="connsiteY2" fmla="*/ 1008529 h 1008529"/>
              <a:gd name="connsiteX0" fmla="*/ 113822 w 248292"/>
              <a:gd name="connsiteY0" fmla="*/ 0 h 1008529"/>
              <a:gd name="connsiteX1" fmla="*/ 9388 w 248292"/>
              <a:gd name="connsiteY1" fmla="*/ 457200 h 1008529"/>
              <a:gd name="connsiteX2" fmla="*/ 248292 w 248292"/>
              <a:gd name="connsiteY2" fmla="*/ 1008529 h 1008529"/>
              <a:gd name="connsiteX0" fmla="*/ 113428 w 242389"/>
              <a:gd name="connsiteY0" fmla="*/ 0 h 786935"/>
              <a:gd name="connsiteX1" fmla="*/ 8994 w 242389"/>
              <a:gd name="connsiteY1" fmla="*/ 457200 h 786935"/>
              <a:gd name="connsiteX2" fmla="*/ 242389 w 242389"/>
              <a:gd name="connsiteY2" fmla="*/ 786935 h 786935"/>
              <a:gd name="connsiteX0" fmla="*/ 168700 w 297661"/>
              <a:gd name="connsiteY0" fmla="*/ 0 h 786935"/>
              <a:gd name="connsiteX1" fmla="*/ 3827 w 297661"/>
              <a:gd name="connsiteY1" fmla="*/ 426979 h 786935"/>
              <a:gd name="connsiteX2" fmla="*/ 297661 w 297661"/>
              <a:gd name="connsiteY2" fmla="*/ 786935 h 786935"/>
              <a:gd name="connsiteX0" fmla="*/ 170950 w 345367"/>
              <a:gd name="connsiteY0" fmla="*/ 0 h 647328"/>
              <a:gd name="connsiteX1" fmla="*/ 6077 w 345367"/>
              <a:gd name="connsiteY1" fmla="*/ 426979 h 647328"/>
              <a:gd name="connsiteX2" fmla="*/ 345367 w 345367"/>
              <a:gd name="connsiteY2" fmla="*/ 647328 h 647328"/>
              <a:gd name="connsiteX0" fmla="*/ 170950 w 345367"/>
              <a:gd name="connsiteY0" fmla="*/ 0 h 647328"/>
              <a:gd name="connsiteX1" fmla="*/ 6077 w 345367"/>
              <a:gd name="connsiteY1" fmla="*/ 426979 h 647328"/>
              <a:gd name="connsiteX2" fmla="*/ 345367 w 345367"/>
              <a:gd name="connsiteY2" fmla="*/ 647328 h 647328"/>
              <a:gd name="connsiteX0" fmla="*/ 170950 w 345367"/>
              <a:gd name="connsiteY0" fmla="*/ 0 h 647328"/>
              <a:gd name="connsiteX1" fmla="*/ 6077 w 345367"/>
              <a:gd name="connsiteY1" fmla="*/ 426979 h 647328"/>
              <a:gd name="connsiteX2" fmla="*/ 345367 w 345367"/>
              <a:gd name="connsiteY2" fmla="*/ 647328 h 647328"/>
              <a:gd name="connsiteX0" fmla="*/ 209427 w 383844"/>
              <a:gd name="connsiteY0" fmla="*/ 0 h 647328"/>
              <a:gd name="connsiteX1" fmla="*/ 4445 w 383844"/>
              <a:gd name="connsiteY1" fmla="*/ 348626 h 647328"/>
              <a:gd name="connsiteX2" fmla="*/ 383844 w 383844"/>
              <a:gd name="connsiteY2" fmla="*/ 647328 h 647328"/>
              <a:gd name="connsiteX0" fmla="*/ 210664 w 385081"/>
              <a:gd name="connsiteY0" fmla="*/ 0 h 647328"/>
              <a:gd name="connsiteX1" fmla="*/ 5682 w 385081"/>
              <a:gd name="connsiteY1" fmla="*/ 348626 h 647328"/>
              <a:gd name="connsiteX2" fmla="*/ 385081 w 385081"/>
              <a:gd name="connsiteY2" fmla="*/ 647328 h 647328"/>
            </a:gdLst>
            <a:ahLst/>
            <a:cxnLst>
              <a:cxn ang="0">
                <a:pos x="connsiteX0" y="connsiteY0"/>
              </a:cxn>
              <a:cxn ang="0">
                <a:pos x="connsiteX1" y="connsiteY1"/>
              </a:cxn>
              <a:cxn ang="0">
                <a:pos x="connsiteX2" y="connsiteY2"/>
              </a:cxn>
            </a:cxnLst>
            <a:rect l="l" t="t" r="r" b="b"/>
            <a:pathLst>
              <a:path w="385081" h="647328">
                <a:moveTo>
                  <a:pt x="210664" y="0"/>
                </a:moveTo>
                <a:cubicBezTo>
                  <a:pt x="61192" y="109819"/>
                  <a:pt x="-23387" y="240738"/>
                  <a:pt x="5682" y="348626"/>
                </a:cubicBezTo>
                <a:cubicBezTo>
                  <a:pt x="34751" y="456514"/>
                  <a:pt x="134367" y="591868"/>
                  <a:pt x="385081" y="647328"/>
                </a:cubicBezTo>
              </a:path>
            </a:pathLst>
          </a:custGeom>
          <a:ln w="9525" cap="flat" cmpd="sng" algn="ctr">
            <a:solidFill>
              <a:schemeClr val="bg2">
                <a:lumMod val="25000"/>
              </a:schemeClr>
            </a:solidFill>
            <a:prstDash val="solid"/>
            <a:round/>
            <a:headEnd type="oval"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CH"/>
          </a:p>
        </p:txBody>
      </p:sp>
      <p:sp>
        <p:nvSpPr>
          <p:cNvPr id="90" name="TextBox 89">
            <a:extLst>
              <a:ext uri="{FF2B5EF4-FFF2-40B4-BE49-F238E27FC236}">
                <a16:creationId xmlns:a16="http://schemas.microsoft.com/office/drawing/2014/main" id="{FDF21FD3-B45A-415D-8EAF-12DC68A2B841}"/>
              </a:ext>
            </a:extLst>
          </p:cNvPr>
          <p:cNvSpPr txBox="1"/>
          <p:nvPr/>
        </p:nvSpPr>
        <p:spPr>
          <a:xfrm>
            <a:off x="546086" y="4027205"/>
            <a:ext cx="806337" cy="369332"/>
          </a:xfrm>
          <a:prstGeom prst="rect">
            <a:avLst/>
          </a:prstGeom>
          <a:noFill/>
        </p:spPr>
        <p:txBody>
          <a:bodyPr wrap="square" rtlCol="0">
            <a:spAutoFit/>
          </a:bodyPr>
          <a:lstStyle/>
          <a:p>
            <a:pPr algn="ctr"/>
            <a:r>
              <a:rPr lang="en-US" dirty="0">
                <a:solidFill>
                  <a:schemeClr val="bg2">
                    <a:lumMod val="50000"/>
                  </a:schemeClr>
                </a:solidFill>
              </a:rPr>
              <a:t>Jan</a:t>
            </a:r>
          </a:p>
        </p:txBody>
      </p:sp>
      <p:sp>
        <p:nvSpPr>
          <p:cNvPr id="91" name="TextBox 90">
            <a:extLst>
              <a:ext uri="{FF2B5EF4-FFF2-40B4-BE49-F238E27FC236}">
                <a16:creationId xmlns:a16="http://schemas.microsoft.com/office/drawing/2014/main" id="{E3AF15D7-7996-4E2D-8D23-5A2C02233276}"/>
              </a:ext>
            </a:extLst>
          </p:cNvPr>
          <p:cNvSpPr txBox="1"/>
          <p:nvPr/>
        </p:nvSpPr>
        <p:spPr>
          <a:xfrm>
            <a:off x="907002" y="4272699"/>
            <a:ext cx="555568" cy="369332"/>
          </a:xfrm>
          <a:prstGeom prst="rect">
            <a:avLst/>
          </a:prstGeom>
          <a:noFill/>
        </p:spPr>
        <p:txBody>
          <a:bodyPr wrap="square" rtlCol="0">
            <a:spAutoFit/>
          </a:bodyPr>
          <a:lstStyle/>
          <a:p>
            <a:pPr algn="ctr"/>
            <a:r>
              <a:rPr lang="en-US" dirty="0">
                <a:solidFill>
                  <a:schemeClr val="bg2">
                    <a:lumMod val="50000"/>
                  </a:schemeClr>
                </a:solidFill>
              </a:rPr>
              <a:t>Feb</a:t>
            </a:r>
          </a:p>
        </p:txBody>
      </p:sp>
      <p:sp>
        <p:nvSpPr>
          <p:cNvPr id="92" name="TextBox 91">
            <a:extLst>
              <a:ext uri="{FF2B5EF4-FFF2-40B4-BE49-F238E27FC236}">
                <a16:creationId xmlns:a16="http://schemas.microsoft.com/office/drawing/2014/main" id="{EFFE1AC3-6F1B-4D0C-B6A6-7337C9C8C0AD}"/>
              </a:ext>
            </a:extLst>
          </p:cNvPr>
          <p:cNvSpPr txBox="1"/>
          <p:nvPr/>
        </p:nvSpPr>
        <p:spPr>
          <a:xfrm>
            <a:off x="1138656" y="4588515"/>
            <a:ext cx="571788" cy="369332"/>
          </a:xfrm>
          <a:prstGeom prst="rect">
            <a:avLst/>
          </a:prstGeom>
          <a:noFill/>
        </p:spPr>
        <p:txBody>
          <a:bodyPr wrap="square" rtlCol="0">
            <a:spAutoFit/>
          </a:bodyPr>
          <a:lstStyle/>
          <a:p>
            <a:pPr algn="ctr"/>
            <a:r>
              <a:rPr lang="en-US" dirty="0">
                <a:solidFill>
                  <a:schemeClr val="bg2">
                    <a:lumMod val="50000"/>
                  </a:schemeClr>
                </a:solidFill>
              </a:rPr>
              <a:t>Mar</a:t>
            </a:r>
          </a:p>
        </p:txBody>
      </p:sp>
      <p:sp>
        <p:nvSpPr>
          <p:cNvPr id="97" name="TextBox 96">
            <a:extLst>
              <a:ext uri="{FF2B5EF4-FFF2-40B4-BE49-F238E27FC236}">
                <a16:creationId xmlns:a16="http://schemas.microsoft.com/office/drawing/2014/main" id="{A5B41F3A-0454-4C53-A69D-71FA39FA3DE5}"/>
              </a:ext>
            </a:extLst>
          </p:cNvPr>
          <p:cNvSpPr txBox="1"/>
          <p:nvPr/>
        </p:nvSpPr>
        <p:spPr>
          <a:xfrm>
            <a:off x="1377011" y="4854247"/>
            <a:ext cx="555568" cy="369332"/>
          </a:xfrm>
          <a:prstGeom prst="rect">
            <a:avLst/>
          </a:prstGeom>
          <a:noFill/>
        </p:spPr>
        <p:txBody>
          <a:bodyPr wrap="square" rtlCol="0">
            <a:spAutoFit/>
          </a:bodyPr>
          <a:lstStyle/>
          <a:p>
            <a:pPr algn="ctr"/>
            <a:r>
              <a:rPr lang="en-US" dirty="0">
                <a:solidFill>
                  <a:schemeClr val="bg2">
                    <a:lumMod val="50000"/>
                  </a:schemeClr>
                </a:solidFill>
              </a:rPr>
              <a:t>Apr</a:t>
            </a:r>
          </a:p>
        </p:txBody>
      </p:sp>
      <p:sp>
        <p:nvSpPr>
          <p:cNvPr id="98" name="TextBox 97">
            <a:extLst>
              <a:ext uri="{FF2B5EF4-FFF2-40B4-BE49-F238E27FC236}">
                <a16:creationId xmlns:a16="http://schemas.microsoft.com/office/drawing/2014/main" id="{2DFD0988-34B7-4471-9268-AA00BA73FB4C}"/>
              </a:ext>
            </a:extLst>
          </p:cNvPr>
          <p:cNvSpPr txBox="1"/>
          <p:nvPr/>
        </p:nvSpPr>
        <p:spPr>
          <a:xfrm>
            <a:off x="1624885" y="5116547"/>
            <a:ext cx="555568" cy="369332"/>
          </a:xfrm>
          <a:prstGeom prst="rect">
            <a:avLst/>
          </a:prstGeom>
          <a:noFill/>
        </p:spPr>
        <p:txBody>
          <a:bodyPr wrap="square" rtlCol="0">
            <a:spAutoFit/>
          </a:bodyPr>
          <a:lstStyle/>
          <a:p>
            <a:pPr algn="ctr"/>
            <a:r>
              <a:rPr lang="en-US" dirty="0">
                <a:solidFill>
                  <a:schemeClr val="bg2">
                    <a:lumMod val="50000"/>
                  </a:schemeClr>
                </a:solidFill>
              </a:rPr>
              <a:t>Mai</a:t>
            </a:r>
          </a:p>
        </p:txBody>
      </p:sp>
      <p:sp>
        <p:nvSpPr>
          <p:cNvPr id="99" name="TextBox 98">
            <a:extLst>
              <a:ext uri="{FF2B5EF4-FFF2-40B4-BE49-F238E27FC236}">
                <a16:creationId xmlns:a16="http://schemas.microsoft.com/office/drawing/2014/main" id="{39512D82-ABC0-4683-8444-5F7FC90FCA97}"/>
              </a:ext>
            </a:extLst>
          </p:cNvPr>
          <p:cNvSpPr txBox="1"/>
          <p:nvPr/>
        </p:nvSpPr>
        <p:spPr>
          <a:xfrm>
            <a:off x="1879726" y="5378847"/>
            <a:ext cx="555568" cy="369332"/>
          </a:xfrm>
          <a:prstGeom prst="rect">
            <a:avLst/>
          </a:prstGeom>
          <a:noFill/>
        </p:spPr>
        <p:txBody>
          <a:bodyPr wrap="square" rtlCol="0">
            <a:spAutoFit/>
          </a:bodyPr>
          <a:lstStyle/>
          <a:p>
            <a:pPr algn="ctr"/>
            <a:r>
              <a:rPr lang="en-US" dirty="0">
                <a:solidFill>
                  <a:schemeClr val="bg2">
                    <a:lumMod val="50000"/>
                  </a:schemeClr>
                </a:solidFill>
              </a:rPr>
              <a:t>Jun</a:t>
            </a:r>
          </a:p>
        </p:txBody>
      </p:sp>
      <p:sp>
        <p:nvSpPr>
          <p:cNvPr id="100" name="TextBox 99">
            <a:extLst>
              <a:ext uri="{FF2B5EF4-FFF2-40B4-BE49-F238E27FC236}">
                <a16:creationId xmlns:a16="http://schemas.microsoft.com/office/drawing/2014/main" id="{D815139F-FC8E-4B67-B4A7-41696A0B4CB6}"/>
              </a:ext>
            </a:extLst>
          </p:cNvPr>
          <p:cNvSpPr txBox="1"/>
          <p:nvPr/>
        </p:nvSpPr>
        <p:spPr>
          <a:xfrm>
            <a:off x="5824815" y="4027548"/>
            <a:ext cx="806337" cy="369332"/>
          </a:xfrm>
          <a:prstGeom prst="rect">
            <a:avLst/>
          </a:prstGeom>
          <a:noFill/>
        </p:spPr>
        <p:txBody>
          <a:bodyPr wrap="square" rtlCol="0">
            <a:spAutoFit/>
          </a:bodyPr>
          <a:lstStyle/>
          <a:p>
            <a:pPr algn="ctr"/>
            <a:r>
              <a:rPr lang="en-US" dirty="0">
                <a:solidFill>
                  <a:schemeClr val="bg2">
                    <a:lumMod val="50000"/>
                  </a:schemeClr>
                </a:solidFill>
              </a:rPr>
              <a:t>Jul</a:t>
            </a:r>
          </a:p>
        </p:txBody>
      </p:sp>
      <p:sp>
        <p:nvSpPr>
          <p:cNvPr id="101" name="TextBox 100">
            <a:extLst>
              <a:ext uri="{FF2B5EF4-FFF2-40B4-BE49-F238E27FC236}">
                <a16:creationId xmlns:a16="http://schemas.microsoft.com/office/drawing/2014/main" id="{7C58E645-D9C8-4547-AE05-29E9BB3CE427}"/>
              </a:ext>
            </a:extLst>
          </p:cNvPr>
          <p:cNvSpPr txBox="1"/>
          <p:nvPr/>
        </p:nvSpPr>
        <p:spPr>
          <a:xfrm>
            <a:off x="6185731" y="4273042"/>
            <a:ext cx="555568" cy="369332"/>
          </a:xfrm>
          <a:prstGeom prst="rect">
            <a:avLst/>
          </a:prstGeom>
          <a:noFill/>
        </p:spPr>
        <p:txBody>
          <a:bodyPr wrap="square" rtlCol="0">
            <a:spAutoFit/>
          </a:bodyPr>
          <a:lstStyle/>
          <a:p>
            <a:pPr algn="ctr"/>
            <a:r>
              <a:rPr lang="en-US" dirty="0">
                <a:solidFill>
                  <a:schemeClr val="bg2">
                    <a:lumMod val="50000"/>
                  </a:schemeClr>
                </a:solidFill>
              </a:rPr>
              <a:t>Ago</a:t>
            </a:r>
          </a:p>
        </p:txBody>
      </p:sp>
      <p:sp>
        <p:nvSpPr>
          <p:cNvPr id="102" name="TextBox 101">
            <a:extLst>
              <a:ext uri="{FF2B5EF4-FFF2-40B4-BE49-F238E27FC236}">
                <a16:creationId xmlns:a16="http://schemas.microsoft.com/office/drawing/2014/main" id="{E5F6B62C-D8EF-4E2A-9A1F-1034E26C0CD3}"/>
              </a:ext>
            </a:extLst>
          </p:cNvPr>
          <p:cNvSpPr txBox="1"/>
          <p:nvPr/>
        </p:nvSpPr>
        <p:spPr>
          <a:xfrm>
            <a:off x="6417385" y="4588858"/>
            <a:ext cx="571788" cy="369332"/>
          </a:xfrm>
          <a:prstGeom prst="rect">
            <a:avLst/>
          </a:prstGeom>
          <a:noFill/>
        </p:spPr>
        <p:txBody>
          <a:bodyPr wrap="square" rtlCol="0">
            <a:spAutoFit/>
          </a:bodyPr>
          <a:lstStyle/>
          <a:p>
            <a:pPr algn="ctr"/>
            <a:r>
              <a:rPr lang="en-US" dirty="0">
                <a:solidFill>
                  <a:schemeClr val="bg2">
                    <a:lumMod val="50000"/>
                  </a:schemeClr>
                </a:solidFill>
              </a:rPr>
              <a:t>Set</a:t>
            </a:r>
          </a:p>
        </p:txBody>
      </p:sp>
      <p:sp>
        <p:nvSpPr>
          <p:cNvPr id="103" name="TextBox 102">
            <a:extLst>
              <a:ext uri="{FF2B5EF4-FFF2-40B4-BE49-F238E27FC236}">
                <a16:creationId xmlns:a16="http://schemas.microsoft.com/office/drawing/2014/main" id="{EE186ADF-9C44-4D81-A7BA-80551ADF3C10}"/>
              </a:ext>
            </a:extLst>
          </p:cNvPr>
          <p:cNvSpPr txBox="1"/>
          <p:nvPr/>
        </p:nvSpPr>
        <p:spPr>
          <a:xfrm>
            <a:off x="6655740" y="4854590"/>
            <a:ext cx="555568" cy="369332"/>
          </a:xfrm>
          <a:prstGeom prst="rect">
            <a:avLst/>
          </a:prstGeom>
          <a:noFill/>
        </p:spPr>
        <p:txBody>
          <a:bodyPr wrap="square" rtlCol="0">
            <a:spAutoFit/>
          </a:bodyPr>
          <a:lstStyle/>
          <a:p>
            <a:pPr algn="ctr"/>
            <a:r>
              <a:rPr lang="en-US" dirty="0">
                <a:solidFill>
                  <a:schemeClr val="bg2">
                    <a:lumMod val="50000"/>
                  </a:schemeClr>
                </a:solidFill>
              </a:rPr>
              <a:t>Out</a:t>
            </a:r>
          </a:p>
        </p:txBody>
      </p:sp>
      <p:sp>
        <p:nvSpPr>
          <p:cNvPr id="104" name="TextBox 103">
            <a:extLst>
              <a:ext uri="{FF2B5EF4-FFF2-40B4-BE49-F238E27FC236}">
                <a16:creationId xmlns:a16="http://schemas.microsoft.com/office/drawing/2014/main" id="{6DD0B8ED-2E43-4276-98FB-EB8308CCA82B}"/>
              </a:ext>
            </a:extLst>
          </p:cNvPr>
          <p:cNvSpPr txBox="1"/>
          <p:nvPr/>
        </p:nvSpPr>
        <p:spPr>
          <a:xfrm>
            <a:off x="6903614" y="5116890"/>
            <a:ext cx="555568" cy="369332"/>
          </a:xfrm>
          <a:prstGeom prst="rect">
            <a:avLst/>
          </a:prstGeom>
          <a:noFill/>
        </p:spPr>
        <p:txBody>
          <a:bodyPr wrap="square" rtlCol="0">
            <a:spAutoFit/>
          </a:bodyPr>
          <a:lstStyle/>
          <a:p>
            <a:pPr algn="ctr"/>
            <a:r>
              <a:rPr lang="en-US" dirty="0">
                <a:solidFill>
                  <a:schemeClr val="bg2">
                    <a:lumMod val="50000"/>
                  </a:schemeClr>
                </a:solidFill>
              </a:rPr>
              <a:t>Nov</a:t>
            </a:r>
          </a:p>
        </p:txBody>
      </p:sp>
      <p:sp>
        <p:nvSpPr>
          <p:cNvPr id="105" name="TextBox 104">
            <a:extLst>
              <a:ext uri="{FF2B5EF4-FFF2-40B4-BE49-F238E27FC236}">
                <a16:creationId xmlns:a16="http://schemas.microsoft.com/office/drawing/2014/main" id="{B6E645FC-EFD0-4D3D-9BEB-8DDF89CEA3A0}"/>
              </a:ext>
            </a:extLst>
          </p:cNvPr>
          <p:cNvSpPr txBox="1"/>
          <p:nvPr/>
        </p:nvSpPr>
        <p:spPr>
          <a:xfrm>
            <a:off x="7158455" y="5379190"/>
            <a:ext cx="555568" cy="369332"/>
          </a:xfrm>
          <a:prstGeom prst="rect">
            <a:avLst/>
          </a:prstGeom>
          <a:noFill/>
        </p:spPr>
        <p:txBody>
          <a:bodyPr wrap="square" rtlCol="0">
            <a:spAutoFit/>
          </a:bodyPr>
          <a:lstStyle/>
          <a:p>
            <a:pPr algn="ctr"/>
            <a:r>
              <a:rPr lang="en-US" dirty="0">
                <a:solidFill>
                  <a:schemeClr val="bg2">
                    <a:lumMod val="50000"/>
                  </a:schemeClr>
                </a:solidFill>
              </a:rPr>
              <a:t>Dec</a:t>
            </a:r>
          </a:p>
        </p:txBody>
      </p:sp>
      <p:grpSp>
        <p:nvGrpSpPr>
          <p:cNvPr id="40" name="Group 39">
            <a:extLst>
              <a:ext uri="{FF2B5EF4-FFF2-40B4-BE49-F238E27FC236}">
                <a16:creationId xmlns:a16="http://schemas.microsoft.com/office/drawing/2014/main" id="{208E8B5A-BCCF-4C79-9F0D-51CB3B94F9E6}"/>
              </a:ext>
            </a:extLst>
          </p:cNvPr>
          <p:cNvGrpSpPr/>
          <p:nvPr/>
        </p:nvGrpSpPr>
        <p:grpSpPr>
          <a:xfrm>
            <a:off x="10790480" y="134541"/>
            <a:ext cx="1304186" cy="461167"/>
            <a:chOff x="8119596" y="633225"/>
            <a:chExt cx="1761584" cy="622905"/>
          </a:xfrm>
        </p:grpSpPr>
        <p:pic>
          <p:nvPicPr>
            <p:cNvPr id="41" name="Picture 40" descr="A insect on the ground&#10;&#10;Description generated with high confidence">
              <a:extLst>
                <a:ext uri="{FF2B5EF4-FFF2-40B4-BE49-F238E27FC236}">
                  <a16:creationId xmlns:a16="http://schemas.microsoft.com/office/drawing/2014/main" id="{BBEDFB96-FA1C-4BC8-B970-C99DF319B446}"/>
                </a:ext>
              </a:extLst>
            </p:cNvPr>
            <p:cNvPicPr>
              <a:picLocks noChangeAspect="1"/>
            </p:cNvPicPr>
            <p:nvPr/>
          </p:nvPicPr>
          <p:blipFill>
            <a:blip r:embed="rId17"/>
            <a:stretch>
              <a:fillRect/>
            </a:stretch>
          </p:blipFill>
          <p:spPr>
            <a:xfrm>
              <a:off x="8119596" y="683429"/>
              <a:ext cx="572701" cy="572701"/>
            </a:xfrm>
            <a:prstGeom prst="rect">
              <a:avLst/>
            </a:prstGeom>
          </p:spPr>
        </p:pic>
        <p:pic>
          <p:nvPicPr>
            <p:cNvPr id="42" name="Picture 41" descr="A picture containing object&#10;&#10;Description generated with high confidence">
              <a:extLst>
                <a:ext uri="{FF2B5EF4-FFF2-40B4-BE49-F238E27FC236}">
                  <a16:creationId xmlns:a16="http://schemas.microsoft.com/office/drawing/2014/main" id="{E3432B27-8793-4F9B-A78C-A378072749B0}"/>
                </a:ext>
              </a:extLst>
            </p:cNvPr>
            <p:cNvPicPr>
              <a:picLocks noChangeAspect="1"/>
            </p:cNvPicPr>
            <p:nvPr/>
          </p:nvPicPr>
          <p:blipFill>
            <a:blip r:embed="rId18"/>
            <a:stretch>
              <a:fillRect/>
            </a:stretch>
          </p:blipFill>
          <p:spPr>
            <a:xfrm>
              <a:off x="9258275" y="633225"/>
              <a:ext cx="622905" cy="622905"/>
            </a:xfrm>
            <a:prstGeom prst="rect">
              <a:avLst/>
            </a:prstGeom>
          </p:spPr>
        </p:pic>
        <p:sp>
          <p:nvSpPr>
            <p:cNvPr id="43" name="Plus Sign 42">
              <a:extLst>
                <a:ext uri="{FF2B5EF4-FFF2-40B4-BE49-F238E27FC236}">
                  <a16:creationId xmlns:a16="http://schemas.microsoft.com/office/drawing/2014/main" id="{B09A59FB-D5D9-4795-851A-60605C798E60}"/>
                </a:ext>
              </a:extLst>
            </p:cNvPr>
            <p:cNvSpPr/>
            <p:nvPr/>
          </p:nvSpPr>
          <p:spPr>
            <a:xfrm>
              <a:off x="8774281" y="733941"/>
              <a:ext cx="413544" cy="413544"/>
            </a:xfrm>
            <a:prstGeom prst="mathPlus">
              <a:avLst>
                <a:gd name="adj1" fmla="val 1155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Tree>
    <p:extLst>
      <p:ext uri="{BB962C8B-B14F-4D97-AF65-F5344CB8AC3E}">
        <p14:creationId xmlns:p14="http://schemas.microsoft.com/office/powerpoint/2010/main" val="1049040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DB6F821B-BF84-4E38-B43C-6C55C60BCFDF}"/>
              </a:ext>
            </a:extLst>
          </p:cNvPr>
          <p:cNvGrpSpPr/>
          <p:nvPr/>
        </p:nvGrpSpPr>
        <p:grpSpPr>
          <a:xfrm>
            <a:off x="1849793" y="-855275"/>
            <a:ext cx="10455828" cy="9026501"/>
            <a:chOff x="380831" y="-1220578"/>
            <a:chExt cx="11965070" cy="10329428"/>
          </a:xfrm>
        </p:grpSpPr>
        <p:pic>
          <p:nvPicPr>
            <p:cNvPr id="10" name="Picture 9">
              <a:extLst>
                <a:ext uri="{FF2B5EF4-FFF2-40B4-BE49-F238E27FC236}">
                  <a16:creationId xmlns:a16="http://schemas.microsoft.com/office/drawing/2014/main" id="{D5E8E0A3-B668-4313-A3F3-FCB0475E0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31" y="-1220578"/>
              <a:ext cx="11965070" cy="5582429"/>
            </a:xfrm>
            <a:prstGeom prst="rect">
              <a:avLst/>
            </a:prstGeom>
          </p:spPr>
        </p:pic>
        <p:pic>
          <p:nvPicPr>
            <p:cNvPr id="12" name="Picture 11">
              <a:extLst>
                <a:ext uri="{FF2B5EF4-FFF2-40B4-BE49-F238E27FC236}">
                  <a16:creationId xmlns:a16="http://schemas.microsoft.com/office/drawing/2014/main" id="{AA554EC2-3A95-4985-BBDA-1F6E31080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831" y="-789033"/>
              <a:ext cx="11965070" cy="5582429"/>
            </a:xfrm>
            <a:prstGeom prst="rect">
              <a:avLst/>
            </a:prstGeom>
          </p:spPr>
        </p:pic>
        <p:pic>
          <p:nvPicPr>
            <p:cNvPr id="14" name="Picture 13">
              <a:extLst>
                <a:ext uri="{FF2B5EF4-FFF2-40B4-BE49-F238E27FC236}">
                  <a16:creationId xmlns:a16="http://schemas.microsoft.com/office/drawing/2014/main" id="{07F0ECFF-2B04-4338-BD84-8A1E22072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831" y="-357488"/>
              <a:ext cx="11965070" cy="5582429"/>
            </a:xfrm>
            <a:prstGeom prst="rect">
              <a:avLst/>
            </a:prstGeom>
          </p:spPr>
        </p:pic>
        <p:pic>
          <p:nvPicPr>
            <p:cNvPr id="16" name="Picture 15">
              <a:extLst>
                <a:ext uri="{FF2B5EF4-FFF2-40B4-BE49-F238E27FC236}">
                  <a16:creationId xmlns:a16="http://schemas.microsoft.com/office/drawing/2014/main" id="{590D750A-F1FA-4782-88A2-E0592E7681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831" y="74057"/>
              <a:ext cx="11965070" cy="5582429"/>
            </a:xfrm>
            <a:prstGeom prst="rect">
              <a:avLst/>
            </a:prstGeom>
          </p:spPr>
        </p:pic>
        <p:pic>
          <p:nvPicPr>
            <p:cNvPr id="20" name="Picture 19">
              <a:extLst>
                <a:ext uri="{FF2B5EF4-FFF2-40B4-BE49-F238E27FC236}">
                  <a16:creationId xmlns:a16="http://schemas.microsoft.com/office/drawing/2014/main" id="{568EF7B8-0E7E-4C6C-94D1-0C9A423C9E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0831" y="505602"/>
              <a:ext cx="11965070" cy="5582429"/>
            </a:xfrm>
            <a:prstGeom prst="rect">
              <a:avLst/>
            </a:prstGeom>
          </p:spPr>
        </p:pic>
        <p:pic>
          <p:nvPicPr>
            <p:cNvPr id="22" name="Picture 21">
              <a:extLst>
                <a:ext uri="{FF2B5EF4-FFF2-40B4-BE49-F238E27FC236}">
                  <a16:creationId xmlns:a16="http://schemas.microsoft.com/office/drawing/2014/main" id="{34BA4068-CBB1-4556-9E8C-21A85E0524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831" y="937147"/>
              <a:ext cx="11965070" cy="5582429"/>
            </a:xfrm>
            <a:prstGeom prst="rect">
              <a:avLst/>
            </a:prstGeom>
          </p:spPr>
        </p:pic>
        <p:pic>
          <p:nvPicPr>
            <p:cNvPr id="24" name="Picture 23">
              <a:extLst>
                <a:ext uri="{FF2B5EF4-FFF2-40B4-BE49-F238E27FC236}">
                  <a16:creationId xmlns:a16="http://schemas.microsoft.com/office/drawing/2014/main" id="{CCDB6E71-3F9A-4809-A1D0-82F1EBDA1A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0831" y="1368692"/>
              <a:ext cx="11965070" cy="5582429"/>
            </a:xfrm>
            <a:prstGeom prst="rect">
              <a:avLst/>
            </a:prstGeom>
          </p:spPr>
        </p:pic>
        <p:pic>
          <p:nvPicPr>
            <p:cNvPr id="26" name="Picture 25">
              <a:extLst>
                <a:ext uri="{FF2B5EF4-FFF2-40B4-BE49-F238E27FC236}">
                  <a16:creationId xmlns:a16="http://schemas.microsoft.com/office/drawing/2014/main" id="{DE8D2D2B-BC7B-4371-A828-E03A912CBD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0831" y="1800237"/>
              <a:ext cx="11965070" cy="5582429"/>
            </a:xfrm>
            <a:prstGeom prst="rect">
              <a:avLst/>
            </a:prstGeom>
          </p:spPr>
        </p:pic>
        <p:pic>
          <p:nvPicPr>
            <p:cNvPr id="30" name="Picture 29">
              <a:extLst>
                <a:ext uri="{FF2B5EF4-FFF2-40B4-BE49-F238E27FC236}">
                  <a16:creationId xmlns:a16="http://schemas.microsoft.com/office/drawing/2014/main" id="{E047FB46-76F2-4B25-9B58-9AA31012F0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0831" y="2231782"/>
              <a:ext cx="11965070" cy="5582429"/>
            </a:xfrm>
            <a:prstGeom prst="rect">
              <a:avLst/>
            </a:prstGeom>
          </p:spPr>
        </p:pic>
        <p:pic>
          <p:nvPicPr>
            <p:cNvPr id="32" name="Picture 31">
              <a:extLst>
                <a:ext uri="{FF2B5EF4-FFF2-40B4-BE49-F238E27FC236}">
                  <a16:creationId xmlns:a16="http://schemas.microsoft.com/office/drawing/2014/main" id="{FAE488C0-83AB-440C-9D52-64DDC39E54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0831" y="2663327"/>
              <a:ext cx="11965070" cy="5582429"/>
            </a:xfrm>
            <a:prstGeom prst="rect">
              <a:avLst/>
            </a:prstGeom>
          </p:spPr>
        </p:pic>
        <p:pic>
          <p:nvPicPr>
            <p:cNvPr id="34" name="Picture 33">
              <a:extLst>
                <a:ext uri="{FF2B5EF4-FFF2-40B4-BE49-F238E27FC236}">
                  <a16:creationId xmlns:a16="http://schemas.microsoft.com/office/drawing/2014/main" id="{E3CBB142-E517-4CFA-8013-8FC84DE512A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0831" y="3094872"/>
              <a:ext cx="11965070" cy="5582429"/>
            </a:xfrm>
            <a:prstGeom prst="rect">
              <a:avLst/>
            </a:prstGeom>
          </p:spPr>
        </p:pic>
        <p:pic>
          <p:nvPicPr>
            <p:cNvPr id="36" name="Picture 35">
              <a:extLst>
                <a:ext uri="{FF2B5EF4-FFF2-40B4-BE49-F238E27FC236}">
                  <a16:creationId xmlns:a16="http://schemas.microsoft.com/office/drawing/2014/main" id="{B2633AF0-29DA-4D62-9435-9271E519FF4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0831" y="3526421"/>
              <a:ext cx="11965070" cy="5582429"/>
            </a:xfrm>
            <a:prstGeom prst="rect">
              <a:avLst/>
            </a:prstGeom>
          </p:spPr>
        </p:pic>
      </p:grpSp>
      <p:sp>
        <p:nvSpPr>
          <p:cNvPr id="2" name="Rectangle 1">
            <a:extLst>
              <a:ext uri="{FF2B5EF4-FFF2-40B4-BE49-F238E27FC236}">
                <a16:creationId xmlns:a16="http://schemas.microsoft.com/office/drawing/2014/main" id="{759C261B-8B62-465C-86C9-B8120A6FAA17}"/>
              </a:ext>
            </a:extLst>
          </p:cNvPr>
          <p:cNvSpPr/>
          <p:nvPr/>
        </p:nvSpPr>
        <p:spPr>
          <a:xfrm>
            <a:off x="6377748" y="1445194"/>
            <a:ext cx="5757195" cy="5202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itle 1">
            <a:extLst>
              <a:ext uri="{FF2B5EF4-FFF2-40B4-BE49-F238E27FC236}">
                <a16:creationId xmlns:a16="http://schemas.microsoft.com/office/drawing/2014/main" id="{490A4618-3CBE-4672-8071-5B8B71AC2F98}"/>
              </a:ext>
            </a:extLst>
          </p:cNvPr>
          <p:cNvSpPr txBox="1">
            <a:spLocks/>
          </p:cNvSpPr>
          <p:nvPr/>
        </p:nvSpPr>
        <p:spPr>
          <a:xfrm>
            <a:off x="1399828"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Shading pattern </a:t>
            </a:r>
            <a:r>
              <a:rPr lang="en-US" dirty="0" err="1"/>
              <a:t>hourly|South</a:t>
            </a:r>
            <a:r>
              <a:rPr lang="en-US" dirty="0"/>
              <a:t> façade </a:t>
            </a:r>
            <a:endParaRPr lang="en-CH" dirty="0"/>
          </a:p>
        </p:txBody>
      </p:sp>
      <p:grpSp>
        <p:nvGrpSpPr>
          <p:cNvPr id="64" name="Group 63">
            <a:extLst>
              <a:ext uri="{FF2B5EF4-FFF2-40B4-BE49-F238E27FC236}">
                <a16:creationId xmlns:a16="http://schemas.microsoft.com/office/drawing/2014/main" id="{3B229EE1-72B8-4822-8044-7BE0557A3DA9}"/>
              </a:ext>
            </a:extLst>
          </p:cNvPr>
          <p:cNvGrpSpPr/>
          <p:nvPr/>
        </p:nvGrpSpPr>
        <p:grpSpPr>
          <a:xfrm>
            <a:off x="271532" y="2024780"/>
            <a:ext cx="770223" cy="4548247"/>
            <a:chOff x="473182" y="1811525"/>
            <a:chExt cx="806337" cy="4761502"/>
          </a:xfrm>
        </p:grpSpPr>
        <p:sp>
          <p:nvSpPr>
            <p:cNvPr id="44" name="TextBox 43">
              <a:extLst>
                <a:ext uri="{FF2B5EF4-FFF2-40B4-BE49-F238E27FC236}">
                  <a16:creationId xmlns:a16="http://schemas.microsoft.com/office/drawing/2014/main" id="{1483DC35-DC9B-40B2-895A-6CEEC28742F2}"/>
                </a:ext>
              </a:extLst>
            </p:cNvPr>
            <p:cNvSpPr txBox="1"/>
            <p:nvPr/>
          </p:nvSpPr>
          <p:spPr>
            <a:xfrm>
              <a:off x="473182" y="1811525"/>
              <a:ext cx="806337" cy="369332"/>
            </a:xfrm>
            <a:prstGeom prst="rect">
              <a:avLst/>
            </a:prstGeom>
            <a:noFill/>
          </p:spPr>
          <p:txBody>
            <a:bodyPr wrap="square" rtlCol="0">
              <a:spAutoFit/>
            </a:bodyPr>
            <a:lstStyle/>
            <a:p>
              <a:pPr algn="ctr"/>
              <a:r>
                <a:rPr lang="en-US" dirty="0">
                  <a:solidFill>
                    <a:schemeClr val="bg2">
                      <a:lumMod val="50000"/>
                    </a:schemeClr>
                  </a:solidFill>
                </a:rPr>
                <a:t>7:00</a:t>
              </a:r>
            </a:p>
          </p:txBody>
        </p:sp>
        <p:sp>
          <p:nvSpPr>
            <p:cNvPr id="45" name="TextBox 44">
              <a:extLst>
                <a:ext uri="{FF2B5EF4-FFF2-40B4-BE49-F238E27FC236}">
                  <a16:creationId xmlns:a16="http://schemas.microsoft.com/office/drawing/2014/main" id="{94346CEF-4C6B-48A5-8552-4696DE8093F5}"/>
                </a:ext>
              </a:extLst>
            </p:cNvPr>
            <p:cNvSpPr txBox="1"/>
            <p:nvPr/>
          </p:nvSpPr>
          <p:spPr>
            <a:xfrm>
              <a:off x="473182" y="6203695"/>
              <a:ext cx="806337" cy="369332"/>
            </a:xfrm>
            <a:prstGeom prst="rect">
              <a:avLst/>
            </a:prstGeom>
            <a:noFill/>
          </p:spPr>
          <p:txBody>
            <a:bodyPr wrap="square" rtlCol="0">
              <a:spAutoFit/>
            </a:bodyPr>
            <a:lstStyle/>
            <a:p>
              <a:pPr algn="ctr"/>
              <a:r>
                <a:rPr lang="en-US" dirty="0">
                  <a:solidFill>
                    <a:schemeClr val="bg2">
                      <a:lumMod val="50000"/>
                    </a:schemeClr>
                  </a:solidFill>
                </a:rPr>
                <a:t>18:00</a:t>
              </a:r>
            </a:p>
          </p:txBody>
        </p:sp>
        <p:sp>
          <p:nvSpPr>
            <p:cNvPr id="46" name="TextBox 45">
              <a:extLst>
                <a:ext uri="{FF2B5EF4-FFF2-40B4-BE49-F238E27FC236}">
                  <a16:creationId xmlns:a16="http://schemas.microsoft.com/office/drawing/2014/main" id="{7BF7405B-4309-4C9B-B12E-29582C834611}"/>
                </a:ext>
              </a:extLst>
            </p:cNvPr>
            <p:cNvSpPr txBox="1"/>
            <p:nvPr/>
          </p:nvSpPr>
          <p:spPr>
            <a:xfrm>
              <a:off x="473182" y="2210813"/>
              <a:ext cx="806337" cy="369332"/>
            </a:xfrm>
            <a:prstGeom prst="rect">
              <a:avLst/>
            </a:prstGeom>
            <a:noFill/>
          </p:spPr>
          <p:txBody>
            <a:bodyPr wrap="square" rtlCol="0">
              <a:spAutoFit/>
            </a:bodyPr>
            <a:lstStyle/>
            <a:p>
              <a:pPr algn="ctr"/>
              <a:r>
                <a:rPr lang="en-US" dirty="0">
                  <a:solidFill>
                    <a:schemeClr val="bg2">
                      <a:lumMod val="50000"/>
                    </a:schemeClr>
                  </a:solidFill>
                </a:rPr>
                <a:t>8:00</a:t>
              </a:r>
            </a:p>
          </p:txBody>
        </p:sp>
        <p:sp>
          <p:nvSpPr>
            <p:cNvPr id="47" name="TextBox 46">
              <a:extLst>
                <a:ext uri="{FF2B5EF4-FFF2-40B4-BE49-F238E27FC236}">
                  <a16:creationId xmlns:a16="http://schemas.microsoft.com/office/drawing/2014/main" id="{6A73B4BE-4779-40D4-ACB2-442FD4E7F126}"/>
                </a:ext>
              </a:extLst>
            </p:cNvPr>
            <p:cNvSpPr txBox="1"/>
            <p:nvPr/>
          </p:nvSpPr>
          <p:spPr>
            <a:xfrm>
              <a:off x="473182" y="4606541"/>
              <a:ext cx="806337" cy="369332"/>
            </a:xfrm>
            <a:prstGeom prst="rect">
              <a:avLst/>
            </a:prstGeom>
            <a:noFill/>
          </p:spPr>
          <p:txBody>
            <a:bodyPr wrap="square" rtlCol="0">
              <a:spAutoFit/>
            </a:bodyPr>
            <a:lstStyle/>
            <a:p>
              <a:pPr algn="ctr"/>
              <a:r>
                <a:rPr lang="en-US" dirty="0">
                  <a:solidFill>
                    <a:schemeClr val="bg2">
                      <a:lumMod val="50000"/>
                    </a:schemeClr>
                  </a:solidFill>
                </a:rPr>
                <a:t>14:00</a:t>
              </a:r>
            </a:p>
          </p:txBody>
        </p:sp>
        <p:sp>
          <p:nvSpPr>
            <p:cNvPr id="48" name="TextBox 47">
              <a:extLst>
                <a:ext uri="{FF2B5EF4-FFF2-40B4-BE49-F238E27FC236}">
                  <a16:creationId xmlns:a16="http://schemas.microsoft.com/office/drawing/2014/main" id="{9C8CF13A-B7E9-4C6B-86C1-87CA42695096}"/>
                </a:ext>
              </a:extLst>
            </p:cNvPr>
            <p:cNvSpPr txBox="1"/>
            <p:nvPr/>
          </p:nvSpPr>
          <p:spPr>
            <a:xfrm>
              <a:off x="473182" y="2610101"/>
              <a:ext cx="806337" cy="369332"/>
            </a:xfrm>
            <a:prstGeom prst="rect">
              <a:avLst/>
            </a:prstGeom>
            <a:noFill/>
          </p:spPr>
          <p:txBody>
            <a:bodyPr wrap="square" rtlCol="0">
              <a:spAutoFit/>
            </a:bodyPr>
            <a:lstStyle/>
            <a:p>
              <a:pPr algn="ctr"/>
              <a:r>
                <a:rPr lang="en-US" dirty="0">
                  <a:solidFill>
                    <a:schemeClr val="bg2">
                      <a:lumMod val="50000"/>
                    </a:schemeClr>
                  </a:solidFill>
                </a:rPr>
                <a:t>9:00</a:t>
              </a:r>
            </a:p>
          </p:txBody>
        </p:sp>
        <p:sp>
          <p:nvSpPr>
            <p:cNvPr id="49" name="TextBox 48">
              <a:extLst>
                <a:ext uri="{FF2B5EF4-FFF2-40B4-BE49-F238E27FC236}">
                  <a16:creationId xmlns:a16="http://schemas.microsoft.com/office/drawing/2014/main" id="{A28D2A67-09FD-46C8-8E0E-3E7080344128}"/>
                </a:ext>
              </a:extLst>
            </p:cNvPr>
            <p:cNvSpPr txBox="1"/>
            <p:nvPr/>
          </p:nvSpPr>
          <p:spPr>
            <a:xfrm>
              <a:off x="473182" y="3009389"/>
              <a:ext cx="806337" cy="369332"/>
            </a:xfrm>
            <a:prstGeom prst="rect">
              <a:avLst/>
            </a:prstGeom>
            <a:noFill/>
          </p:spPr>
          <p:txBody>
            <a:bodyPr wrap="square" rtlCol="0">
              <a:spAutoFit/>
            </a:bodyPr>
            <a:lstStyle/>
            <a:p>
              <a:pPr algn="ctr"/>
              <a:r>
                <a:rPr lang="en-US" dirty="0">
                  <a:solidFill>
                    <a:schemeClr val="bg2">
                      <a:lumMod val="50000"/>
                    </a:schemeClr>
                  </a:solidFill>
                </a:rPr>
                <a:t>10:00</a:t>
              </a:r>
            </a:p>
          </p:txBody>
        </p:sp>
        <p:sp>
          <p:nvSpPr>
            <p:cNvPr id="50" name="TextBox 49">
              <a:extLst>
                <a:ext uri="{FF2B5EF4-FFF2-40B4-BE49-F238E27FC236}">
                  <a16:creationId xmlns:a16="http://schemas.microsoft.com/office/drawing/2014/main" id="{9BBE4386-B825-47AD-A9D5-2949CDE89CAA}"/>
                </a:ext>
              </a:extLst>
            </p:cNvPr>
            <p:cNvSpPr txBox="1"/>
            <p:nvPr/>
          </p:nvSpPr>
          <p:spPr>
            <a:xfrm>
              <a:off x="473182" y="3408677"/>
              <a:ext cx="806337" cy="369332"/>
            </a:xfrm>
            <a:prstGeom prst="rect">
              <a:avLst/>
            </a:prstGeom>
            <a:noFill/>
          </p:spPr>
          <p:txBody>
            <a:bodyPr wrap="square" rtlCol="0">
              <a:spAutoFit/>
            </a:bodyPr>
            <a:lstStyle/>
            <a:p>
              <a:pPr algn="ctr"/>
              <a:r>
                <a:rPr lang="en-US" dirty="0">
                  <a:solidFill>
                    <a:schemeClr val="bg2">
                      <a:lumMod val="50000"/>
                    </a:schemeClr>
                  </a:solidFill>
                </a:rPr>
                <a:t>11:00</a:t>
              </a:r>
            </a:p>
          </p:txBody>
        </p:sp>
        <p:sp>
          <p:nvSpPr>
            <p:cNvPr id="51" name="TextBox 50">
              <a:extLst>
                <a:ext uri="{FF2B5EF4-FFF2-40B4-BE49-F238E27FC236}">
                  <a16:creationId xmlns:a16="http://schemas.microsoft.com/office/drawing/2014/main" id="{DF99B272-203B-4F67-8915-7C5546F82F84}"/>
                </a:ext>
              </a:extLst>
            </p:cNvPr>
            <p:cNvSpPr txBox="1"/>
            <p:nvPr/>
          </p:nvSpPr>
          <p:spPr>
            <a:xfrm>
              <a:off x="473182" y="3807965"/>
              <a:ext cx="806337" cy="369332"/>
            </a:xfrm>
            <a:prstGeom prst="rect">
              <a:avLst/>
            </a:prstGeom>
            <a:noFill/>
          </p:spPr>
          <p:txBody>
            <a:bodyPr wrap="square" rtlCol="0">
              <a:spAutoFit/>
            </a:bodyPr>
            <a:lstStyle/>
            <a:p>
              <a:pPr algn="ctr"/>
              <a:r>
                <a:rPr lang="en-US" dirty="0">
                  <a:solidFill>
                    <a:schemeClr val="bg2">
                      <a:lumMod val="50000"/>
                    </a:schemeClr>
                  </a:solidFill>
                </a:rPr>
                <a:t>12:00</a:t>
              </a:r>
            </a:p>
          </p:txBody>
        </p:sp>
        <p:sp>
          <p:nvSpPr>
            <p:cNvPr id="52" name="TextBox 51">
              <a:extLst>
                <a:ext uri="{FF2B5EF4-FFF2-40B4-BE49-F238E27FC236}">
                  <a16:creationId xmlns:a16="http://schemas.microsoft.com/office/drawing/2014/main" id="{368F6801-55A5-4AF9-87BA-7D35A8C089F8}"/>
                </a:ext>
              </a:extLst>
            </p:cNvPr>
            <p:cNvSpPr txBox="1"/>
            <p:nvPr/>
          </p:nvSpPr>
          <p:spPr>
            <a:xfrm>
              <a:off x="473182" y="4207253"/>
              <a:ext cx="806337" cy="369332"/>
            </a:xfrm>
            <a:prstGeom prst="rect">
              <a:avLst/>
            </a:prstGeom>
            <a:noFill/>
          </p:spPr>
          <p:txBody>
            <a:bodyPr wrap="square" rtlCol="0">
              <a:spAutoFit/>
            </a:bodyPr>
            <a:lstStyle/>
            <a:p>
              <a:pPr algn="ctr"/>
              <a:r>
                <a:rPr lang="en-US" dirty="0">
                  <a:solidFill>
                    <a:schemeClr val="bg2">
                      <a:lumMod val="50000"/>
                    </a:schemeClr>
                  </a:solidFill>
                </a:rPr>
                <a:t>13:00</a:t>
              </a:r>
            </a:p>
          </p:txBody>
        </p:sp>
        <p:sp>
          <p:nvSpPr>
            <p:cNvPr id="53" name="TextBox 52">
              <a:extLst>
                <a:ext uri="{FF2B5EF4-FFF2-40B4-BE49-F238E27FC236}">
                  <a16:creationId xmlns:a16="http://schemas.microsoft.com/office/drawing/2014/main" id="{7421EFCB-7C45-4B3D-BE77-4B901AC5092F}"/>
                </a:ext>
              </a:extLst>
            </p:cNvPr>
            <p:cNvSpPr txBox="1"/>
            <p:nvPr/>
          </p:nvSpPr>
          <p:spPr>
            <a:xfrm>
              <a:off x="473182" y="5005829"/>
              <a:ext cx="806337" cy="369332"/>
            </a:xfrm>
            <a:prstGeom prst="rect">
              <a:avLst/>
            </a:prstGeom>
            <a:noFill/>
          </p:spPr>
          <p:txBody>
            <a:bodyPr wrap="square" rtlCol="0">
              <a:spAutoFit/>
            </a:bodyPr>
            <a:lstStyle/>
            <a:p>
              <a:pPr algn="ctr"/>
              <a:r>
                <a:rPr lang="en-US" dirty="0">
                  <a:solidFill>
                    <a:schemeClr val="bg2">
                      <a:lumMod val="50000"/>
                    </a:schemeClr>
                  </a:solidFill>
                </a:rPr>
                <a:t>15:00</a:t>
              </a:r>
            </a:p>
          </p:txBody>
        </p:sp>
        <p:sp>
          <p:nvSpPr>
            <p:cNvPr id="54" name="TextBox 53">
              <a:extLst>
                <a:ext uri="{FF2B5EF4-FFF2-40B4-BE49-F238E27FC236}">
                  <a16:creationId xmlns:a16="http://schemas.microsoft.com/office/drawing/2014/main" id="{610C79E6-F2E5-4D40-8387-A59510F10323}"/>
                </a:ext>
              </a:extLst>
            </p:cNvPr>
            <p:cNvSpPr txBox="1"/>
            <p:nvPr/>
          </p:nvSpPr>
          <p:spPr>
            <a:xfrm>
              <a:off x="473182" y="5405117"/>
              <a:ext cx="806337" cy="369332"/>
            </a:xfrm>
            <a:prstGeom prst="rect">
              <a:avLst/>
            </a:prstGeom>
            <a:noFill/>
          </p:spPr>
          <p:txBody>
            <a:bodyPr wrap="square" rtlCol="0">
              <a:spAutoFit/>
            </a:bodyPr>
            <a:lstStyle/>
            <a:p>
              <a:pPr algn="ctr"/>
              <a:r>
                <a:rPr lang="en-US" dirty="0">
                  <a:solidFill>
                    <a:schemeClr val="bg2">
                      <a:lumMod val="50000"/>
                    </a:schemeClr>
                  </a:solidFill>
                </a:rPr>
                <a:t>16:00</a:t>
              </a:r>
            </a:p>
          </p:txBody>
        </p:sp>
        <p:sp>
          <p:nvSpPr>
            <p:cNvPr id="55" name="TextBox 54">
              <a:extLst>
                <a:ext uri="{FF2B5EF4-FFF2-40B4-BE49-F238E27FC236}">
                  <a16:creationId xmlns:a16="http://schemas.microsoft.com/office/drawing/2014/main" id="{D942D2A9-9BBE-4A30-AECB-8D6FAC295DDC}"/>
                </a:ext>
              </a:extLst>
            </p:cNvPr>
            <p:cNvSpPr txBox="1"/>
            <p:nvPr/>
          </p:nvSpPr>
          <p:spPr>
            <a:xfrm>
              <a:off x="473182" y="5804405"/>
              <a:ext cx="806337" cy="369332"/>
            </a:xfrm>
            <a:prstGeom prst="rect">
              <a:avLst/>
            </a:prstGeom>
            <a:noFill/>
          </p:spPr>
          <p:txBody>
            <a:bodyPr wrap="square" rtlCol="0">
              <a:spAutoFit/>
            </a:bodyPr>
            <a:lstStyle/>
            <a:p>
              <a:pPr algn="ctr"/>
              <a:r>
                <a:rPr lang="en-US" dirty="0">
                  <a:solidFill>
                    <a:schemeClr val="bg2">
                      <a:lumMod val="50000"/>
                    </a:schemeClr>
                  </a:solidFill>
                </a:rPr>
                <a:t>17:00</a:t>
              </a:r>
            </a:p>
          </p:txBody>
        </p:sp>
      </p:grpSp>
      <p:graphicFrame>
        <p:nvGraphicFramePr>
          <p:cNvPr id="39" name="Table 38">
            <a:extLst>
              <a:ext uri="{FF2B5EF4-FFF2-40B4-BE49-F238E27FC236}">
                <a16:creationId xmlns:a16="http://schemas.microsoft.com/office/drawing/2014/main" id="{9F88A61A-6276-4969-87AE-1150ED9C28D7}"/>
              </a:ext>
            </a:extLst>
          </p:cNvPr>
          <p:cNvGraphicFramePr>
            <a:graphicFrameLocks noGrp="1"/>
          </p:cNvGraphicFramePr>
          <p:nvPr>
            <p:extLst>
              <p:ext uri="{D42A27DB-BD31-4B8C-83A1-F6EECF244321}">
                <p14:modId xmlns:p14="http://schemas.microsoft.com/office/powerpoint/2010/main" val="1559309406"/>
              </p:ext>
            </p:extLst>
          </p:nvPr>
        </p:nvGraphicFramePr>
        <p:xfrm>
          <a:off x="1066728" y="1690688"/>
          <a:ext cx="758092" cy="4882345"/>
        </p:xfrm>
        <a:graphic>
          <a:graphicData uri="http://schemas.openxmlformats.org/drawingml/2006/table">
            <a:tbl>
              <a:tblPr firstRow="1" bandRow="1">
                <a:tableStyleId>{F5AB1C69-6EDB-4FF4-983F-18BD219EF322}</a:tableStyleId>
              </a:tblPr>
              <a:tblGrid>
                <a:gridCol w="758092">
                  <a:extLst>
                    <a:ext uri="{9D8B030D-6E8A-4147-A177-3AD203B41FA5}">
                      <a16:colId xmlns:a16="http://schemas.microsoft.com/office/drawing/2014/main" val="2662247690"/>
                    </a:ext>
                  </a:extLst>
                </a:gridCol>
              </a:tblGrid>
              <a:tr h="375565">
                <a:tc>
                  <a:txBody>
                    <a:bodyPr/>
                    <a:lstStyle/>
                    <a:p>
                      <a:pPr algn="ctr" fontAlgn="b"/>
                      <a:r>
                        <a:rPr lang="en-US" sz="1400" u="none" strike="noStrike" dirty="0">
                          <a:effectLst/>
                        </a:rPr>
                        <a:t>South </a:t>
                      </a:r>
                      <a:endParaRPr lang="en-CH" sz="1400" b="1" i="0" u="none" strike="noStrike" dirty="0">
                        <a:solidFill>
                          <a:schemeClr val="bg2">
                            <a:lumMod val="25000"/>
                          </a:schemeClr>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4088405632"/>
                  </a:ext>
                </a:extLst>
              </a:tr>
              <a:tr h="375565">
                <a:tc>
                  <a:txBody>
                    <a:bodyPr/>
                    <a:lstStyle/>
                    <a:p>
                      <a:pPr algn="ctr" fontAlgn="b"/>
                      <a:r>
                        <a:rPr lang="en-CH" sz="1400" u="none" strike="noStrike" dirty="0">
                          <a:effectLst/>
                        </a:rPr>
                        <a:t>0.01</a:t>
                      </a:r>
                      <a:endParaRPr lang="en-CH" sz="1400" b="0" i="0" u="none" strike="noStrike" dirty="0">
                        <a:solidFill>
                          <a:schemeClr val="bg2">
                            <a:lumMod val="50000"/>
                          </a:schemeClr>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129363254"/>
                  </a:ext>
                </a:extLst>
              </a:tr>
              <a:tr h="375565">
                <a:tc>
                  <a:txBody>
                    <a:bodyPr/>
                    <a:lstStyle/>
                    <a:p>
                      <a:pPr algn="ctr" fontAlgn="b"/>
                      <a:r>
                        <a:rPr lang="en-CH" sz="1400" u="none" strike="noStrike" dirty="0">
                          <a:effectLst/>
                        </a:rPr>
                        <a:t>0.15</a:t>
                      </a:r>
                      <a:endParaRPr lang="en-CH" sz="1400" b="0" i="0" u="none" strike="noStrike" dirty="0">
                        <a:solidFill>
                          <a:schemeClr val="bg2">
                            <a:lumMod val="50000"/>
                          </a:schemeClr>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4194211310"/>
                  </a:ext>
                </a:extLst>
              </a:tr>
              <a:tr h="375565">
                <a:tc>
                  <a:txBody>
                    <a:bodyPr/>
                    <a:lstStyle/>
                    <a:p>
                      <a:pPr algn="ctr" fontAlgn="b"/>
                      <a:r>
                        <a:rPr lang="en-CH" sz="1400" u="none" strike="noStrike" dirty="0">
                          <a:effectLst/>
                        </a:rPr>
                        <a:t>0.40</a:t>
                      </a:r>
                      <a:endParaRPr lang="en-CH" sz="1400" b="0" i="0" u="none" strike="noStrike" dirty="0">
                        <a:solidFill>
                          <a:schemeClr val="bg2">
                            <a:lumMod val="50000"/>
                          </a:schemeClr>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2735983400"/>
                  </a:ext>
                </a:extLst>
              </a:tr>
              <a:tr h="375565">
                <a:tc>
                  <a:txBody>
                    <a:bodyPr/>
                    <a:lstStyle/>
                    <a:p>
                      <a:pPr algn="ctr" fontAlgn="b"/>
                      <a:r>
                        <a:rPr lang="en-CH" sz="1400" u="none" strike="noStrike" dirty="0">
                          <a:effectLst/>
                        </a:rPr>
                        <a:t>0.65</a:t>
                      </a:r>
                      <a:endParaRPr lang="en-CH" sz="1400" b="0" i="0" u="none" strike="noStrike" dirty="0">
                        <a:solidFill>
                          <a:schemeClr val="bg2">
                            <a:lumMod val="50000"/>
                          </a:schemeClr>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690425832"/>
                  </a:ext>
                </a:extLst>
              </a:tr>
              <a:tr h="375565">
                <a:tc>
                  <a:txBody>
                    <a:bodyPr/>
                    <a:lstStyle/>
                    <a:p>
                      <a:pPr algn="ctr" fontAlgn="b"/>
                      <a:r>
                        <a:rPr lang="en-CH" sz="1400" u="none" strike="noStrike" dirty="0">
                          <a:effectLst/>
                        </a:rPr>
                        <a:t>0.80</a:t>
                      </a:r>
                      <a:endParaRPr lang="en-CH" sz="1400" b="0" i="0" u="none" strike="noStrike" dirty="0">
                        <a:solidFill>
                          <a:schemeClr val="bg2">
                            <a:lumMod val="50000"/>
                          </a:schemeClr>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634090233"/>
                  </a:ext>
                </a:extLst>
              </a:tr>
              <a:tr h="375565">
                <a:tc>
                  <a:txBody>
                    <a:bodyPr/>
                    <a:lstStyle/>
                    <a:p>
                      <a:pPr algn="ctr" fontAlgn="b"/>
                      <a:r>
                        <a:rPr lang="en-CH" sz="1400" u="none" strike="noStrike" dirty="0">
                          <a:effectLst/>
                        </a:rPr>
                        <a:t>0.93</a:t>
                      </a:r>
                      <a:endParaRPr lang="en-CH" sz="1400" b="0" i="0" u="none" strike="noStrike" dirty="0">
                        <a:solidFill>
                          <a:schemeClr val="bg2">
                            <a:lumMod val="50000"/>
                          </a:schemeClr>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2407253994"/>
                  </a:ext>
                </a:extLst>
              </a:tr>
              <a:tr h="375565">
                <a:tc>
                  <a:txBody>
                    <a:bodyPr/>
                    <a:lstStyle/>
                    <a:p>
                      <a:pPr algn="ctr" fontAlgn="b"/>
                      <a:r>
                        <a:rPr lang="en-CH" sz="1400" u="none" strike="noStrike" dirty="0">
                          <a:effectLst/>
                        </a:rPr>
                        <a:t>0.93</a:t>
                      </a:r>
                      <a:endParaRPr lang="en-CH" sz="1400" b="0" i="0" u="none" strike="noStrike" dirty="0">
                        <a:solidFill>
                          <a:schemeClr val="bg2">
                            <a:lumMod val="50000"/>
                          </a:schemeClr>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3895925"/>
                  </a:ext>
                </a:extLst>
              </a:tr>
              <a:tr h="375565">
                <a:tc>
                  <a:txBody>
                    <a:bodyPr/>
                    <a:lstStyle/>
                    <a:p>
                      <a:pPr algn="ctr" fontAlgn="b"/>
                      <a:r>
                        <a:rPr lang="en-CH" sz="1400" u="none" strike="noStrike" dirty="0">
                          <a:effectLst/>
                        </a:rPr>
                        <a:t>0.83</a:t>
                      </a:r>
                      <a:endParaRPr lang="en-CH" sz="1400" b="0" i="0" u="none" strike="noStrike" dirty="0">
                        <a:solidFill>
                          <a:schemeClr val="bg2">
                            <a:lumMod val="50000"/>
                          </a:schemeClr>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3194486418"/>
                  </a:ext>
                </a:extLst>
              </a:tr>
              <a:tr h="375565">
                <a:tc>
                  <a:txBody>
                    <a:bodyPr/>
                    <a:lstStyle/>
                    <a:p>
                      <a:pPr algn="ctr" fontAlgn="b"/>
                      <a:r>
                        <a:rPr lang="en-CH" sz="1400" u="none" strike="noStrike" dirty="0">
                          <a:effectLst/>
                        </a:rPr>
                        <a:t>0.65</a:t>
                      </a:r>
                      <a:endParaRPr lang="en-CH" sz="1400" b="0" i="0" u="none" strike="noStrike" dirty="0">
                        <a:solidFill>
                          <a:schemeClr val="bg2">
                            <a:lumMod val="50000"/>
                          </a:schemeClr>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3873985640"/>
                  </a:ext>
                </a:extLst>
              </a:tr>
              <a:tr h="375565">
                <a:tc>
                  <a:txBody>
                    <a:bodyPr/>
                    <a:lstStyle/>
                    <a:p>
                      <a:pPr algn="ctr" fontAlgn="b"/>
                      <a:r>
                        <a:rPr lang="en-CH" sz="1400" u="none" strike="noStrike" dirty="0">
                          <a:effectLst/>
                        </a:rPr>
                        <a:t>0.43</a:t>
                      </a:r>
                      <a:endParaRPr lang="en-CH" sz="1400" b="0" i="0" u="none" strike="noStrike" dirty="0">
                        <a:solidFill>
                          <a:schemeClr val="bg2">
                            <a:lumMod val="50000"/>
                          </a:schemeClr>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3031828068"/>
                  </a:ext>
                </a:extLst>
              </a:tr>
              <a:tr h="375565">
                <a:tc>
                  <a:txBody>
                    <a:bodyPr/>
                    <a:lstStyle/>
                    <a:p>
                      <a:pPr algn="ctr" fontAlgn="b"/>
                      <a:r>
                        <a:rPr lang="en-CH" sz="1400" u="none" strike="noStrike" dirty="0">
                          <a:effectLst/>
                        </a:rPr>
                        <a:t>0.17</a:t>
                      </a:r>
                      <a:endParaRPr lang="en-CH" sz="1400" b="0" i="0" u="none" strike="noStrike" dirty="0">
                        <a:solidFill>
                          <a:schemeClr val="bg2">
                            <a:lumMod val="50000"/>
                          </a:schemeClr>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354677745"/>
                  </a:ext>
                </a:extLst>
              </a:tr>
              <a:tr h="375565">
                <a:tc>
                  <a:txBody>
                    <a:bodyPr/>
                    <a:lstStyle/>
                    <a:p>
                      <a:pPr algn="ctr" fontAlgn="b"/>
                      <a:r>
                        <a:rPr lang="en-CH" sz="1400" u="none" strike="noStrike" dirty="0">
                          <a:effectLst/>
                        </a:rPr>
                        <a:t>0.02</a:t>
                      </a:r>
                      <a:endParaRPr lang="en-CH" sz="1400" b="0" i="0" u="none" strike="noStrike" dirty="0">
                        <a:solidFill>
                          <a:schemeClr val="bg2">
                            <a:lumMod val="50000"/>
                          </a:schemeClr>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1948313970"/>
                  </a:ext>
                </a:extLst>
              </a:tr>
            </a:tbl>
          </a:graphicData>
        </a:graphic>
      </p:graphicFrame>
      <p:pic>
        <p:nvPicPr>
          <p:cNvPr id="61" name="Graphic 60" descr="Puzzle">
            <a:extLst>
              <a:ext uri="{FF2B5EF4-FFF2-40B4-BE49-F238E27FC236}">
                <a16:creationId xmlns:a16="http://schemas.microsoft.com/office/drawing/2014/main" id="{2D8F0C85-F674-40F8-9AFC-D91530A3A61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71532" y="530794"/>
            <a:ext cx="914400" cy="914400"/>
          </a:xfrm>
          <a:prstGeom prst="rect">
            <a:avLst/>
          </a:prstGeom>
        </p:spPr>
      </p:pic>
      <p:pic>
        <p:nvPicPr>
          <p:cNvPr id="63" name="Picture 62">
            <a:extLst>
              <a:ext uri="{FF2B5EF4-FFF2-40B4-BE49-F238E27FC236}">
                <a16:creationId xmlns:a16="http://schemas.microsoft.com/office/drawing/2014/main" id="{86BFED58-E575-4E85-9932-2C5EC58B0432}"/>
              </a:ext>
            </a:extLst>
          </p:cNvPr>
          <p:cNvPicPr>
            <a:picLocks noChangeAspect="1"/>
          </p:cNvPicPr>
          <p:nvPr/>
        </p:nvPicPr>
        <p:blipFill rotWithShape="1">
          <a:blip r:embed="rId17">
            <a:extLst>
              <a:ext uri="{28A0092B-C50C-407E-A947-70E740481C1C}">
                <a14:useLocalDpi xmlns:a14="http://schemas.microsoft.com/office/drawing/2010/main" val="0"/>
              </a:ext>
            </a:extLst>
          </a:blip>
          <a:srcRect l="48230" t="31800" r="35400" b="29477"/>
          <a:stretch/>
        </p:blipFill>
        <p:spPr>
          <a:xfrm>
            <a:off x="11326905" y="3956600"/>
            <a:ext cx="867508" cy="2655610"/>
          </a:xfrm>
          <a:prstGeom prst="rect">
            <a:avLst/>
          </a:prstGeom>
        </p:spPr>
      </p:pic>
      <p:grpSp>
        <p:nvGrpSpPr>
          <p:cNvPr id="33" name="Group 32">
            <a:extLst>
              <a:ext uri="{FF2B5EF4-FFF2-40B4-BE49-F238E27FC236}">
                <a16:creationId xmlns:a16="http://schemas.microsoft.com/office/drawing/2014/main" id="{A2655F60-8A86-4794-A4B9-D9C366CEF0D5}"/>
              </a:ext>
            </a:extLst>
          </p:cNvPr>
          <p:cNvGrpSpPr/>
          <p:nvPr/>
        </p:nvGrpSpPr>
        <p:grpSpPr>
          <a:xfrm>
            <a:off x="10790480" y="134541"/>
            <a:ext cx="1304186" cy="461167"/>
            <a:chOff x="8119596" y="633225"/>
            <a:chExt cx="1761584" cy="622905"/>
          </a:xfrm>
        </p:grpSpPr>
        <p:pic>
          <p:nvPicPr>
            <p:cNvPr id="35" name="Picture 34" descr="A insect on the ground&#10;&#10;Description generated with high confidence">
              <a:extLst>
                <a:ext uri="{FF2B5EF4-FFF2-40B4-BE49-F238E27FC236}">
                  <a16:creationId xmlns:a16="http://schemas.microsoft.com/office/drawing/2014/main" id="{9CE49A08-458F-4049-9B1A-388CB095388A}"/>
                </a:ext>
              </a:extLst>
            </p:cNvPr>
            <p:cNvPicPr>
              <a:picLocks noChangeAspect="1"/>
            </p:cNvPicPr>
            <p:nvPr/>
          </p:nvPicPr>
          <p:blipFill>
            <a:blip r:embed="rId18"/>
            <a:stretch>
              <a:fillRect/>
            </a:stretch>
          </p:blipFill>
          <p:spPr>
            <a:xfrm>
              <a:off x="8119596" y="683429"/>
              <a:ext cx="572701" cy="572701"/>
            </a:xfrm>
            <a:prstGeom prst="rect">
              <a:avLst/>
            </a:prstGeom>
          </p:spPr>
        </p:pic>
        <p:pic>
          <p:nvPicPr>
            <p:cNvPr id="37" name="Picture 36" descr="A picture containing object&#10;&#10;Description generated with high confidence">
              <a:extLst>
                <a:ext uri="{FF2B5EF4-FFF2-40B4-BE49-F238E27FC236}">
                  <a16:creationId xmlns:a16="http://schemas.microsoft.com/office/drawing/2014/main" id="{68109208-9825-4C8C-85B3-AAF4056CA075}"/>
                </a:ext>
              </a:extLst>
            </p:cNvPr>
            <p:cNvPicPr>
              <a:picLocks noChangeAspect="1"/>
            </p:cNvPicPr>
            <p:nvPr/>
          </p:nvPicPr>
          <p:blipFill>
            <a:blip r:embed="rId19"/>
            <a:stretch>
              <a:fillRect/>
            </a:stretch>
          </p:blipFill>
          <p:spPr>
            <a:xfrm>
              <a:off x="9258275" y="633225"/>
              <a:ext cx="622905" cy="622905"/>
            </a:xfrm>
            <a:prstGeom prst="rect">
              <a:avLst/>
            </a:prstGeom>
          </p:spPr>
        </p:pic>
        <p:sp>
          <p:nvSpPr>
            <p:cNvPr id="40" name="Plus Sign 39">
              <a:extLst>
                <a:ext uri="{FF2B5EF4-FFF2-40B4-BE49-F238E27FC236}">
                  <a16:creationId xmlns:a16="http://schemas.microsoft.com/office/drawing/2014/main" id="{D07A1089-F1DA-4A81-9ECD-5720566F8A66}"/>
                </a:ext>
              </a:extLst>
            </p:cNvPr>
            <p:cNvSpPr/>
            <p:nvPr/>
          </p:nvSpPr>
          <p:spPr>
            <a:xfrm>
              <a:off x="8774281" y="733941"/>
              <a:ext cx="413544" cy="413544"/>
            </a:xfrm>
            <a:prstGeom prst="mathPlus">
              <a:avLst>
                <a:gd name="adj1" fmla="val 1155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graphicFrame>
        <p:nvGraphicFramePr>
          <p:cNvPr id="41" name="Table 40">
            <a:extLst>
              <a:ext uri="{FF2B5EF4-FFF2-40B4-BE49-F238E27FC236}">
                <a16:creationId xmlns:a16="http://schemas.microsoft.com/office/drawing/2014/main" id="{8EE8EB2D-BC91-4933-AD35-217AB3367732}"/>
              </a:ext>
            </a:extLst>
          </p:cNvPr>
          <p:cNvGraphicFramePr>
            <a:graphicFrameLocks noGrp="1"/>
          </p:cNvGraphicFramePr>
          <p:nvPr>
            <p:extLst>
              <p:ext uri="{D42A27DB-BD31-4B8C-83A1-F6EECF244321}">
                <p14:modId xmlns:p14="http://schemas.microsoft.com/office/powerpoint/2010/main" val="1514140417"/>
              </p:ext>
            </p:extLst>
          </p:nvPr>
        </p:nvGraphicFramePr>
        <p:xfrm>
          <a:off x="6972754" y="1693227"/>
          <a:ext cx="758092" cy="4882345"/>
        </p:xfrm>
        <a:graphic>
          <a:graphicData uri="http://schemas.openxmlformats.org/drawingml/2006/table">
            <a:tbl>
              <a:tblPr firstRow="1" bandRow="1">
                <a:tableStyleId>{F5AB1C69-6EDB-4FF4-983F-18BD219EF322}</a:tableStyleId>
              </a:tblPr>
              <a:tblGrid>
                <a:gridCol w="758092">
                  <a:extLst>
                    <a:ext uri="{9D8B030D-6E8A-4147-A177-3AD203B41FA5}">
                      <a16:colId xmlns:a16="http://schemas.microsoft.com/office/drawing/2014/main" val="2662247690"/>
                    </a:ext>
                  </a:extLst>
                </a:gridCol>
              </a:tblGrid>
              <a:tr h="375565">
                <a:tc>
                  <a:txBody>
                    <a:bodyPr/>
                    <a:lstStyle/>
                    <a:p>
                      <a:pPr algn="ctr" fontAlgn="b"/>
                      <a:r>
                        <a:rPr lang="en-US" sz="1400" u="none" strike="noStrike" dirty="0">
                          <a:effectLst/>
                        </a:rPr>
                        <a:t>East</a:t>
                      </a:r>
                      <a:endParaRPr lang="en-CH" sz="1400" b="1" i="0" u="none" strike="noStrike" dirty="0">
                        <a:solidFill>
                          <a:schemeClr val="bg2">
                            <a:lumMod val="25000"/>
                          </a:schemeClr>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4088405632"/>
                  </a:ext>
                </a:extLst>
              </a:tr>
              <a:tr h="375565">
                <a:tc>
                  <a:txBody>
                    <a:bodyPr/>
                    <a:lstStyle/>
                    <a:p>
                      <a:pPr algn="ctr" fontAlgn="b"/>
                      <a:r>
                        <a:rPr lang="en-CH" sz="1400" u="none" strike="noStrike" dirty="0">
                          <a:solidFill>
                            <a:schemeClr val="tx1"/>
                          </a:solidFill>
                          <a:effectLst/>
                        </a:rPr>
                        <a:t>0.</a:t>
                      </a:r>
                      <a:r>
                        <a:rPr lang="en-US" sz="1400" u="none" strike="noStrike" dirty="0">
                          <a:solidFill>
                            <a:schemeClr val="tx1"/>
                          </a:solidFill>
                          <a:effectLst/>
                        </a:rPr>
                        <a:t>01</a:t>
                      </a:r>
                      <a:endParaRPr lang="en-CH" sz="1400" b="0" i="0" u="none" strike="noStrike" dirty="0">
                        <a:solidFill>
                          <a:schemeClr val="tx1"/>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129363254"/>
                  </a:ext>
                </a:extLst>
              </a:tr>
              <a:tr h="375565">
                <a:tc>
                  <a:txBody>
                    <a:bodyPr/>
                    <a:lstStyle/>
                    <a:p>
                      <a:pPr algn="ctr" fontAlgn="b"/>
                      <a:r>
                        <a:rPr lang="en-US" sz="1400" b="0" i="0" u="none" strike="noStrike" dirty="0">
                          <a:solidFill>
                            <a:schemeClr val="tx1"/>
                          </a:solidFill>
                          <a:effectLst/>
                          <a:latin typeface="Calibri" panose="020F0502020204030204" pitchFamily="34" charset="0"/>
                        </a:rPr>
                        <a:t>0.19</a:t>
                      </a:r>
                    </a:p>
                  </a:txBody>
                  <a:tcPr marL="5443" marR="5443" marT="5443" marB="0" anchor="ctr"/>
                </a:tc>
                <a:extLst>
                  <a:ext uri="{0D108BD9-81ED-4DB2-BD59-A6C34878D82A}">
                    <a16:rowId xmlns:a16="http://schemas.microsoft.com/office/drawing/2014/main" val="4194211310"/>
                  </a:ext>
                </a:extLst>
              </a:tr>
              <a:tr h="375565">
                <a:tc>
                  <a:txBody>
                    <a:bodyPr/>
                    <a:lstStyle/>
                    <a:p>
                      <a:pPr algn="ctr" fontAlgn="b"/>
                      <a:r>
                        <a:rPr lang="en-US" sz="1400" u="none" strike="noStrike" dirty="0">
                          <a:solidFill>
                            <a:schemeClr val="tx1"/>
                          </a:solidFill>
                          <a:effectLst/>
                        </a:rPr>
                        <a:t>0.49</a:t>
                      </a:r>
                      <a:endParaRPr lang="en-CH" sz="1400" b="0" i="0" u="none" strike="noStrike" dirty="0">
                        <a:solidFill>
                          <a:schemeClr val="tx1"/>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2735983400"/>
                  </a:ext>
                </a:extLst>
              </a:tr>
              <a:tr h="375565">
                <a:tc>
                  <a:txBody>
                    <a:bodyPr/>
                    <a:lstStyle/>
                    <a:p>
                      <a:pPr algn="ctr" fontAlgn="b"/>
                      <a:r>
                        <a:rPr lang="en-US" sz="1400" b="0" i="0" u="none" strike="noStrike" dirty="0">
                          <a:solidFill>
                            <a:schemeClr val="tx1"/>
                          </a:solidFill>
                          <a:effectLst/>
                          <a:latin typeface="Calibri" panose="020F0502020204030204" pitchFamily="34" charset="0"/>
                        </a:rPr>
                        <a:t>0.71</a:t>
                      </a:r>
                      <a:endParaRPr lang="en-CH" sz="1400" b="0" i="0" u="none" strike="noStrike" dirty="0">
                        <a:solidFill>
                          <a:schemeClr val="tx1"/>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690425832"/>
                  </a:ext>
                </a:extLst>
              </a:tr>
              <a:tr h="375565">
                <a:tc>
                  <a:txBody>
                    <a:bodyPr/>
                    <a:lstStyle/>
                    <a:p>
                      <a:pPr algn="ctr" fontAlgn="b"/>
                      <a:r>
                        <a:rPr lang="en-US" sz="1400" u="none" strike="noStrike" dirty="0">
                          <a:solidFill>
                            <a:schemeClr val="tx1"/>
                          </a:solidFill>
                          <a:effectLst/>
                        </a:rPr>
                        <a:t>0.83</a:t>
                      </a:r>
                      <a:endParaRPr lang="en-CH" sz="1400" b="0" i="0" u="none" strike="noStrike" dirty="0">
                        <a:solidFill>
                          <a:schemeClr val="tx1"/>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634090233"/>
                  </a:ext>
                </a:extLst>
              </a:tr>
              <a:tr h="375565">
                <a:tc>
                  <a:txBody>
                    <a:bodyPr/>
                    <a:lstStyle/>
                    <a:p>
                      <a:pPr algn="ctr" fontAlgn="b"/>
                      <a:r>
                        <a:rPr lang="en-US" sz="1400" u="none" strike="noStrike" dirty="0">
                          <a:solidFill>
                            <a:schemeClr val="tx1"/>
                          </a:solidFill>
                          <a:effectLst/>
                        </a:rPr>
                        <a:t>0.77</a:t>
                      </a:r>
                      <a:endParaRPr lang="en-CH" sz="1400" b="0" i="0" u="none" strike="noStrike" dirty="0">
                        <a:solidFill>
                          <a:schemeClr val="tx1"/>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2407253994"/>
                  </a:ext>
                </a:extLst>
              </a:tr>
              <a:tr h="375565">
                <a:tc>
                  <a:txBody>
                    <a:bodyPr/>
                    <a:lstStyle/>
                    <a:p>
                      <a:pPr algn="ctr" fontAlgn="b"/>
                      <a:r>
                        <a:rPr lang="en-US" sz="1400" u="none" strike="noStrike" dirty="0">
                          <a:solidFill>
                            <a:schemeClr val="tx1"/>
                          </a:solidFill>
                          <a:effectLst/>
                        </a:rPr>
                        <a:t>0.40</a:t>
                      </a:r>
                      <a:endParaRPr lang="en-CH" sz="1400" b="0" i="0" u="none" strike="noStrike" dirty="0">
                        <a:solidFill>
                          <a:schemeClr val="tx1"/>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3895925"/>
                  </a:ext>
                </a:extLst>
              </a:tr>
              <a:tr h="375565">
                <a:tc>
                  <a:txBody>
                    <a:bodyPr/>
                    <a:lstStyle/>
                    <a:p>
                      <a:pPr algn="ctr" fontAlgn="b"/>
                      <a:r>
                        <a:rPr lang="en-US" sz="1400" u="none" strike="noStrike" dirty="0">
                          <a:solidFill>
                            <a:schemeClr val="tx1"/>
                          </a:solidFill>
                          <a:effectLst/>
                        </a:rPr>
                        <a:t>0.31</a:t>
                      </a:r>
                      <a:endParaRPr lang="en-CH" sz="1400" b="0" i="0" u="none" strike="noStrike" dirty="0">
                        <a:solidFill>
                          <a:schemeClr val="tx1"/>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3194486418"/>
                  </a:ext>
                </a:extLst>
              </a:tr>
              <a:tr h="375565">
                <a:tc>
                  <a:txBody>
                    <a:bodyPr/>
                    <a:lstStyle/>
                    <a:p>
                      <a:pPr algn="ctr" fontAlgn="b"/>
                      <a:r>
                        <a:rPr lang="en-US" sz="1400" u="none" strike="noStrike" dirty="0">
                          <a:solidFill>
                            <a:schemeClr val="tx1"/>
                          </a:solidFill>
                          <a:effectLst/>
                        </a:rPr>
                        <a:t>0.23</a:t>
                      </a:r>
                      <a:endParaRPr lang="en-CH" sz="1400" b="0" i="0" u="none" strike="noStrike" dirty="0">
                        <a:solidFill>
                          <a:schemeClr val="tx1"/>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3873985640"/>
                  </a:ext>
                </a:extLst>
              </a:tr>
              <a:tr h="375565">
                <a:tc>
                  <a:txBody>
                    <a:bodyPr/>
                    <a:lstStyle/>
                    <a:p>
                      <a:pPr algn="ctr" fontAlgn="b"/>
                      <a:r>
                        <a:rPr lang="en-US" sz="1400" u="none" strike="noStrike" dirty="0">
                          <a:solidFill>
                            <a:schemeClr val="tx1"/>
                          </a:solidFill>
                          <a:effectLst/>
                        </a:rPr>
                        <a:t>0.15</a:t>
                      </a:r>
                      <a:endParaRPr lang="en-CH" sz="1400" b="0" i="0" u="none" strike="noStrike" dirty="0">
                        <a:solidFill>
                          <a:schemeClr val="tx1"/>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3031828068"/>
                  </a:ext>
                </a:extLst>
              </a:tr>
              <a:tr h="375565">
                <a:tc>
                  <a:txBody>
                    <a:bodyPr/>
                    <a:lstStyle/>
                    <a:p>
                      <a:pPr algn="ctr" fontAlgn="b"/>
                      <a:r>
                        <a:rPr lang="en-US" sz="1400" u="none" strike="noStrike" dirty="0">
                          <a:solidFill>
                            <a:schemeClr val="tx1"/>
                          </a:solidFill>
                          <a:effectLst/>
                        </a:rPr>
                        <a:t>0.07</a:t>
                      </a:r>
                      <a:endParaRPr lang="en-CH" sz="1400" b="0" i="0" u="none" strike="noStrike" dirty="0">
                        <a:solidFill>
                          <a:schemeClr val="tx1"/>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354677745"/>
                  </a:ext>
                </a:extLst>
              </a:tr>
              <a:tr h="375565">
                <a:tc>
                  <a:txBody>
                    <a:bodyPr/>
                    <a:lstStyle/>
                    <a:p>
                      <a:pPr algn="ctr" fontAlgn="b"/>
                      <a:r>
                        <a:rPr lang="en-US" sz="1400" b="0" i="0" u="none" strike="noStrike" dirty="0">
                          <a:solidFill>
                            <a:schemeClr val="tx1"/>
                          </a:solidFill>
                          <a:effectLst/>
                          <a:latin typeface="Calibri" panose="020F0502020204030204" pitchFamily="34" charset="0"/>
                        </a:rPr>
                        <a:t>0.02</a:t>
                      </a:r>
                      <a:endParaRPr lang="en-CH" sz="1400" b="0" i="0" u="none" strike="noStrike" dirty="0">
                        <a:solidFill>
                          <a:schemeClr val="tx1"/>
                        </a:solidFill>
                        <a:effectLst/>
                        <a:latin typeface="Calibri" panose="020F0502020204030204" pitchFamily="34" charset="0"/>
                      </a:endParaRPr>
                    </a:p>
                  </a:txBody>
                  <a:tcPr marL="5443" marR="5443" marT="5443" marB="0" anchor="ctr"/>
                </a:tc>
                <a:extLst>
                  <a:ext uri="{0D108BD9-81ED-4DB2-BD59-A6C34878D82A}">
                    <a16:rowId xmlns:a16="http://schemas.microsoft.com/office/drawing/2014/main" val="1948313970"/>
                  </a:ext>
                </a:extLst>
              </a:tr>
            </a:tbl>
          </a:graphicData>
        </a:graphic>
      </p:graphicFrame>
      <p:grpSp>
        <p:nvGrpSpPr>
          <p:cNvPr id="42" name="Group 41">
            <a:extLst>
              <a:ext uri="{FF2B5EF4-FFF2-40B4-BE49-F238E27FC236}">
                <a16:creationId xmlns:a16="http://schemas.microsoft.com/office/drawing/2014/main" id="{BA1BD134-47B6-498D-9155-3019686F51F3}"/>
              </a:ext>
            </a:extLst>
          </p:cNvPr>
          <p:cNvGrpSpPr/>
          <p:nvPr/>
        </p:nvGrpSpPr>
        <p:grpSpPr>
          <a:xfrm>
            <a:off x="7888826" y="1677429"/>
            <a:ext cx="3308000" cy="5598214"/>
            <a:chOff x="2601811" y="1429409"/>
            <a:chExt cx="3308000" cy="5598214"/>
          </a:xfrm>
        </p:grpSpPr>
        <p:pic>
          <p:nvPicPr>
            <p:cNvPr id="43" name="Picture 42">
              <a:extLst>
                <a:ext uri="{FF2B5EF4-FFF2-40B4-BE49-F238E27FC236}">
                  <a16:creationId xmlns:a16="http://schemas.microsoft.com/office/drawing/2014/main" id="{3B36C5A3-9702-46CE-A588-215550F4EF8D}"/>
                </a:ext>
              </a:extLst>
            </p:cNvPr>
            <p:cNvPicPr>
              <a:picLocks noChangeAspect="1"/>
            </p:cNvPicPr>
            <p:nvPr/>
          </p:nvPicPr>
          <p:blipFill rotWithShape="1">
            <a:blip r:embed="rId20">
              <a:extLst>
                <a:ext uri="{28A0092B-C50C-407E-A947-70E740481C1C}">
                  <a14:useLocalDpi xmlns:a14="http://schemas.microsoft.com/office/drawing/2010/main" val="0"/>
                </a:ext>
              </a:extLst>
            </a:blip>
            <a:srcRect l="36761" r="61046"/>
            <a:stretch/>
          </p:blipFill>
          <p:spPr>
            <a:xfrm>
              <a:off x="2601811" y="1445194"/>
              <a:ext cx="262328" cy="5582429"/>
            </a:xfrm>
            <a:prstGeom prst="rect">
              <a:avLst/>
            </a:prstGeom>
            <a:ln w="3175">
              <a:noFill/>
            </a:ln>
          </p:spPr>
        </p:pic>
        <p:pic>
          <p:nvPicPr>
            <p:cNvPr id="56" name="Picture 55">
              <a:extLst>
                <a:ext uri="{FF2B5EF4-FFF2-40B4-BE49-F238E27FC236}">
                  <a16:creationId xmlns:a16="http://schemas.microsoft.com/office/drawing/2014/main" id="{CDDFE43F-DBC0-4B62-A5A6-7B2191EED9B5}"/>
                </a:ext>
              </a:extLst>
            </p:cNvPr>
            <p:cNvPicPr>
              <a:picLocks noChangeAspect="1"/>
            </p:cNvPicPr>
            <p:nvPr/>
          </p:nvPicPr>
          <p:blipFill rotWithShape="1">
            <a:blip r:embed="rId21">
              <a:extLst>
                <a:ext uri="{28A0092B-C50C-407E-A947-70E740481C1C}">
                  <a14:useLocalDpi xmlns:a14="http://schemas.microsoft.com/office/drawing/2010/main" val="0"/>
                </a:ext>
              </a:extLst>
            </a:blip>
            <a:srcRect l="36886" r="61234"/>
            <a:stretch/>
          </p:blipFill>
          <p:spPr>
            <a:xfrm>
              <a:off x="2905010" y="1445193"/>
              <a:ext cx="224852" cy="5582429"/>
            </a:xfrm>
            <a:prstGeom prst="rect">
              <a:avLst/>
            </a:prstGeom>
            <a:ln w="3175">
              <a:noFill/>
            </a:ln>
          </p:spPr>
        </p:pic>
        <p:pic>
          <p:nvPicPr>
            <p:cNvPr id="57" name="Picture 56">
              <a:extLst>
                <a:ext uri="{FF2B5EF4-FFF2-40B4-BE49-F238E27FC236}">
                  <a16:creationId xmlns:a16="http://schemas.microsoft.com/office/drawing/2014/main" id="{B9B9C201-24BE-40DE-8BCF-FD8F5596DE37}"/>
                </a:ext>
              </a:extLst>
            </p:cNvPr>
            <p:cNvPicPr>
              <a:picLocks noChangeAspect="1"/>
            </p:cNvPicPr>
            <p:nvPr/>
          </p:nvPicPr>
          <p:blipFill rotWithShape="1">
            <a:blip r:embed="rId22">
              <a:extLst>
                <a:ext uri="{28A0092B-C50C-407E-A947-70E740481C1C}">
                  <a14:useLocalDpi xmlns:a14="http://schemas.microsoft.com/office/drawing/2010/main" val="0"/>
                </a:ext>
              </a:extLst>
            </a:blip>
            <a:srcRect l="36950" r="61108"/>
            <a:stretch/>
          </p:blipFill>
          <p:spPr>
            <a:xfrm>
              <a:off x="3213828" y="1440063"/>
              <a:ext cx="232347" cy="5582429"/>
            </a:xfrm>
            <a:prstGeom prst="rect">
              <a:avLst/>
            </a:prstGeom>
            <a:ln w="3175">
              <a:noFill/>
            </a:ln>
          </p:spPr>
        </p:pic>
        <p:pic>
          <p:nvPicPr>
            <p:cNvPr id="58" name="Picture 57">
              <a:extLst>
                <a:ext uri="{FF2B5EF4-FFF2-40B4-BE49-F238E27FC236}">
                  <a16:creationId xmlns:a16="http://schemas.microsoft.com/office/drawing/2014/main" id="{3EA06A2A-BB56-4821-A736-CFFF15390D2D}"/>
                </a:ext>
              </a:extLst>
            </p:cNvPr>
            <p:cNvPicPr>
              <a:picLocks noChangeAspect="1"/>
            </p:cNvPicPr>
            <p:nvPr/>
          </p:nvPicPr>
          <p:blipFill rotWithShape="1">
            <a:blip r:embed="rId23">
              <a:extLst>
                <a:ext uri="{28A0092B-C50C-407E-A947-70E740481C1C}">
                  <a14:useLocalDpi xmlns:a14="http://schemas.microsoft.com/office/drawing/2010/main" val="0"/>
                </a:ext>
              </a:extLst>
            </a:blip>
            <a:srcRect l="36511" r="60920"/>
            <a:stretch/>
          </p:blipFill>
          <p:spPr>
            <a:xfrm>
              <a:off x="3445823" y="1436314"/>
              <a:ext cx="307298" cy="5582429"/>
            </a:xfrm>
            <a:prstGeom prst="rect">
              <a:avLst/>
            </a:prstGeom>
            <a:ln w="3175">
              <a:noFill/>
            </a:ln>
          </p:spPr>
        </p:pic>
        <p:pic>
          <p:nvPicPr>
            <p:cNvPr id="59" name="Picture 58">
              <a:extLst>
                <a:ext uri="{FF2B5EF4-FFF2-40B4-BE49-F238E27FC236}">
                  <a16:creationId xmlns:a16="http://schemas.microsoft.com/office/drawing/2014/main" id="{CF80C237-BAF1-4BC1-9809-B48B5BAFD8EE}"/>
                </a:ext>
              </a:extLst>
            </p:cNvPr>
            <p:cNvPicPr>
              <a:picLocks noChangeAspect="1"/>
            </p:cNvPicPr>
            <p:nvPr/>
          </p:nvPicPr>
          <p:blipFill rotWithShape="1">
            <a:blip r:embed="rId24">
              <a:extLst>
                <a:ext uri="{28A0092B-C50C-407E-A947-70E740481C1C}">
                  <a14:useLocalDpi xmlns:a14="http://schemas.microsoft.com/office/drawing/2010/main" val="0"/>
                </a:ext>
              </a:extLst>
            </a:blip>
            <a:srcRect l="36637" r="60607"/>
            <a:stretch/>
          </p:blipFill>
          <p:spPr>
            <a:xfrm>
              <a:off x="3732068" y="1437092"/>
              <a:ext cx="329784" cy="5582429"/>
            </a:xfrm>
            <a:prstGeom prst="rect">
              <a:avLst/>
            </a:prstGeom>
            <a:ln w="3175">
              <a:noFill/>
            </a:ln>
          </p:spPr>
        </p:pic>
        <p:pic>
          <p:nvPicPr>
            <p:cNvPr id="60" name="Picture 59">
              <a:extLst>
                <a:ext uri="{FF2B5EF4-FFF2-40B4-BE49-F238E27FC236}">
                  <a16:creationId xmlns:a16="http://schemas.microsoft.com/office/drawing/2014/main" id="{41F28AAD-271B-4375-BA3F-0BF617BA9ED3}"/>
                </a:ext>
              </a:extLst>
            </p:cNvPr>
            <p:cNvPicPr>
              <a:picLocks noChangeAspect="1"/>
            </p:cNvPicPr>
            <p:nvPr/>
          </p:nvPicPr>
          <p:blipFill rotWithShape="1">
            <a:blip r:embed="rId25">
              <a:extLst>
                <a:ext uri="{28A0092B-C50C-407E-A947-70E740481C1C}">
                  <a14:useLocalDpi xmlns:a14="http://schemas.microsoft.com/office/drawing/2010/main" val="0"/>
                </a:ext>
              </a:extLst>
            </a:blip>
            <a:srcRect l="36887" r="61358"/>
            <a:stretch/>
          </p:blipFill>
          <p:spPr>
            <a:xfrm>
              <a:off x="4018492" y="1436313"/>
              <a:ext cx="209863" cy="5582429"/>
            </a:xfrm>
            <a:prstGeom prst="rect">
              <a:avLst/>
            </a:prstGeom>
            <a:ln w="3175">
              <a:noFill/>
            </a:ln>
          </p:spPr>
        </p:pic>
        <p:pic>
          <p:nvPicPr>
            <p:cNvPr id="62" name="Picture 61">
              <a:extLst>
                <a:ext uri="{FF2B5EF4-FFF2-40B4-BE49-F238E27FC236}">
                  <a16:creationId xmlns:a16="http://schemas.microsoft.com/office/drawing/2014/main" id="{4A5F3373-3EE9-4474-9243-F3045014F2F0}"/>
                </a:ext>
              </a:extLst>
            </p:cNvPr>
            <p:cNvPicPr>
              <a:picLocks noChangeAspect="1"/>
            </p:cNvPicPr>
            <p:nvPr/>
          </p:nvPicPr>
          <p:blipFill rotWithShape="1">
            <a:blip r:embed="rId26">
              <a:extLst>
                <a:ext uri="{28A0092B-C50C-407E-A947-70E740481C1C}">
                  <a14:useLocalDpi xmlns:a14="http://schemas.microsoft.com/office/drawing/2010/main" val="0"/>
                </a:ext>
              </a:extLst>
            </a:blip>
            <a:srcRect l="36737" r="60963"/>
            <a:stretch/>
          </p:blipFill>
          <p:spPr>
            <a:xfrm>
              <a:off x="4263956" y="1436312"/>
              <a:ext cx="275166" cy="5582429"/>
            </a:xfrm>
            <a:prstGeom prst="rect">
              <a:avLst/>
            </a:prstGeom>
            <a:ln w="3175">
              <a:noFill/>
            </a:ln>
          </p:spPr>
        </p:pic>
        <p:pic>
          <p:nvPicPr>
            <p:cNvPr id="65" name="Picture 64">
              <a:extLst>
                <a:ext uri="{FF2B5EF4-FFF2-40B4-BE49-F238E27FC236}">
                  <a16:creationId xmlns:a16="http://schemas.microsoft.com/office/drawing/2014/main" id="{DB298148-06F5-42C3-BC50-CC25B1CA2371}"/>
                </a:ext>
              </a:extLst>
            </p:cNvPr>
            <p:cNvPicPr>
              <a:picLocks noChangeAspect="1"/>
            </p:cNvPicPr>
            <p:nvPr/>
          </p:nvPicPr>
          <p:blipFill rotWithShape="1">
            <a:blip r:embed="rId27">
              <a:extLst>
                <a:ext uri="{28A0092B-C50C-407E-A947-70E740481C1C}">
                  <a14:useLocalDpi xmlns:a14="http://schemas.microsoft.com/office/drawing/2010/main" val="0"/>
                </a:ext>
              </a:extLst>
            </a:blip>
            <a:srcRect l="37057" r="61071"/>
            <a:stretch/>
          </p:blipFill>
          <p:spPr>
            <a:xfrm>
              <a:off x="4580269" y="1434260"/>
              <a:ext cx="223963" cy="5582429"/>
            </a:xfrm>
            <a:prstGeom prst="rect">
              <a:avLst/>
            </a:prstGeom>
            <a:ln w="3175">
              <a:noFill/>
            </a:ln>
          </p:spPr>
        </p:pic>
        <p:pic>
          <p:nvPicPr>
            <p:cNvPr id="66" name="Picture 65">
              <a:extLst>
                <a:ext uri="{FF2B5EF4-FFF2-40B4-BE49-F238E27FC236}">
                  <a16:creationId xmlns:a16="http://schemas.microsoft.com/office/drawing/2014/main" id="{E53F4D17-217E-41B7-9EF6-B52D2ADAE4F6}"/>
                </a:ext>
              </a:extLst>
            </p:cNvPr>
            <p:cNvPicPr>
              <a:picLocks noChangeAspect="1"/>
            </p:cNvPicPr>
            <p:nvPr/>
          </p:nvPicPr>
          <p:blipFill rotWithShape="1">
            <a:blip r:embed="rId28">
              <a:extLst>
                <a:ext uri="{28A0092B-C50C-407E-A947-70E740481C1C}">
                  <a14:useLocalDpi xmlns:a14="http://schemas.microsoft.com/office/drawing/2010/main" val="0"/>
                </a:ext>
              </a:extLst>
            </a:blip>
            <a:srcRect l="36841" t="163" r="61054" b="-163"/>
            <a:stretch/>
          </p:blipFill>
          <p:spPr>
            <a:xfrm>
              <a:off x="4850016" y="1438486"/>
              <a:ext cx="251799" cy="5582429"/>
            </a:xfrm>
            <a:prstGeom prst="rect">
              <a:avLst/>
            </a:prstGeom>
            <a:ln w="3175">
              <a:noFill/>
            </a:ln>
          </p:spPr>
        </p:pic>
        <p:pic>
          <p:nvPicPr>
            <p:cNvPr id="67" name="Picture 66">
              <a:extLst>
                <a:ext uri="{FF2B5EF4-FFF2-40B4-BE49-F238E27FC236}">
                  <a16:creationId xmlns:a16="http://schemas.microsoft.com/office/drawing/2014/main" id="{219AA596-5A85-4811-87AB-B1C4413AED2E}"/>
                </a:ext>
              </a:extLst>
            </p:cNvPr>
            <p:cNvPicPr>
              <a:picLocks noChangeAspect="1"/>
            </p:cNvPicPr>
            <p:nvPr/>
          </p:nvPicPr>
          <p:blipFill rotWithShape="1">
            <a:blip r:embed="rId29">
              <a:extLst>
                <a:ext uri="{28A0092B-C50C-407E-A947-70E740481C1C}">
                  <a14:useLocalDpi xmlns:a14="http://schemas.microsoft.com/office/drawing/2010/main" val="0"/>
                </a:ext>
              </a:extLst>
            </a:blip>
            <a:srcRect l="37039" r="61211"/>
            <a:stretch/>
          </p:blipFill>
          <p:spPr>
            <a:xfrm>
              <a:off x="5129508" y="1437465"/>
              <a:ext cx="209511" cy="5582429"/>
            </a:xfrm>
            <a:prstGeom prst="rect">
              <a:avLst/>
            </a:prstGeom>
            <a:ln w="3175">
              <a:noFill/>
            </a:ln>
          </p:spPr>
        </p:pic>
        <p:pic>
          <p:nvPicPr>
            <p:cNvPr id="68" name="Picture 67">
              <a:extLst>
                <a:ext uri="{FF2B5EF4-FFF2-40B4-BE49-F238E27FC236}">
                  <a16:creationId xmlns:a16="http://schemas.microsoft.com/office/drawing/2014/main" id="{7C18ACB4-EBE2-47CE-80C7-232279DD673B}"/>
                </a:ext>
              </a:extLst>
            </p:cNvPr>
            <p:cNvPicPr>
              <a:picLocks noChangeAspect="1"/>
            </p:cNvPicPr>
            <p:nvPr/>
          </p:nvPicPr>
          <p:blipFill rotWithShape="1">
            <a:blip r:embed="rId30">
              <a:extLst>
                <a:ext uri="{28A0092B-C50C-407E-A947-70E740481C1C}">
                  <a14:useLocalDpi xmlns:a14="http://schemas.microsoft.com/office/drawing/2010/main" val="0"/>
                </a:ext>
              </a:extLst>
            </a:blip>
            <a:srcRect l="37023" r="61380"/>
            <a:stretch/>
          </p:blipFill>
          <p:spPr>
            <a:xfrm>
              <a:off x="5413444" y="1434259"/>
              <a:ext cx="191068" cy="5582429"/>
            </a:xfrm>
            <a:prstGeom prst="rect">
              <a:avLst/>
            </a:prstGeom>
            <a:ln w="3175">
              <a:noFill/>
            </a:ln>
          </p:spPr>
        </p:pic>
        <p:pic>
          <p:nvPicPr>
            <p:cNvPr id="69" name="Picture 68">
              <a:extLst>
                <a:ext uri="{FF2B5EF4-FFF2-40B4-BE49-F238E27FC236}">
                  <a16:creationId xmlns:a16="http://schemas.microsoft.com/office/drawing/2014/main" id="{7A552BF2-034C-4295-BD65-19ED5054AA6B}"/>
                </a:ext>
              </a:extLst>
            </p:cNvPr>
            <p:cNvPicPr>
              <a:picLocks noChangeAspect="1"/>
            </p:cNvPicPr>
            <p:nvPr/>
          </p:nvPicPr>
          <p:blipFill rotWithShape="1">
            <a:blip r:embed="rId31">
              <a:extLst>
                <a:ext uri="{28A0092B-C50C-407E-A947-70E740481C1C}">
                  <a14:useLocalDpi xmlns:a14="http://schemas.microsoft.com/office/drawing/2010/main" val="0"/>
                </a:ext>
              </a:extLst>
            </a:blip>
            <a:srcRect l="36948" r="61190"/>
            <a:stretch/>
          </p:blipFill>
          <p:spPr>
            <a:xfrm>
              <a:off x="5686974" y="1429409"/>
              <a:ext cx="222837" cy="5582429"/>
            </a:xfrm>
            <a:prstGeom prst="rect">
              <a:avLst/>
            </a:prstGeom>
            <a:ln w="3175">
              <a:noFill/>
            </a:ln>
          </p:spPr>
        </p:pic>
      </p:grpSp>
    </p:spTree>
    <p:extLst>
      <p:ext uri="{BB962C8B-B14F-4D97-AF65-F5344CB8AC3E}">
        <p14:creationId xmlns:p14="http://schemas.microsoft.com/office/powerpoint/2010/main" val="2398024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068B9C-22DD-4B03-9C75-0B47127E4199}"/>
              </a:ext>
            </a:extLst>
          </p:cNvPr>
          <p:cNvSpPr>
            <a:spLocks noGrp="1"/>
          </p:cNvSpPr>
          <p:nvPr>
            <p:ph idx="1"/>
          </p:nvPr>
        </p:nvSpPr>
        <p:spPr>
          <a:xfrm>
            <a:off x="2286001" y="2725930"/>
            <a:ext cx="8025492" cy="1965339"/>
          </a:xfrm>
          <a:noFill/>
        </p:spPr>
        <p:txBody>
          <a:bodyPr anchor="ctr">
            <a:normAutofit/>
          </a:bodyPr>
          <a:lstStyle/>
          <a:p>
            <a:pPr marL="0" indent="0" algn="ctr">
              <a:buNone/>
            </a:pPr>
            <a:r>
              <a:rPr lang="en-US" sz="3200" dirty="0">
                <a:solidFill>
                  <a:schemeClr val="bg2">
                    <a:lumMod val="50000"/>
                  </a:schemeClr>
                </a:solidFill>
              </a:rPr>
              <a:t>Assess the impact of electrical production and cooling loads on total energy consumption of different options for 3for2 facade</a:t>
            </a:r>
          </a:p>
        </p:txBody>
      </p:sp>
      <p:pic>
        <p:nvPicPr>
          <p:cNvPr id="9" name="Graphic 8" descr="List">
            <a:extLst>
              <a:ext uri="{FF2B5EF4-FFF2-40B4-BE49-F238E27FC236}">
                <a16:creationId xmlns:a16="http://schemas.microsoft.com/office/drawing/2014/main" id="{ADD69E82-A2F1-4C51-8E99-08B1860AC8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1000" y="518825"/>
            <a:ext cx="861338" cy="861338"/>
          </a:xfrm>
          <a:prstGeom prst="rect">
            <a:avLst/>
          </a:prstGeom>
        </p:spPr>
      </p:pic>
      <p:sp>
        <p:nvSpPr>
          <p:cNvPr id="10" name="Title 1">
            <a:extLst>
              <a:ext uri="{FF2B5EF4-FFF2-40B4-BE49-F238E27FC236}">
                <a16:creationId xmlns:a16="http://schemas.microsoft.com/office/drawing/2014/main" id="{9179E2CB-5A9A-44BC-934E-3518FDB6E0DF}"/>
              </a:ext>
            </a:extLst>
          </p:cNvPr>
          <p:cNvSpPr txBox="1">
            <a:spLocks/>
          </p:cNvSpPr>
          <p:nvPr/>
        </p:nvSpPr>
        <p:spPr>
          <a:xfrm>
            <a:off x="1399828"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Goal </a:t>
            </a:r>
            <a:endParaRPr lang="en-CH" dirty="0"/>
          </a:p>
        </p:txBody>
      </p:sp>
    </p:spTree>
    <p:extLst>
      <p:ext uri="{BB962C8B-B14F-4D97-AF65-F5344CB8AC3E}">
        <p14:creationId xmlns:p14="http://schemas.microsoft.com/office/powerpoint/2010/main" val="40747338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75EAEBA9-2A86-4BE5-9322-2ED209E0DF49}"/>
              </a:ext>
            </a:extLst>
          </p:cNvPr>
          <p:cNvGraphicFramePr>
            <a:graphicFrameLocks/>
          </p:cNvGraphicFramePr>
          <p:nvPr>
            <p:extLst>
              <p:ext uri="{D42A27DB-BD31-4B8C-83A1-F6EECF244321}">
                <p14:modId xmlns:p14="http://schemas.microsoft.com/office/powerpoint/2010/main" val="2337439568"/>
              </p:ext>
            </p:extLst>
          </p:nvPr>
        </p:nvGraphicFramePr>
        <p:xfrm>
          <a:off x="3935896" y="2009693"/>
          <a:ext cx="7417904" cy="4494474"/>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a:extLst>
              <a:ext uri="{FF2B5EF4-FFF2-40B4-BE49-F238E27FC236}">
                <a16:creationId xmlns:a16="http://schemas.microsoft.com/office/drawing/2014/main" id="{61801F99-2F6E-4473-BF54-35C9B61A1137}"/>
              </a:ext>
            </a:extLst>
          </p:cNvPr>
          <p:cNvSpPr txBox="1">
            <a:spLocks/>
          </p:cNvSpPr>
          <p:nvPr/>
        </p:nvSpPr>
        <p:spPr>
          <a:xfrm>
            <a:off x="1426722"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Solar radiation |Glass facade</a:t>
            </a:r>
            <a:endParaRPr lang="en-CH" dirty="0"/>
          </a:p>
        </p:txBody>
      </p:sp>
      <p:pic>
        <p:nvPicPr>
          <p:cNvPr id="7" name="Graphic 6" descr="Bar chart">
            <a:extLst>
              <a:ext uri="{FF2B5EF4-FFF2-40B4-BE49-F238E27FC236}">
                <a16:creationId xmlns:a16="http://schemas.microsoft.com/office/drawing/2014/main" id="{45ACC51E-A426-49DC-87A7-E5DA9CBFFB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811" y="518825"/>
            <a:ext cx="914400" cy="914400"/>
          </a:xfrm>
          <a:prstGeom prst="rect">
            <a:avLst/>
          </a:prstGeom>
        </p:spPr>
      </p:pic>
      <p:sp>
        <p:nvSpPr>
          <p:cNvPr id="8" name="Rectangle: Rounded Corners 7">
            <a:extLst>
              <a:ext uri="{FF2B5EF4-FFF2-40B4-BE49-F238E27FC236}">
                <a16:creationId xmlns:a16="http://schemas.microsoft.com/office/drawing/2014/main" id="{64A2365F-084D-428B-8D86-83F6B2D2BCAC}"/>
              </a:ext>
            </a:extLst>
          </p:cNvPr>
          <p:cNvSpPr/>
          <p:nvPr/>
        </p:nvSpPr>
        <p:spPr>
          <a:xfrm>
            <a:off x="702011" y="3528473"/>
            <a:ext cx="3150461" cy="145691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marL="285750" indent="-285750">
              <a:lnSpc>
                <a:spcPct val="150000"/>
              </a:lnSpc>
              <a:buFont typeface="Arial" panose="020B0604020202020204" pitchFamily="34" charset="0"/>
              <a:buChar char="•"/>
            </a:pPr>
            <a:r>
              <a:rPr lang="en-US" sz="1600" dirty="0">
                <a:solidFill>
                  <a:schemeClr val="tx1">
                    <a:lumMod val="85000"/>
                    <a:lumOff val="15000"/>
                  </a:schemeClr>
                </a:solidFill>
              </a:rPr>
              <a:t>3for2 façade receive already 35% less solar radiation than a flat façade.</a:t>
            </a:r>
          </a:p>
        </p:txBody>
      </p:sp>
    </p:spTree>
    <p:extLst>
      <p:ext uri="{BB962C8B-B14F-4D97-AF65-F5344CB8AC3E}">
        <p14:creationId xmlns:p14="http://schemas.microsoft.com/office/powerpoint/2010/main" val="383100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AA27-ABA9-4A85-8404-0A5C319BD343}"/>
              </a:ext>
            </a:extLst>
          </p:cNvPr>
          <p:cNvSpPr>
            <a:spLocks noGrp="1"/>
          </p:cNvSpPr>
          <p:nvPr>
            <p:ph type="ctrTitle"/>
          </p:nvPr>
        </p:nvSpPr>
        <p:spPr>
          <a:xfrm>
            <a:off x="4890051" y="1472219"/>
            <a:ext cx="7140271" cy="4228865"/>
          </a:xfrm>
        </p:spPr>
        <p:txBody>
          <a:bodyPr anchor="ctr"/>
          <a:lstStyle/>
          <a:p>
            <a:r>
              <a:rPr lang="en-US" dirty="0">
                <a:solidFill>
                  <a:schemeClr val="bg1"/>
                </a:solidFill>
              </a:rPr>
              <a:t>Optimization studies</a:t>
            </a:r>
            <a:endParaRPr lang="en-CH" dirty="0">
              <a:solidFill>
                <a:schemeClr val="bg1"/>
              </a:solidFill>
            </a:endParaRPr>
          </a:p>
        </p:txBody>
      </p:sp>
      <p:sp>
        <p:nvSpPr>
          <p:cNvPr id="7" name="Content Placeholder 2">
            <a:extLst>
              <a:ext uri="{FF2B5EF4-FFF2-40B4-BE49-F238E27FC236}">
                <a16:creationId xmlns:a16="http://schemas.microsoft.com/office/drawing/2014/main" id="{BADF4D5A-2BDD-4755-99DE-59DA9C9D9F37}"/>
              </a:ext>
            </a:extLst>
          </p:cNvPr>
          <p:cNvSpPr txBox="1">
            <a:spLocks/>
          </p:cNvSpPr>
          <p:nvPr/>
        </p:nvSpPr>
        <p:spPr>
          <a:xfrm>
            <a:off x="1272607" y="1794905"/>
            <a:ext cx="10515600" cy="4351338"/>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Arial" panose="020B0604020202020204" pitchFamily="34" charset="0"/>
              <a:buChar char="•"/>
            </a:pPr>
            <a:r>
              <a:rPr lang="en-US" dirty="0">
                <a:solidFill>
                  <a:schemeClr val="accent3">
                    <a:lumMod val="75000"/>
                  </a:schemeClr>
                </a:solidFill>
              </a:rPr>
              <a:t>3for2 concept</a:t>
            </a:r>
          </a:p>
          <a:p>
            <a:pPr marL="342900" indent="-342900" algn="l">
              <a:lnSpc>
                <a:spcPct val="150000"/>
              </a:lnSpc>
              <a:buFont typeface="Arial" panose="020B0604020202020204" pitchFamily="34" charset="0"/>
              <a:buChar char="•"/>
            </a:pPr>
            <a:r>
              <a:rPr lang="en-US" dirty="0">
                <a:solidFill>
                  <a:schemeClr val="accent3">
                    <a:lumMod val="75000"/>
                  </a:schemeClr>
                </a:solidFill>
              </a:rPr>
              <a:t>Sun path </a:t>
            </a:r>
          </a:p>
          <a:p>
            <a:pPr marL="342900" indent="-342900" algn="l">
              <a:lnSpc>
                <a:spcPct val="150000"/>
              </a:lnSpc>
              <a:buFont typeface="Arial" panose="020B0604020202020204" pitchFamily="34" charset="0"/>
              <a:buChar char="•"/>
            </a:pPr>
            <a:r>
              <a:rPr lang="en-US" dirty="0">
                <a:solidFill>
                  <a:schemeClr val="accent3">
                    <a:lumMod val="75000"/>
                  </a:schemeClr>
                </a:solidFill>
              </a:rPr>
              <a:t>Validation of solar results</a:t>
            </a:r>
          </a:p>
          <a:p>
            <a:pPr marL="342900" indent="-342900" algn="l">
              <a:lnSpc>
                <a:spcPct val="150000"/>
              </a:lnSpc>
              <a:buFont typeface="Arial" panose="020B0604020202020204" pitchFamily="34" charset="0"/>
              <a:buChar char="•"/>
            </a:pPr>
            <a:r>
              <a:rPr lang="en-US" dirty="0">
                <a:solidFill>
                  <a:schemeClr val="accent3">
                    <a:lumMod val="75000"/>
                  </a:schemeClr>
                </a:solidFill>
              </a:rPr>
              <a:t>Status quo analysis</a:t>
            </a:r>
          </a:p>
          <a:p>
            <a:pPr marL="342900" indent="-342900" algn="l">
              <a:lnSpc>
                <a:spcPct val="150000"/>
              </a:lnSpc>
              <a:buFont typeface="Arial" panose="020B0604020202020204" pitchFamily="34" charset="0"/>
              <a:buChar char="•"/>
            </a:pPr>
            <a:r>
              <a:rPr lang="en-US" dirty="0">
                <a:solidFill>
                  <a:schemeClr val="bg1"/>
                </a:solidFill>
              </a:rPr>
              <a:t>Optimization studies</a:t>
            </a:r>
          </a:p>
          <a:p>
            <a:pPr marL="342900" indent="-342900" algn="l">
              <a:lnSpc>
                <a:spcPct val="150000"/>
              </a:lnSpc>
              <a:buFont typeface="Arial" panose="020B0604020202020204" pitchFamily="34" charset="0"/>
              <a:buChar char="•"/>
            </a:pPr>
            <a:r>
              <a:rPr lang="en-US" dirty="0">
                <a:solidFill>
                  <a:schemeClr val="accent3">
                    <a:lumMod val="75000"/>
                  </a:schemeClr>
                </a:solidFill>
              </a:rPr>
              <a:t>Electricity production</a:t>
            </a:r>
          </a:p>
          <a:p>
            <a:pPr marL="342900" indent="-342900" algn="l">
              <a:lnSpc>
                <a:spcPct val="150000"/>
              </a:lnSpc>
              <a:buFont typeface="Arial" panose="020B0604020202020204" pitchFamily="34" charset="0"/>
              <a:buChar char="•"/>
            </a:pPr>
            <a:r>
              <a:rPr lang="en-US" dirty="0">
                <a:solidFill>
                  <a:schemeClr val="accent3">
                    <a:lumMod val="75000"/>
                  </a:schemeClr>
                </a:solidFill>
              </a:rPr>
              <a:t>Cooling loads</a:t>
            </a:r>
          </a:p>
          <a:p>
            <a:pPr marL="342900" indent="-342900" algn="l">
              <a:lnSpc>
                <a:spcPct val="150000"/>
              </a:lnSpc>
              <a:buFont typeface="Arial" panose="020B0604020202020204" pitchFamily="34" charset="0"/>
              <a:buChar char="•"/>
            </a:pPr>
            <a:r>
              <a:rPr lang="en-US" dirty="0">
                <a:solidFill>
                  <a:schemeClr val="accent3">
                    <a:lumMod val="75000"/>
                  </a:schemeClr>
                </a:solidFill>
              </a:rPr>
              <a:t>Trade-off analysis</a:t>
            </a:r>
          </a:p>
          <a:p>
            <a:pPr marL="342900" indent="-342900" algn="l">
              <a:lnSpc>
                <a:spcPct val="150000"/>
              </a:lnSpc>
              <a:buFont typeface="Arial" panose="020B0604020202020204" pitchFamily="34" charset="0"/>
              <a:buChar char="•"/>
            </a:pPr>
            <a:r>
              <a:rPr lang="en-US" dirty="0">
                <a:solidFill>
                  <a:schemeClr val="accent3">
                    <a:lumMod val="75000"/>
                  </a:schemeClr>
                </a:solidFill>
              </a:rPr>
              <a:t>Conclusion and discussion</a:t>
            </a:r>
          </a:p>
        </p:txBody>
      </p:sp>
    </p:spTree>
    <p:extLst>
      <p:ext uri="{BB962C8B-B14F-4D97-AF65-F5344CB8AC3E}">
        <p14:creationId xmlns:p14="http://schemas.microsoft.com/office/powerpoint/2010/main" val="3439826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Chart 29">
            <a:extLst>
              <a:ext uri="{FF2B5EF4-FFF2-40B4-BE49-F238E27FC236}">
                <a16:creationId xmlns:a16="http://schemas.microsoft.com/office/drawing/2014/main" id="{718BCC9C-014A-4E39-BBE9-1B94B31DB720}"/>
              </a:ext>
            </a:extLst>
          </p:cNvPr>
          <p:cNvGraphicFramePr>
            <a:graphicFrameLocks/>
          </p:cNvGraphicFramePr>
          <p:nvPr>
            <p:extLst>
              <p:ext uri="{D42A27DB-BD31-4B8C-83A1-F6EECF244321}">
                <p14:modId xmlns:p14="http://schemas.microsoft.com/office/powerpoint/2010/main" val="3746635230"/>
              </p:ext>
            </p:extLst>
          </p:nvPr>
        </p:nvGraphicFramePr>
        <p:xfrm>
          <a:off x="499817" y="2077550"/>
          <a:ext cx="11317045" cy="4284182"/>
        </p:xfrm>
        <a:graphic>
          <a:graphicData uri="http://schemas.openxmlformats.org/drawingml/2006/chart">
            <c:chart xmlns:c="http://schemas.openxmlformats.org/drawingml/2006/chart" xmlns:r="http://schemas.openxmlformats.org/officeDocument/2006/relationships" r:id="rId3"/>
          </a:graphicData>
        </a:graphic>
      </p:graphicFrame>
      <p:pic>
        <p:nvPicPr>
          <p:cNvPr id="13" name="Graphic 12" descr="Playbook">
            <a:extLst>
              <a:ext uri="{FF2B5EF4-FFF2-40B4-BE49-F238E27FC236}">
                <a16:creationId xmlns:a16="http://schemas.microsoft.com/office/drawing/2014/main" id="{D78EC188-0F16-467C-9884-67D27ACF0A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1000" y="518825"/>
            <a:ext cx="861338" cy="861338"/>
          </a:xfrm>
          <a:prstGeom prst="rect">
            <a:avLst/>
          </a:prstGeom>
        </p:spPr>
      </p:pic>
      <p:sp>
        <p:nvSpPr>
          <p:cNvPr id="14" name="Title 1">
            <a:extLst>
              <a:ext uri="{FF2B5EF4-FFF2-40B4-BE49-F238E27FC236}">
                <a16:creationId xmlns:a16="http://schemas.microsoft.com/office/drawing/2014/main" id="{E8F67092-AD10-4F2B-85C3-F73022296411}"/>
              </a:ext>
            </a:extLst>
          </p:cNvPr>
          <p:cNvSpPr txBox="1">
            <a:spLocks/>
          </p:cNvSpPr>
          <p:nvPr/>
        </p:nvSpPr>
        <p:spPr>
          <a:xfrm>
            <a:off x="1399828" y="365125"/>
            <a:ext cx="103310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Angles study | Vertical angle | Per facade</a:t>
            </a:r>
            <a:endParaRPr lang="en-CH" dirty="0"/>
          </a:p>
        </p:txBody>
      </p:sp>
      <p:sp>
        <p:nvSpPr>
          <p:cNvPr id="2" name="Oval 1">
            <a:extLst>
              <a:ext uri="{FF2B5EF4-FFF2-40B4-BE49-F238E27FC236}">
                <a16:creationId xmlns:a16="http://schemas.microsoft.com/office/drawing/2014/main" id="{1DA46C31-09A9-47F9-A70B-27A1B4340657}"/>
              </a:ext>
            </a:extLst>
          </p:cNvPr>
          <p:cNvSpPr/>
          <p:nvPr/>
        </p:nvSpPr>
        <p:spPr>
          <a:xfrm rot="971716">
            <a:off x="6478902" y="2945575"/>
            <a:ext cx="672123" cy="320431"/>
          </a:xfrm>
          <a:prstGeom prst="ellipse">
            <a:avLst/>
          </a:prstGeom>
          <a:noFill/>
          <a:ln>
            <a:solidFill>
              <a:schemeClr val="bg2">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H"/>
          </a:p>
        </p:txBody>
      </p:sp>
      <p:sp>
        <p:nvSpPr>
          <p:cNvPr id="17" name="TextBox 16">
            <a:extLst>
              <a:ext uri="{FF2B5EF4-FFF2-40B4-BE49-F238E27FC236}">
                <a16:creationId xmlns:a16="http://schemas.microsoft.com/office/drawing/2014/main" id="{3CEC7EC9-26E3-429F-AB52-8B528F22F0E5}"/>
              </a:ext>
            </a:extLst>
          </p:cNvPr>
          <p:cNvSpPr txBox="1"/>
          <p:nvPr/>
        </p:nvSpPr>
        <p:spPr>
          <a:xfrm>
            <a:off x="7887971" y="1959568"/>
            <a:ext cx="2592460"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200" dirty="0">
                <a:solidFill>
                  <a:schemeClr val="bg2">
                    <a:lumMod val="50000"/>
                  </a:schemeClr>
                </a:solidFill>
              </a:rPr>
              <a:t>For East and West better 40°</a:t>
            </a:r>
            <a:endParaRPr lang="en-CH" sz="1200" dirty="0">
              <a:solidFill>
                <a:schemeClr val="bg2">
                  <a:lumMod val="50000"/>
                </a:schemeClr>
              </a:solidFill>
            </a:endParaRPr>
          </a:p>
        </p:txBody>
      </p:sp>
      <p:sp>
        <p:nvSpPr>
          <p:cNvPr id="18" name="Freeform: Shape 17">
            <a:extLst>
              <a:ext uri="{FF2B5EF4-FFF2-40B4-BE49-F238E27FC236}">
                <a16:creationId xmlns:a16="http://schemas.microsoft.com/office/drawing/2014/main" id="{DDEFC9C2-691F-4CF9-BA1F-063DE130E4A8}"/>
              </a:ext>
            </a:extLst>
          </p:cNvPr>
          <p:cNvSpPr/>
          <p:nvPr/>
        </p:nvSpPr>
        <p:spPr>
          <a:xfrm>
            <a:off x="7057241" y="2236567"/>
            <a:ext cx="830730" cy="804984"/>
          </a:xfrm>
          <a:custGeom>
            <a:avLst/>
            <a:gdLst>
              <a:gd name="connsiteX0" fmla="*/ 0 w 930031"/>
              <a:gd name="connsiteY0" fmla="*/ 711200 h 711200"/>
              <a:gd name="connsiteX1" fmla="*/ 531446 w 930031"/>
              <a:gd name="connsiteY1" fmla="*/ 414215 h 711200"/>
              <a:gd name="connsiteX2" fmla="*/ 930031 w 930031"/>
              <a:gd name="connsiteY2" fmla="*/ 0 h 711200"/>
              <a:gd name="connsiteX0" fmla="*/ 0 w 953477"/>
              <a:gd name="connsiteY0" fmla="*/ 750277 h 750277"/>
              <a:gd name="connsiteX1" fmla="*/ 554892 w 953477"/>
              <a:gd name="connsiteY1" fmla="*/ 414215 h 750277"/>
              <a:gd name="connsiteX2" fmla="*/ 953477 w 953477"/>
              <a:gd name="connsiteY2" fmla="*/ 0 h 750277"/>
            </a:gdLst>
            <a:ahLst/>
            <a:cxnLst>
              <a:cxn ang="0">
                <a:pos x="connsiteX0" y="connsiteY0"/>
              </a:cxn>
              <a:cxn ang="0">
                <a:pos x="connsiteX1" y="connsiteY1"/>
              </a:cxn>
              <a:cxn ang="0">
                <a:pos x="connsiteX2" y="connsiteY2"/>
              </a:cxn>
            </a:cxnLst>
            <a:rect l="l" t="t" r="r" b="b"/>
            <a:pathLst>
              <a:path w="953477" h="750277">
                <a:moveTo>
                  <a:pt x="0" y="750277"/>
                </a:moveTo>
                <a:cubicBezTo>
                  <a:pt x="188220" y="661051"/>
                  <a:pt x="395979" y="539261"/>
                  <a:pt x="554892" y="414215"/>
                </a:cubicBezTo>
                <a:cubicBezTo>
                  <a:pt x="713805" y="289169"/>
                  <a:pt x="831687" y="147841"/>
                  <a:pt x="953477" y="0"/>
                </a:cubicBezTo>
              </a:path>
            </a:pathLst>
          </a:custGeom>
          <a:ln>
            <a:solidFill>
              <a:schemeClr val="bg2">
                <a:lumMod val="50000"/>
              </a:schemeClr>
            </a:solidFill>
            <a:headEnd type="arrow"/>
            <a:tailEnd type="ova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H"/>
          </a:p>
        </p:txBody>
      </p:sp>
      <p:sp>
        <p:nvSpPr>
          <p:cNvPr id="20" name="Oval 19">
            <a:extLst>
              <a:ext uri="{FF2B5EF4-FFF2-40B4-BE49-F238E27FC236}">
                <a16:creationId xmlns:a16="http://schemas.microsoft.com/office/drawing/2014/main" id="{5529A1DC-1DB4-4C7D-A845-D90F3F633433}"/>
              </a:ext>
            </a:extLst>
          </p:cNvPr>
          <p:cNvSpPr/>
          <p:nvPr/>
        </p:nvSpPr>
        <p:spPr>
          <a:xfrm>
            <a:off x="5146381" y="3232239"/>
            <a:ext cx="672123" cy="320431"/>
          </a:xfrm>
          <a:prstGeom prst="ellipse">
            <a:avLst/>
          </a:prstGeom>
          <a:noFill/>
          <a:ln>
            <a:solidFill>
              <a:schemeClr val="bg2">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CH"/>
          </a:p>
        </p:txBody>
      </p:sp>
      <p:sp>
        <p:nvSpPr>
          <p:cNvPr id="21" name="TextBox 20">
            <a:extLst>
              <a:ext uri="{FF2B5EF4-FFF2-40B4-BE49-F238E27FC236}">
                <a16:creationId xmlns:a16="http://schemas.microsoft.com/office/drawing/2014/main" id="{50D331EB-72F5-470C-AC2E-D074608F9C2D}"/>
              </a:ext>
            </a:extLst>
          </p:cNvPr>
          <p:cNvSpPr txBox="1"/>
          <p:nvPr/>
        </p:nvSpPr>
        <p:spPr>
          <a:xfrm>
            <a:off x="1967023" y="1999387"/>
            <a:ext cx="2161056" cy="27699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sz="1200" dirty="0">
                <a:solidFill>
                  <a:schemeClr val="bg2">
                    <a:lumMod val="50000"/>
                  </a:schemeClr>
                </a:solidFill>
              </a:rPr>
              <a:t>For North and South better 30°</a:t>
            </a:r>
            <a:endParaRPr lang="en-CH" sz="1200" dirty="0">
              <a:solidFill>
                <a:schemeClr val="bg2">
                  <a:lumMod val="50000"/>
                </a:schemeClr>
              </a:solidFill>
            </a:endParaRPr>
          </a:p>
        </p:txBody>
      </p:sp>
      <p:sp>
        <p:nvSpPr>
          <p:cNvPr id="22" name="Freeform: Shape 21">
            <a:extLst>
              <a:ext uri="{FF2B5EF4-FFF2-40B4-BE49-F238E27FC236}">
                <a16:creationId xmlns:a16="http://schemas.microsoft.com/office/drawing/2014/main" id="{08E9F180-D29F-4330-87FE-B1D8D60474EF}"/>
              </a:ext>
            </a:extLst>
          </p:cNvPr>
          <p:cNvSpPr/>
          <p:nvPr/>
        </p:nvSpPr>
        <p:spPr>
          <a:xfrm flipH="1">
            <a:off x="4120264" y="2296545"/>
            <a:ext cx="1033931" cy="992555"/>
          </a:xfrm>
          <a:custGeom>
            <a:avLst/>
            <a:gdLst>
              <a:gd name="connsiteX0" fmla="*/ 0 w 930031"/>
              <a:gd name="connsiteY0" fmla="*/ 711200 h 711200"/>
              <a:gd name="connsiteX1" fmla="*/ 531446 w 930031"/>
              <a:gd name="connsiteY1" fmla="*/ 414215 h 711200"/>
              <a:gd name="connsiteX2" fmla="*/ 930031 w 930031"/>
              <a:gd name="connsiteY2" fmla="*/ 0 h 711200"/>
              <a:gd name="connsiteX0" fmla="*/ 0 w 953477"/>
              <a:gd name="connsiteY0" fmla="*/ 750277 h 750277"/>
              <a:gd name="connsiteX1" fmla="*/ 554892 w 953477"/>
              <a:gd name="connsiteY1" fmla="*/ 414215 h 750277"/>
              <a:gd name="connsiteX2" fmla="*/ 953477 w 953477"/>
              <a:gd name="connsiteY2" fmla="*/ 0 h 750277"/>
              <a:gd name="connsiteX0" fmla="*/ 0 w 1177732"/>
              <a:gd name="connsiteY0" fmla="*/ 954236 h 954236"/>
              <a:gd name="connsiteX1" fmla="*/ 554892 w 1177732"/>
              <a:gd name="connsiteY1" fmla="*/ 618174 h 954236"/>
              <a:gd name="connsiteX2" fmla="*/ 1177732 w 1177732"/>
              <a:gd name="connsiteY2" fmla="*/ 0 h 954236"/>
              <a:gd name="connsiteX0" fmla="*/ 0 w 1186703"/>
              <a:gd name="connsiteY0" fmla="*/ 925100 h 925100"/>
              <a:gd name="connsiteX1" fmla="*/ 554892 w 1186703"/>
              <a:gd name="connsiteY1" fmla="*/ 589038 h 925100"/>
              <a:gd name="connsiteX2" fmla="*/ 1186703 w 1186703"/>
              <a:gd name="connsiteY2" fmla="*/ 0 h 925100"/>
              <a:gd name="connsiteX0" fmla="*/ 0 w 1186703"/>
              <a:gd name="connsiteY0" fmla="*/ 925100 h 925100"/>
              <a:gd name="connsiteX1" fmla="*/ 554892 w 1186703"/>
              <a:gd name="connsiteY1" fmla="*/ 589038 h 925100"/>
              <a:gd name="connsiteX2" fmla="*/ 1186703 w 1186703"/>
              <a:gd name="connsiteY2" fmla="*/ 0 h 925100"/>
              <a:gd name="connsiteX0" fmla="*/ 0 w 1186703"/>
              <a:gd name="connsiteY0" fmla="*/ 925100 h 925100"/>
              <a:gd name="connsiteX1" fmla="*/ 752236 w 1186703"/>
              <a:gd name="connsiteY1" fmla="*/ 516196 h 925100"/>
              <a:gd name="connsiteX2" fmla="*/ 1186703 w 1186703"/>
              <a:gd name="connsiteY2" fmla="*/ 0 h 925100"/>
              <a:gd name="connsiteX0" fmla="*/ 0 w 1186703"/>
              <a:gd name="connsiteY0" fmla="*/ 925100 h 925100"/>
              <a:gd name="connsiteX1" fmla="*/ 752236 w 1186703"/>
              <a:gd name="connsiteY1" fmla="*/ 516196 h 925100"/>
              <a:gd name="connsiteX2" fmla="*/ 1186703 w 1186703"/>
              <a:gd name="connsiteY2" fmla="*/ 0 h 925100"/>
            </a:gdLst>
            <a:ahLst/>
            <a:cxnLst>
              <a:cxn ang="0">
                <a:pos x="connsiteX0" y="connsiteY0"/>
              </a:cxn>
              <a:cxn ang="0">
                <a:pos x="connsiteX1" y="connsiteY1"/>
              </a:cxn>
              <a:cxn ang="0">
                <a:pos x="connsiteX2" y="connsiteY2"/>
              </a:cxn>
            </a:cxnLst>
            <a:rect l="l" t="t" r="r" b="b"/>
            <a:pathLst>
              <a:path w="1186703" h="925100">
                <a:moveTo>
                  <a:pt x="0" y="925100"/>
                </a:moveTo>
                <a:cubicBezTo>
                  <a:pt x="188220" y="835874"/>
                  <a:pt x="593323" y="641242"/>
                  <a:pt x="752236" y="516196"/>
                </a:cubicBezTo>
                <a:cubicBezTo>
                  <a:pt x="911149" y="391150"/>
                  <a:pt x="1082853" y="227967"/>
                  <a:pt x="1186703" y="0"/>
                </a:cubicBezTo>
              </a:path>
            </a:pathLst>
          </a:custGeom>
          <a:ln>
            <a:solidFill>
              <a:schemeClr val="bg2">
                <a:lumMod val="50000"/>
              </a:schemeClr>
            </a:solidFill>
            <a:headEnd type="arrow"/>
            <a:tailEnd type="ova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H"/>
          </a:p>
        </p:txBody>
      </p:sp>
      <p:sp>
        <p:nvSpPr>
          <p:cNvPr id="24" name="Rectangle: Rounded Corners 23">
            <a:extLst>
              <a:ext uri="{FF2B5EF4-FFF2-40B4-BE49-F238E27FC236}">
                <a16:creationId xmlns:a16="http://schemas.microsoft.com/office/drawing/2014/main" id="{EE693743-4409-4418-8D14-6D1DD2C08D8E}"/>
              </a:ext>
            </a:extLst>
          </p:cNvPr>
          <p:cNvSpPr/>
          <p:nvPr/>
        </p:nvSpPr>
        <p:spPr>
          <a:xfrm>
            <a:off x="7768492" y="1409832"/>
            <a:ext cx="3587262" cy="39440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solidFill>
              </a:rPr>
              <a:t>Overall better 40° (</a:t>
            </a:r>
            <a:r>
              <a:rPr lang="en-CH" dirty="0"/>
              <a:t>9</a:t>
            </a:r>
            <a:r>
              <a:rPr lang="en-US" dirty="0"/>
              <a:t>19</a:t>
            </a:r>
            <a:r>
              <a:rPr lang="en-CH" dirty="0"/>
              <a:t>.2 </a:t>
            </a:r>
            <a:r>
              <a:rPr lang="en-US" dirty="0"/>
              <a:t>kWh/m2)</a:t>
            </a:r>
            <a:endParaRPr lang="en-CH" dirty="0">
              <a:solidFill>
                <a:schemeClr val="tx1"/>
              </a:solidFill>
            </a:endParaRPr>
          </a:p>
        </p:txBody>
      </p:sp>
      <p:pic>
        <p:nvPicPr>
          <p:cNvPr id="25" name="Graphic 24" descr="Thought bubble">
            <a:extLst>
              <a:ext uri="{FF2B5EF4-FFF2-40B4-BE49-F238E27FC236}">
                <a16:creationId xmlns:a16="http://schemas.microsoft.com/office/drawing/2014/main" id="{6E4CD0A9-45FF-4976-8C1A-46277E0B91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08328" y="651969"/>
            <a:ext cx="845127" cy="845127"/>
          </a:xfrm>
          <a:prstGeom prst="rect">
            <a:avLst/>
          </a:prstGeom>
        </p:spPr>
      </p:pic>
      <p:cxnSp>
        <p:nvCxnSpPr>
          <p:cNvPr id="4" name="Straight Arrow Connector 3">
            <a:extLst>
              <a:ext uri="{FF2B5EF4-FFF2-40B4-BE49-F238E27FC236}">
                <a16:creationId xmlns:a16="http://schemas.microsoft.com/office/drawing/2014/main" id="{7AE598F0-76FA-46FD-8C4F-822E67954647}"/>
              </a:ext>
            </a:extLst>
          </p:cNvPr>
          <p:cNvCxnSpPr/>
          <p:nvPr/>
        </p:nvCxnSpPr>
        <p:spPr>
          <a:xfrm flipV="1">
            <a:off x="3192236" y="5715000"/>
            <a:ext cx="0" cy="481693"/>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
        <p:nvSpPr>
          <p:cNvPr id="5" name="TextBox 4">
            <a:extLst>
              <a:ext uri="{FF2B5EF4-FFF2-40B4-BE49-F238E27FC236}">
                <a16:creationId xmlns:a16="http://schemas.microsoft.com/office/drawing/2014/main" id="{D11AFBC6-14C9-4B41-BFB3-C6CEB1E96EC6}"/>
              </a:ext>
            </a:extLst>
          </p:cNvPr>
          <p:cNvSpPr txBox="1"/>
          <p:nvPr/>
        </p:nvSpPr>
        <p:spPr>
          <a:xfrm>
            <a:off x="2612572" y="6185740"/>
            <a:ext cx="1964543" cy="307777"/>
          </a:xfrm>
          <a:prstGeom prst="rect">
            <a:avLst/>
          </a:prstGeom>
          <a:noFill/>
        </p:spPr>
        <p:txBody>
          <a:bodyPr wrap="square" rtlCol="0">
            <a:spAutoFit/>
          </a:bodyPr>
          <a:lstStyle/>
          <a:p>
            <a:r>
              <a:rPr lang="en-US" sz="1400" dirty="0">
                <a:solidFill>
                  <a:schemeClr val="accent3">
                    <a:lumMod val="75000"/>
                  </a:schemeClr>
                </a:solidFill>
              </a:rPr>
              <a:t>3for2 status quo</a:t>
            </a:r>
            <a:endParaRPr lang="en-CH" sz="1400" dirty="0">
              <a:solidFill>
                <a:schemeClr val="accent3">
                  <a:lumMod val="75000"/>
                </a:schemeClr>
              </a:solidFill>
            </a:endParaRPr>
          </a:p>
        </p:txBody>
      </p:sp>
    </p:spTree>
    <p:extLst>
      <p:ext uri="{BB962C8B-B14F-4D97-AF65-F5344CB8AC3E}">
        <p14:creationId xmlns:p14="http://schemas.microsoft.com/office/powerpoint/2010/main" val="2480967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Playbook">
            <a:extLst>
              <a:ext uri="{FF2B5EF4-FFF2-40B4-BE49-F238E27FC236}">
                <a16:creationId xmlns:a16="http://schemas.microsoft.com/office/drawing/2014/main" id="{A740917E-0515-47E4-B857-A61DB4A157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1000" y="518825"/>
            <a:ext cx="861338" cy="861338"/>
          </a:xfrm>
          <a:prstGeom prst="rect">
            <a:avLst/>
          </a:prstGeom>
        </p:spPr>
      </p:pic>
      <p:sp>
        <p:nvSpPr>
          <p:cNvPr id="4" name="Title 1">
            <a:extLst>
              <a:ext uri="{FF2B5EF4-FFF2-40B4-BE49-F238E27FC236}">
                <a16:creationId xmlns:a16="http://schemas.microsoft.com/office/drawing/2014/main" id="{B3799669-BD04-4B99-A74F-8A35C8D2F82B}"/>
              </a:ext>
            </a:extLst>
          </p:cNvPr>
          <p:cNvSpPr txBox="1">
            <a:spLocks/>
          </p:cNvSpPr>
          <p:nvPr/>
        </p:nvSpPr>
        <p:spPr>
          <a:xfrm>
            <a:off x="1399828" y="365125"/>
            <a:ext cx="103310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Different designs</a:t>
            </a:r>
            <a:endParaRPr lang="en-CH" dirty="0"/>
          </a:p>
        </p:txBody>
      </p:sp>
      <p:sp>
        <p:nvSpPr>
          <p:cNvPr id="5" name="TextBox 4">
            <a:extLst>
              <a:ext uri="{FF2B5EF4-FFF2-40B4-BE49-F238E27FC236}">
                <a16:creationId xmlns:a16="http://schemas.microsoft.com/office/drawing/2014/main" id="{7FA4D84C-9D64-4A2E-A173-B4C77D588108}"/>
              </a:ext>
            </a:extLst>
          </p:cNvPr>
          <p:cNvSpPr txBox="1"/>
          <p:nvPr/>
        </p:nvSpPr>
        <p:spPr>
          <a:xfrm>
            <a:off x="2413238" y="1879163"/>
            <a:ext cx="1851285" cy="338554"/>
          </a:xfrm>
          <a:prstGeom prst="rect">
            <a:avLst/>
          </a:prstGeom>
          <a:noFill/>
        </p:spPr>
        <p:txBody>
          <a:bodyPr wrap="square" rtlCol="0">
            <a:spAutoFit/>
          </a:bodyPr>
          <a:lstStyle/>
          <a:p>
            <a:pPr algn="ctr"/>
            <a:r>
              <a:rPr lang="en-US" sz="1600" dirty="0"/>
              <a:t>3for2 40° </a:t>
            </a:r>
            <a:endParaRPr lang="en-CH" sz="1600" dirty="0"/>
          </a:p>
        </p:txBody>
      </p:sp>
      <p:sp>
        <p:nvSpPr>
          <p:cNvPr id="6" name="TextBox 5">
            <a:extLst>
              <a:ext uri="{FF2B5EF4-FFF2-40B4-BE49-F238E27FC236}">
                <a16:creationId xmlns:a16="http://schemas.microsoft.com/office/drawing/2014/main" id="{671D28FF-4688-4BB5-AC71-D0E280909656}"/>
              </a:ext>
            </a:extLst>
          </p:cNvPr>
          <p:cNvSpPr txBox="1"/>
          <p:nvPr/>
        </p:nvSpPr>
        <p:spPr>
          <a:xfrm>
            <a:off x="549384" y="1879164"/>
            <a:ext cx="1851285" cy="338554"/>
          </a:xfrm>
          <a:prstGeom prst="rect">
            <a:avLst/>
          </a:prstGeom>
          <a:noFill/>
        </p:spPr>
        <p:txBody>
          <a:bodyPr wrap="square" rtlCol="0">
            <a:spAutoFit/>
          </a:bodyPr>
          <a:lstStyle/>
          <a:p>
            <a:pPr algn="ctr"/>
            <a:r>
              <a:rPr lang="en-US" sz="1600" dirty="0"/>
              <a:t>3for2 status quo</a:t>
            </a:r>
            <a:endParaRPr lang="en-CH" sz="1600" dirty="0"/>
          </a:p>
        </p:txBody>
      </p:sp>
      <p:sp>
        <p:nvSpPr>
          <p:cNvPr id="8" name="TextBox 7">
            <a:extLst>
              <a:ext uri="{FF2B5EF4-FFF2-40B4-BE49-F238E27FC236}">
                <a16:creationId xmlns:a16="http://schemas.microsoft.com/office/drawing/2014/main" id="{A1D3FCBD-7036-4610-A301-EDC14D41BE71}"/>
              </a:ext>
            </a:extLst>
          </p:cNvPr>
          <p:cNvSpPr txBox="1"/>
          <p:nvPr/>
        </p:nvSpPr>
        <p:spPr>
          <a:xfrm>
            <a:off x="6140946" y="1879163"/>
            <a:ext cx="1851287" cy="338554"/>
          </a:xfrm>
          <a:prstGeom prst="rect">
            <a:avLst/>
          </a:prstGeom>
          <a:noFill/>
        </p:spPr>
        <p:txBody>
          <a:bodyPr wrap="square" rtlCol="0">
            <a:spAutoFit/>
          </a:bodyPr>
          <a:lstStyle/>
          <a:p>
            <a:pPr algn="ctr"/>
            <a:r>
              <a:rPr lang="en-US" sz="1600" dirty="0"/>
              <a:t>Bigger top</a:t>
            </a:r>
            <a:endParaRPr lang="en-CH" sz="1600" dirty="0"/>
          </a:p>
        </p:txBody>
      </p:sp>
      <p:sp>
        <p:nvSpPr>
          <p:cNvPr id="9" name="TextBox 8">
            <a:extLst>
              <a:ext uri="{FF2B5EF4-FFF2-40B4-BE49-F238E27FC236}">
                <a16:creationId xmlns:a16="http://schemas.microsoft.com/office/drawing/2014/main" id="{63E19601-71ED-46F8-854F-0AF6CC7016E1}"/>
              </a:ext>
            </a:extLst>
          </p:cNvPr>
          <p:cNvSpPr txBox="1"/>
          <p:nvPr/>
        </p:nvSpPr>
        <p:spPr>
          <a:xfrm>
            <a:off x="8004802" y="1879162"/>
            <a:ext cx="1851287" cy="338554"/>
          </a:xfrm>
          <a:prstGeom prst="rect">
            <a:avLst/>
          </a:prstGeom>
          <a:noFill/>
        </p:spPr>
        <p:txBody>
          <a:bodyPr wrap="square" rtlCol="0">
            <a:spAutoFit/>
          </a:bodyPr>
          <a:lstStyle/>
          <a:p>
            <a:pPr algn="ctr"/>
            <a:r>
              <a:rPr lang="en-US" sz="1600" dirty="0"/>
              <a:t>Bigger bottom</a:t>
            </a:r>
            <a:endParaRPr lang="en-CH" sz="1600" dirty="0"/>
          </a:p>
        </p:txBody>
      </p:sp>
      <p:sp>
        <p:nvSpPr>
          <p:cNvPr id="10" name="TextBox 9">
            <a:extLst>
              <a:ext uri="{FF2B5EF4-FFF2-40B4-BE49-F238E27FC236}">
                <a16:creationId xmlns:a16="http://schemas.microsoft.com/office/drawing/2014/main" id="{A2504390-FB84-4CB8-B150-54F9374E1C79}"/>
              </a:ext>
            </a:extLst>
          </p:cNvPr>
          <p:cNvSpPr txBox="1"/>
          <p:nvPr/>
        </p:nvSpPr>
        <p:spPr>
          <a:xfrm>
            <a:off x="4340159" y="1748764"/>
            <a:ext cx="1851285" cy="338554"/>
          </a:xfrm>
          <a:prstGeom prst="rect">
            <a:avLst/>
          </a:prstGeom>
          <a:noFill/>
        </p:spPr>
        <p:txBody>
          <a:bodyPr wrap="square" rtlCol="0">
            <a:spAutoFit/>
          </a:bodyPr>
          <a:lstStyle/>
          <a:p>
            <a:pPr algn="ctr"/>
            <a:r>
              <a:rPr lang="en-US" sz="1600" dirty="0"/>
              <a:t>N|S 30° - E|W 40°</a:t>
            </a:r>
            <a:endParaRPr lang="en-CH" sz="1600" dirty="0"/>
          </a:p>
        </p:txBody>
      </p:sp>
      <p:sp>
        <p:nvSpPr>
          <p:cNvPr id="11" name="Rectangle 10">
            <a:extLst>
              <a:ext uri="{FF2B5EF4-FFF2-40B4-BE49-F238E27FC236}">
                <a16:creationId xmlns:a16="http://schemas.microsoft.com/office/drawing/2014/main" id="{18198A72-3D39-4AD5-AE12-CB55AD72CFF1}"/>
              </a:ext>
            </a:extLst>
          </p:cNvPr>
          <p:cNvSpPr/>
          <p:nvPr/>
        </p:nvSpPr>
        <p:spPr>
          <a:xfrm>
            <a:off x="675515" y="2568070"/>
            <a:ext cx="1725154" cy="3740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a:t>
            </a:r>
            <a:endParaRPr lang="en-CH" dirty="0"/>
          </a:p>
        </p:txBody>
      </p:sp>
      <p:sp>
        <p:nvSpPr>
          <p:cNvPr id="13" name="Rectangle 12">
            <a:extLst>
              <a:ext uri="{FF2B5EF4-FFF2-40B4-BE49-F238E27FC236}">
                <a16:creationId xmlns:a16="http://schemas.microsoft.com/office/drawing/2014/main" id="{290CEA20-A3FB-44D2-8799-987A4A53B5A9}"/>
              </a:ext>
            </a:extLst>
          </p:cNvPr>
          <p:cNvSpPr/>
          <p:nvPr/>
        </p:nvSpPr>
        <p:spPr>
          <a:xfrm>
            <a:off x="4403225" y="2568070"/>
            <a:ext cx="1725154" cy="3740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a:t>
            </a:r>
            <a:endParaRPr lang="en-CH" dirty="0"/>
          </a:p>
        </p:txBody>
      </p:sp>
      <p:sp>
        <p:nvSpPr>
          <p:cNvPr id="14" name="Rectangle 13">
            <a:extLst>
              <a:ext uri="{FF2B5EF4-FFF2-40B4-BE49-F238E27FC236}">
                <a16:creationId xmlns:a16="http://schemas.microsoft.com/office/drawing/2014/main" id="{34E8C09B-E673-4079-AB8E-028262306E1A}"/>
              </a:ext>
            </a:extLst>
          </p:cNvPr>
          <p:cNvSpPr/>
          <p:nvPr/>
        </p:nvSpPr>
        <p:spPr>
          <a:xfrm>
            <a:off x="2539370" y="2568069"/>
            <a:ext cx="1725154" cy="3740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a:t>
            </a:r>
            <a:endParaRPr lang="en-CH" dirty="0"/>
          </a:p>
        </p:txBody>
      </p:sp>
      <p:sp>
        <p:nvSpPr>
          <p:cNvPr id="15" name="Rectangle 14">
            <a:extLst>
              <a:ext uri="{FF2B5EF4-FFF2-40B4-BE49-F238E27FC236}">
                <a16:creationId xmlns:a16="http://schemas.microsoft.com/office/drawing/2014/main" id="{09953BC9-9C3C-48FA-8E5F-11DAD5622B2A}"/>
              </a:ext>
            </a:extLst>
          </p:cNvPr>
          <p:cNvSpPr/>
          <p:nvPr/>
        </p:nvSpPr>
        <p:spPr>
          <a:xfrm>
            <a:off x="6267080" y="2568069"/>
            <a:ext cx="1725154" cy="3740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a:t>
            </a:r>
            <a:endParaRPr lang="en-CH" dirty="0"/>
          </a:p>
        </p:txBody>
      </p:sp>
      <p:sp>
        <p:nvSpPr>
          <p:cNvPr id="16" name="Rectangle 15">
            <a:extLst>
              <a:ext uri="{FF2B5EF4-FFF2-40B4-BE49-F238E27FC236}">
                <a16:creationId xmlns:a16="http://schemas.microsoft.com/office/drawing/2014/main" id="{E90673A9-1869-40BF-A87F-D3B49CDD78B2}"/>
              </a:ext>
            </a:extLst>
          </p:cNvPr>
          <p:cNvSpPr/>
          <p:nvPr/>
        </p:nvSpPr>
        <p:spPr>
          <a:xfrm>
            <a:off x="8130935" y="2568068"/>
            <a:ext cx="1725154" cy="3740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a:t>
            </a:r>
            <a:endParaRPr lang="en-CH" dirty="0"/>
          </a:p>
        </p:txBody>
      </p:sp>
      <p:pic>
        <p:nvPicPr>
          <p:cNvPr id="19" name="Picture 18">
            <a:extLst>
              <a:ext uri="{FF2B5EF4-FFF2-40B4-BE49-F238E27FC236}">
                <a16:creationId xmlns:a16="http://schemas.microsoft.com/office/drawing/2014/main" id="{EB4FFCB2-EE73-4728-8E45-B1A7C6F90125}"/>
              </a:ext>
            </a:extLst>
          </p:cNvPr>
          <p:cNvPicPr>
            <a:picLocks noChangeAspect="1"/>
          </p:cNvPicPr>
          <p:nvPr/>
        </p:nvPicPr>
        <p:blipFill rotWithShape="1">
          <a:blip r:embed="rId4">
            <a:extLst>
              <a:ext uri="{28A0092B-C50C-407E-A947-70E740481C1C}">
                <a14:useLocalDpi xmlns:a14="http://schemas.microsoft.com/office/drawing/2010/main" val="0"/>
              </a:ext>
            </a:extLst>
          </a:blip>
          <a:srcRect l="27908" t="2580" r="16824" b="4884"/>
          <a:stretch/>
        </p:blipFill>
        <p:spPr>
          <a:xfrm>
            <a:off x="6266167" y="2568065"/>
            <a:ext cx="1726067" cy="3740046"/>
          </a:xfrm>
          <a:prstGeom prst="rect">
            <a:avLst/>
          </a:prstGeom>
        </p:spPr>
      </p:pic>
      <p:pic>
        <p:nvPicPr>
          <p:cNvPr id="21" name="Picture 20">
            <a:extLst>
              <a:ext uri="{FF2B5EF4-FFF2-40B4-BE49-F238E27FC236}">
                <a16:creationId xmlns:a16="http://schemas.microsoft.com/office/drawing/2014/main" id="{1B4A3CEE-0102-4F7E-9166-581E467A9549}"/>
              </a:ext>
            </a:extLst>
          </p:cNvPr>
          <p:cNvPicPr>
            <a:picLocks noChangeAspect="1"/>
          </p:cNvPicPr>
          <p:nvPr/>
        </p:nvPicPr>
        <p:blipFill rotWithShape="1">
          <a:blip r:embed="rId5">
            <a:extLst>
              <a:ext uri="{28A0092B-C50C-407E-A947-70E740481C1C}">
                <a14:useLocalDpi xmlns:a14="http://schemas.microsoft.com/office/drawing/2010/main" val="0"/>
              </a:ext>
            </a:extLst>
          </a:blip>
          <a:srcRect l="26520" t="2575" r="18355" b="5079"/>
          <a:stretch/>
        </p:blipFill>
        <p:spPr>
          <a:xfrm>
            <a:off x="8130935" y="2568065"/>
            <a:ext cx="1725154" cy="3740046"/>
          </a:xfrm>
          <a:prstGeom prst="rect">
            <a:avLst/>
          </a:prstGeom>
        </p:spPr>
      </p:pic>
      <p:pic>
        <p:nvPicPr>
          <p:cNvPr id="23" name="Picture 22">
            <a:extLst>
              <a:ext uri="{FF2B5EF4-FFF2-40B4-BE49-F238E27FC236}">
                <a16:creationId xmlns:a16="http://schemas.microsoft.com/office/drawing/2014/main" id="{384DAA2D-B163-4903-844A-0591C9EB407C}"/>
              </a:ext>
            </a:extLst>
          </p:cNvPr>
          <p:cNvPicPr>
            <a:picLocks noChangeAspect="1"/>
          </p:cNvPicPr>
          <p:nvPr/>
        </p:nvPicPr>
        <p:blipFill rotWithShape="1">
          <a:blip r:embed="rId6">
            <a:extLst>
              <a:ext uri="{28A0092B-C50C-407E-A947-70E740481C1C}">
                <a14:useLocalDpi xmlns:a14="http://schemas.microsoft.com/office/drawing/2010/main" val="0"/>
              </a:ext>
            </a:extLst>
          </a:blip>
          <a:srcRect l="29297" t="55" r="10545" b="-55"/>
          <a:stretch/>
        </p:blipFill>
        <p:spPr>
          <a:xfrm>
            <a:off x="4401400" y="2568061"/>
            <a:ext cx="1739546" cy="3742091"/>
          </a:xfrm>
          <a:prstGeom prst="rect">
            <a:avLst/>
          </a:prstGeom>
        </p:spPr>
      </p:pic>
      <p:pic>
        <p:nvPicPr>
          <p:cNvPr id="31" name="Picture 30">
            <a:extLst>
              <a:ext uri="{FF2B5EF4-FFF2-40B4-BE49-F238E27FC236}">
                <a16:creationId xmlns:a16="http://schemas.microsoft.com/office/drawing/2014/main" id="{F6A89A70-3146-4973-8EAD-47A18A61C86C}"/>
              </a:ext>
            </a:extLst>
          </p:cNvPr>
          <p:cNvPicPr>
            <a:picLocks noChangeAspect="1"/>
          </p:cNvPicPr>
          <p:nvPr/>
        </p:nvPicPr>
        <p:blipFill rotWithShape="1">
          <a:blip r:embed="rId7">
            <a:extLst>
              <a:ext uri="{28A0092B-C50C-407E-A947-70E740481C1C}">
                <a14:useLocalDpi xmlns:a14="http://schemas.microsoft.com/office/drawing/2010/main" val="0"/>
              </a:ext>
            </a:extLst>
          </a:blip>
          <a:srcRect l="26277" r="14062"/>
          <a:stretch/>
        </p:blipFill>
        <p:spPr>
          <a:xfrm>
            <a:off x="2539369" y="2568066"/>
            <a:ext cx="1724243" cy="3740046"/>
          </a:xfrm>
          <a:prstGeom prst="rect">
            <a:avLst/>
          </a:prstGeom>
        </p:spPr>
      </p:pic>
      <p:pic>
        <p:nvPicPr>
          <p:cNvPr id="32" name="Picture 31">
            <a:extLst>
              <a:ext uri="{FF2B5EF4-FFF2-40B4-BE49-F238E27FC236}">
                <a16:creationId xmlns:a16="http://schemas.microsoft.com/office/drawing/2014/main" id="{8C3F52C3-A0EE-43C2-A25C-DFA702468036}"/>
              </a:ext>
            </a:extLst>
          </p:cNvPr>
          <p:cNvPicPr>
            <a:picLocks noChangeAspect="1"/>
          </p:cNvPicPr>
          <p:nvPr/>
        </p:nvPicPr>
        <p:blipFill rotWithShape="1">
          <a:blip r:embed="rId8">
            <a:extLst>
              <a:ext uri="{28A0092B-C50C-407E-A947-70E740481C1C}">
                <a14:useLocalDpi xmlns:a14="http://schemas.microsoft.com/office/drawing/2010/main" val="0"/>
              </a:ext>
            </a:extLst>
          </a:blip>
          <a:srcRect l="27021" r="13256"/>
          <a:stretch/>
        </p:blipFill>
        <p:spPr>
          <a:xfrm>
            <a:off x="675515" y="2569953"/>
            <a:ext cx="1725153" cy="3738159"/>
          </a:xfrm>
          <a:prstGeom prst="rect">
            <a:avLst/>
          </a:prstGeom>
        </p:spPr>
      </p:pic>
      <p:sp>
        <p:nvSpPr>
          <p:cNvPr id="25" name="TextBox 24">
            <a:extLst>
              <a:ext uri="{FF2B5EF4-FFF2-40B4-BE49-F238E27FC236}">
                <a16:creationId xmlns:a16="http://schemas.microsoft.com/office/drawing/2014/main" id="{0AD45609-CF77-42D6-AF87-7A9693A80116}"/>
              </a:ext>
            </a:extLst>
          </p:cNvPr>
          <p:cNvSpPr txBox="1"/>
          <p:nvPr/>
        </p:nvSpPr>
        <p:spPr>
          <a:xfrm>
            <a:off x="9868657" y="1879160"/>
            <a:ext cx="1851287" cy="338554"/>
          </a:xfrm>
          <a:prstGeom prst="rect">
            <a:avLst/>
          </a:prstGeom>
          <a:noFill/>
        </p:spPr>
        <p:txBody>
          <a:bodyPr wrap="square" rtlCol="0">
            <a:spAutoFit/>
          </a:bodyPr>
          <a:lstStyle/>
          <a:p>
            <a:pPr algn="ctr"/>
            <a:r>
              <a:rPr lang="en-US" sz="1600" dirty="0"/>
              <a:t>Circle</a:t>
            </a:r>
            <a:endParaRPr lang="en-CH" sz="1600" dirty="0"/>
          </a:p>
        </p:txBody>
      </p:sp>
      <p:sp>
        <p:nvSpPr>
          <p:cNvPr id="26" name="Rectangle 25">
            <a:extLst>
              <a:ext uri="{FF2B5EF4-FFF2-40B4-BE49-F238E27FC236}">
                <a16:creationId xmlns:a16="http://schemas.microsoft.com/office/drawing/2014/main" id="{7CEF417F-9101-4631-9FC8-C2D95C14357A}"/>
              </a:ext>
            </a:extLst>
          </p:cNvPr>
          <p:cNvSpPr/>
          <p:nvPr/>
        </p:nvSpPr>
        <p:spPr>
          <a:xfrm>
            <a:off x="9994790" y="2568066"/>
            <a:ext cx="1725154" cy="37400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a:t>
            </a:r>
            <a:endParaRPr lang="en-CH" dirty="0"/>
          </a:p>
        </p:txBody>
      </p:sp>
      <p:pic>
        <p:nvPicPr>
          <p:cNvPr id="18" name="Picture 17">
            <a:extLst>
              <a:ext uri="{FF2B5EF4-FFF2-40B4-BE49-F238E27FC236}">
                <a16:creationId xmlns:a16="http://schemas.microsoft.com/office/drawing/2014/main" id="{FB182660-0E09-495C-950A-D0B8C0ABBB9D}"/>
              </a:ext>
            </a:extLst>
          </p:cNvPr>
          <p:cNvPicPr>
            <a:picLocks noChangeAspect="1"/>
          </p:cNvPicPr>
          <p:nvPr/>
        </p:nvPicPr>
        <p:blipFill rotWithShape="1">
          <a:blip r:embed="rId9">
            <a:extLst>
              <a:ext uri="{28A0092B-C50C-407E-A947-70E740481C1C}">
                <a14:useLocalDpi xmlns:a14="http://schemas.microsoft.com/office/drawing/2010/main" val="0"/>
              </a:ext>
            </a:extLst>
          </a:blip>
          <a:srcRect l="29143" r="11713" b="920"/>
          <a:stretch/>
        </p:blipFill>
        <p:spPr>
          <a:xfrm>
            <a:off x="9994790" y="2568067"/>
            <a:ext cx="1725154" cy="3740046"/>
          </a:xfrm>
          <a:prstGeom prst="rect">
            <a:avLst/>
          </a:prstGeom>
        </p:spPr>
      </p:pic>
      <p:sp>
        <p:nvSpPr>
          <p:cNvPr id="28" name="TextBox 27">
            <a:extLst>
              <a:ext uri="{FF2B5EF4-FFF2-40B4-BE49-F238E27FC236}">
                <a16:creationId xmlns:a16="http://schemas.microsoft.com/office/drawing/2014/main" id="{8731F300-E0EC-42D4-92C8-3CC69EF5054B}"/>
              </a:ext>
            </a:extLst>
          </p:cNvPr>
          <p:cNvSpPr txBox="1"/>
          <p:nvPr/>
        </p:nvSpPr>
        <p:spPr>
          <a:xfrm>
            <a:off x="4343515" y="2046100"/>
            <a:ext cx="1851285" cy="338554"/>
          </a:xfrm>
          <a:prstGeom prst="rect">
            <a:avLst/>
          </a:prstGeom>
          <a:noFill/>
        </p:spPr>
        <p:txBody>
          <a:bodyPr wrap="square" rtlCol="0">
            <a:spAutoFit/>
          </a:bodyPr>
          <a:lstStyle/>
          <a:p>
            <a:pPr algn="ctr"/>
            <a:r>
              <a:rPr lang="en-US" sz="1600" dirty="0"/>
              <a:t>N|S 40° - E|W 30°</a:t>
            </a:r>
            <a:endParaRPr lang="en-CH" sz="1600" dirty="0"/>
          </a:p>
        </p:txBody>
      </p:sp>
    </p:spTree>
    <p:extLst>
      <p:ext uri="{BB962C8B-B14F-4D97-AF65-F5344CB8AC3E}">
        <p14:creationId xmlns:p14="http://schemas.microsoft.com/office/powerpoint/2010/main" val="3512660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1A550BC-C8A7-4230-A634-5F34B403DD96}"/>
              </a:ext>
            </a:extLst>
          </p:cNvPr>
          <p:cNvSpPr txBox="1">
            <a:spLocks/>
          </p:cNvSpPr>
          <p:nvPr/>
        </p:nvSpPr>
        <p:spPr>
          <a:xfrm>
            <a:off x="1426722"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Orientation studies | Solar radiation</a:t>
            </a:r>
            <a:endParaRPr lang="en-CH" dirty="0"/>
          </a:p>
        </p:txBody>
      </p:sp>
      <p:pic>
        <p:nvPicPr>
          <p:cNvPr id="11" name="Graphic 10" descr="Direction">
            <a:extLst>
              <a:ext uri="{FF2B5EF4-FFF2-40B4-BE49-F238E27FC236}">
                <a16:creationId xmlns:a16="http://schemas.microsoft.com/office/drawing/2014/main" id="{BE9DE71D-963D-4F80-B833-CC1250B9DB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811" y="510415"/>
            <a:ext cx="914400" cy="914400"/>
          </a:xfrm>
          <a:prstGeom prst="rect">
            <a:avLst/>
          </a:prstGeom>
        </p:spPr>
      </p:pic>
      <p:sp>
        <p:nvSpPr>
          <p:cNvPr id="44" name="Rectangle: Rounded Corners 43">
            <a:extLst>
              <a:ext uri="{FF2B5EF4-FFF2-40B4-BE49-F238E27FC236}">
                <a16:creationId xmlns:a16="http://schemas.microsoft.com/office/drawing/2014/main" id="{DB822D69-5D36-44CB-A5F7-04EBD8E8E98C}"/>
              </a:ext>
            </a:extLst>
          </p:cNvPr>
          <p:cNvSpPr/>
          <p:nvPr/>
        </p:nvSpPr>
        <p:spPr>
          <a:xfrm>
            <a:off x="775300" y="2272438"/>
            <a:ext cx="3217036" cy="4128361"/>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marL="285750" indent="-285750">
              <a:buFont typeface="Arial" panose="020B0604020202020204" pitchFamily="34" charset="0"/>
              <a:buChar char="•"/>
            </a:pPr>
            <a:r>
              <a:rPr lang="en-US" sz="1600" dirty="0"/>
              <a:t>Changing orientation make some small difference independent of the option, e.g. 25 kWh/m2</a:t>
            </a:r>
          </a:p>
          <a:p>
            <a:endParaRPr lang="en-US" sz="1600" dirty="0"/>
          </a:p>
          <a:p>
            <a:pPr marL="285750" indent="-285750">
              <a:buFont typeface="Arial" panose="020B0604020202020204" pitchFamily="34" charset="0"/>
              <a:buChar char="•"/>
            </a:pPr>
            <a:r>
              <a:rPr lang="en-US" sz="1600" dirty="0"/>
              <a:t>3for2 (40°) perform fairly the same as circle but circle design doesn’t depend on orientation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Studies indicated that N-S facades would perform better with 30° and E-W with 40°, why they are not? </a:t>
            </a:r>
          </a:p>
        </p:txBody>
      </p:sp>
      <p:pic>
        <p:nvPicPr>
          <p:cNvPr id="45" name="Graphic 44" descr="Thought bubble">
            <a:extLst>
              <a:ext uri="{FF2B5EF4-FFF2-40B4-BE49-F238E27FC236}">
                <a16:creationId xmlns:a16="http://schemas.microsoft.com/office/drawing/2014/main" id="{9B7CBF8C-2250-4A3B-A6E7-DD279EEC2C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318100" y="1690688"/>
            <a:ext cx="745320" cy="745320"/>
          </a:xfrm>
          <a:prstGeom prst="rect">
            <a:avLst/>
          </a:prstGeom>
        </p:spPr>
      </p:pic>
      <p:sp>
        <p:nvSpPr>
          <p:cNvPr id="2" name="Rectangle 1">
            <a:extLst>
              <a:ext uri="{FF2B5EF4-FFF2-40B4-BE49-F238E27FC236}">
                <a16:creationId xmlns:a16="http://schemas.microsoft.com/office/drawing/2014/main" id="{8326864B-C651-4E21-A071-492632498931}"/>
              </a:ext>
            </a:extLst>
          </p:cNvPr>
          <p:cNvSpPr/>
          <p:nvPr/>
        </p:nvSpPr>
        <p:spPr>
          <a:xfrm>
            <a:off x="10405290" y="725268"/>
            <a:ext cx="472190" cy="47219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CH"/>
          </a:p>
        </p:txBody>
      </p:sp>
      <p:sp>
        <p:nvSpPr>
          <p:cNvPr id="4" name="Arrow: Curved Left 3">
            <a:extLst>
              <a:ext uri="{FF2B5EF4-FFF2-40B4-BE49-F238E27FC236}">
                <a16:creationId xmlns:a16="http://schemas.microsoft.com/office/drawing/2014/main" id="{715698C4-66E6-4591-A154-46E98C2484D1}"/>
              </a:ext>
            </a:extLst>
          </p:cNvPr>
          <p:cNvSpPr/>
          <p:nvPr/>
        </p:nvSpPr>
        <p:spPr>
          <a:xfrm rot="10800000" flipH="1">
            <a:off x="10839108" y="475670"/>
            <a:ext cx="371503" cy="888575"/>
          </a:xfrm>
          <a:prstGeom prst="curvedLeftArrow">
            <a:avLst>
              <a:gd name="adj1" fmla="val 12699"/>
              <a:gd name="adj2" fmla="val 47967"/>
              <a:gd name="adj3" fmla="val 18947"/>
            </a:avLst>
          </a:prstGeom>
          <a:solidFill>
            <a:schemeClr val="accent4"/>
          </a:solidFill>
          <a:ln>
            <a:solidFill>
              <a:schemeClr val="accent4"/>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CH">
              <a:solidFill>
                <a:schemeClr val="tx1"/>
              </a:solidFill>
            </a:endParaRPr>
          </a:p>
        </p:txBody>
      </p:sp>
      <p:graphicFrame>
        <p:nvGraphicFramePr>
          <p:cNvPr id="21" name="Chart 20">
            <a:extLst>
              <a:ext uri="{FF2B5EF4-FFF2-40B4-BE49-F238E27FC236}">
                <a16:creationId xmlns:a16="http://schemas.microsoft.com/office/drawing/2014/main" id="{013E7B2C-9DA6-46AD-B61C-56DDA3D12E73}"/>
              </a:ext>
            </a:extLst>
          </p:cNvPr>
          <p:cNvGraphicFramePr>
            <a:graphicFrameLocks/>
          </p:cNvGraphicFramePr>
          <p:nvPr>
            <p:extLst>
              <p:ext uri="{D42A27DB-BD31-4B8C-83A1-F6EECF244321}">
                <p14:modId xmlns:p14="http://schemas.microsoft.com/office/powerpoint/2010/main" val="1710202194"/>
              </p:ext>
            </p:extLst>
          </p:nvPr>
        </p:nvGraphicFramePr>
        <p:xfrm>
          <a:off x="3922032" y="1661670"/>
          <a:ext cx="7965168" cy="473913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650987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0B334A-4F3A-4D81-A4D4-CA9170296ED0}"/>
              </a:ext>
            </a:extLst>
          </p:cNvPr>
          <p:cNvSpPr/>
          <p:nvPr/>
        </p:nvSpPr>
        <p:spPr>
          <a:xfrm>
            <a:off x="1749287" y="2099145"/>
            <a:ext cx="1494845" cy="3108958"/>
          </a:xfrm>
          <a:prstGeom prst="rect">
            <a:avLst/>
          </a:prstGeom>
          <a:solidFill>
            <a:schemeClr val="accent5">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F8538F7C-F528-4D2D-99CF-451571D21E21}"/>
              </a:ext>
            </a:extLst>
          </p:cNvPr>
          <p:cNvSpPr/>
          <p:nvPr/>
        </p:nvSpPr>
        <p:spPr>
          <a:xfrm>
            <a:off x="4738979" y="2099145"/>
            <a:ext cx="1494845" cy="3108958"/>
          </a:xfrm>
          <a:prstGeom prst="rect">
            <a:avLst/>
          </a:prstGeom>
          <a:solidFill>
            <a:schemeClr val="accent5">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4F00A4ED-F22C-4301-A91D-1B4F0A791207}"/>
              </a:ext>
            </a:extLst>
          </p:cNvPr>
          <p:cNvSpPr/>
          <p:nvPr/>
        </p:nvSpPr>
        <p:spPr>
          <a:xfrm>
            <a:off x="7728671" y="2099145"/>
            <a:ext cx="1494845" cy="3108958"/>
          </a:xfrm>
          <a:prstGeom prst="rect">
            <a:avLst/>
          </a:prstGeom>
          <a:solidFill>
            <a:schemeClr val="accent5">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Rectangle 13">
            <a:extLst>
              <a:ext uri="{FF2B5EF4-FFF2-40B4-BE49-F238E27FC236}">
                <a16:creationId xmlns:a16="http://schemas.microsoft.com/office/drawing/2014/main" id="{19351DFF-2025-407C-87F3-636C4DD29DAB}"/>
              </a:ext>
            </a:extLst>
          </p:cNvPr>
          <p:cNvSpPr/>
          <p:nvPr/>
        </p:nvSpPr>
        <p:spPr>
          <a:xfrm>
            <a:off x="1391878" y="2099145"/>
            <a:ext cx="9326482" cy="3108958"/>
          </a:xfrm>
          <a:prstGeom prst="rect">
            <a:avLst/>
          </a:prstGeom>
          <a:solidFill>
            <a:srgbClr val="D2D2D2">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aphicFrame>
        <p:nvGraphicFramePr>
          <p:cNvPr id="10" name="Chart 9">
            <a:extLst>
              <a:ext uri="{FF2B5EF4-FFF2-40B4-BE49-F238E27FC236}">
                <a16:creationId xmlns:a16="http://schemas.microsoft.com/office/drawing/2014/main" id="{68F0CC16-38D6-4D96-AA00-7DC6C52F326F}"/>
              </a:ext>
            </a:extLst>
          </p:cNvPr>
          <p:cNvGraphicFramePr>
            <a:graphicFrameLocks/>
          </p:cNvGraphicFramePr>
          <p:nvPr>
            <p:extLst>
              <p:ext uri="{D42A27DB-BD31-4B8C-83A1-F6EECF244321}">
                <p14:modId xmlns:p14="http://schemas.microsoft.com/office/powerpoint/2010/main" val="747750881"/>
              </p:ext>
            </p:extLst>
          </p:nvPr>
        </p:nvGraphicFramePr>
        <p:xfrm>
          <a:off x="367815" y="1439186"/>
          <a:ext cx="11363077" cy="3808675"/>
        </p:xfrm>
        <a:graphic>
          <a:graphicData uri="http://schemas.openxmlformats.org/drawingml/2006/chart">
            <c:chart xmlns:c="http://schemas.openxmlformats.org/drawingml/2006/chart" xmlns:r="http://schemas.openxmlformats.org/officeDocument/2006/relationships" r:id="rId3"/>
          </a:graphicData>
        </a:graphic>
      </p:graphicFrame>
      <p:pic>
        <p:nvPicPr>
          <p:cNvPr id="7" name="Graphic 6" descr="Playbook">
            <a:extLst>
              <a:ext uri="{FF2B5EF4-FFF2-40B4-BE49-F238E27FC236}">
                <a16:creationId xmlns:a16="http://schemas.microsoft.com/office/drawing/2014/main" id="{4D5A69CA-8BF7-4E81-B210-A9D0EE94E8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1000" y="518825"/>
            <a:ext cx="861338" cy="861338"/>
          </a:xfrm>
          <a:prstGeom prst="rect">
            <a:avLst/>
          </a:prstGeom>
        </p:spPr>
      </p:pic>
      <p:sp>
        <p:nvSpPr>
          <p:cNvPr id="8" name="Title 1">
            <a:extLst>
              <a:ext uri="{FF2B5EF4-FFF2-40B4-BE49-F238E27FC236}">
                <a16:creationId xmlns:a16="http://schemas.microsoft.com/office/drawing/2014/main" id="{D8A57A9B-C0F7-4DFF-8F49-24DDB048204D}"/>
              </a:ext>
            </a:extLst>
          </p:cNvPr>
          <p:cNvSpPr txBox="1">
            <a:spLocks/>
          </p:cNvSpPr>
          <p:nvPr/>
        </p:nvSpPr>
        <p:spPr>
          <a:xfrm>
            <a:off x="1399828" y="365125"/>
            <a:ext cx="103310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Different designs | Ranking | Year basis</a:t>
            </a:r>
            <a:endParaRPr lang="en-CH" dirty="0"/>
          </a:p>
        </p:txBody>
      </p:sp>
      <p:graphicFrame>
        <p:nvGraphicFramePr>
          <p:cNvPr id="9" name="Chart 8">
            <a:extLst>
              <a:ext uri="{FF2B5EF4-FFF2-40B4-BE49-F238E27FC236}">
                <a16:creationId xmlns:a16="http://schemas.microsoft.com/office/drawing/2014/main" id="{177ED46E-C01E-4F59-A668-EBD243762A05}"/>
              </a:ext>
            </a:extLst>
          </p:cNvPr>
          <p:cNvGraphicFramePr>
            <a:graphicFrameLocks/>
          </p:cNvGraphicFramePr>
          <p:nvPr>
            <p:extLst>
              <p:ext uri="{D42A27DB-BD31-4B8C-83A1-F6EECF244321}">
                <p14:modId xmlns:p14="http://schemas.microsoft.com/office/powerpoint/2010/main" val="2721941499"/>
              </p:ext>
            </p:extLst>
          </p:nvPr>
        </p:nvGraphicFramePr>
        <p:xfrm>
          <a:off x="699714" y="5208103"/>
          <a:ext cx="10153816" cy="1574358"/>
        </p:xfrm>
        <a:graphic>
          <a:graphicData uri="http://schemas.openxmlformats.org/drawingml/2006/chart">
            <c:chart xmlns:c="http://schemas.openxmlformats.org/drawingml/2006/chart" xmlns:r="http://schemas.openxmlformats.org/officeDocument/2006/relationships" r:id="rId6"/>
          </a:graphicData>
        </a:graphic>
      </p:graphicFrame>
      <p:cxnSp>
        <p:nvCxnSpPr>
          <p:cNvPr id="16" name="Straight Connector 15">
            <a:extLst>
              <a:ext uri="{FF2B5EF4-FFF2-40B4-BE49-F238E27FC236}">
                <a16:creationId xmlns:a16="http://schemas.microsoft.com/office/drawing/2014/main" id="{D90DBA9C-67AA-4615-96C2-B1E25B0ACE38}"/>
              </a:ext>
            </a:extLst>
          </p:cNvPr>
          <p:cNvCxnSpPr>
            <a:cxnSpLocks/>
          </p:cNvCxnSpPr>
          <p:nvPr/>
        </p:nvCxnSpPr>
        <p:spPr>
          <a:xfrm>
            <a:off x="2289976" y="5430741"/>
            <a:ext cx="8428384" cy="0"/>
          </a:xfrm>
          <a:prstGeom prst="line">
            <a:avLst/>
          </a:prstGeom>
          <a:ln w="12700">
            <a:prstDash val="sysDash"/>
          </a:ln>
        </p:spPr>
        <p:style>
          <a:lnRef idx="1">
            <a:schemeClr val="accent3"/>
          </a:lnRef>
          <a:fillRef idx="0">
            <a:schemeClr val="accent3"/>
          </a:fillRef>
          <a:effectRef idx="0">
            <a:schemeClr val="accent3"/>
          </a:effectRef>
          <a:fontRef idx="minor">
            <a:schemeClr val="tx1"/>
          </a:fontRef>
        </p:style>
      </p:cxnSp>
      <p:cxnSp>
        <p:nvCxnSpPr>
          <p:cNvPr id="17" name="Straight Connector 16">
            <a:extLst>
              <a:ext uri="{FF2B5EF4-FFF2-40B4-BE49-F238E27FC236}">
                <a16:creationId xmlns:a16="http://schemas.microsoft.com/office/drawing/2014/main" id="{003D4C38-7B6C-451B-B45E-6037C54303DC}"/>
              </a:ext>
            </a:extLst>
          </p:cNvPr>
          <p:cNvCxnSpPr>
            <a:cxnSpLocks/>
          </p:cNvCxnSpPr>
          <p:nvPr/>
        </p:nvCxnSpPr>
        <p:spPr>
          <a:xfrm>
            <a:off x="9851666" y="5925047"/>
            <a:ext cx="866694" cy="0"/>
          </a:xfrm>
          <a:prstGeom prst="line">
            <a:avLst/>
          </a:prstGeom>
          <a:ln w="12700">
            <a:prstDash val="sysDash"/>
          </a:ln>
        </p:spPr>
        <p:style>
          <a:lnRef idx="1">
            <a:schemeClr val="accent3"/>
          </a:lnRef>
          <a:fillRef idx="0">
            <a:schemeClr val="accent3"/>
          </a:fillRef>
          <a:effectRef idx="0">
            <a:schemeClr val="accent3"/>
          </a:effectRef>
          <a:fontRef idx="minor">
            <a:schemeClr val="tx1"/>
          </a:fontRef>
        </p:style>
      </p:cxnSp>
      <p:sp>
        <p:nvSpPr>
          <p:cNvPr id="19" name="Left Brace 18">
            <a:extLst>
              <a:ext uri="{FF2B5EF4-FFF2-40B4-BE49-F238E27FC236}">
                <a16:creationId xmlns:a16="http://schemas.microsoft.com/office/drawing/2014/main" id="{92B2D9C3-ADD2-4B7E-89F8-7462685AFAFD}"/>
              </a:ext>
            </a:extLst>
          </p:cNvPr>
          <p:cNvSpPr/>
          <p:nvPr/>
        </p:nvSpPr>
        <p:spPr>
          <a:xfrm flipH="1">
            <a:off x="10734261" y="5430741"/>
            <a:ext cx="95416" cy="494306"/>
          </a:xfrm>
          <a:prstGeom prst="leftBrace">
            <a:avLst>
              <a:gd name="adj1" fmla="val 8333"/>
              <a:gd name="adj2" fmla="val 48391"/>
            </a:avLst>
          </a:prstGeom>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CH"/>
          </a:p>
        </p:txBody>
      </p:sp>
      <p:sp>
        <p:nvSpPr>
          <p:cNvPr id="21" name="Rectangle 20">
            <a:extLst>
              <a:ext uri="{FF2B5EF4-FFF2-40B4-BE49-F238E27FC236}">
                <a16:creationId xmlns:a16="http://schemas.microsoft.com/office/drawing/2014/main" id="{D63DAFBC-3494-4FCE-A293-A140E80387B7}"/>
              </a:ext>
            </a:extLst>
          </p:cNvPr>
          <p:cNvSpPr/>
          <p:nvPr/>
        </p:nvSpPr>
        <p:spPr>
          <a:xfrm>
            <a:off x="10940998" y="5541727"/>
            <a:ext cx="1097280" cy="272334"/>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1200" dirty="0">
                <a:solidFill>
                  <a:schemeClr val="bg2">
                    <a:lumMod val="50000"/>
                  </a:schemeClr>
                </a:solidFill>
              </a:rPr>
              <a:t>Δ</a:t>
            </a:r>
            <a:r>
              <a:rPr lang="en-US" sz="1200" dirty="0">
                <a:solidFill>
                  <a:schemeClr val="bg2">
                    <a:lumMod val="50000"/>
                  </a:schemeClr>
                </a:solidFill>
              </a:rPr>
              <a:t> 83 kWh/m2</a:t>
            </a:r>
          </a:p>
        </p:txBody>
      </p:sp>
      <p:sp>
        <p:nvSpPr>
          <p:cNvPr id="2" name="Oval 1">
            <a:extLst>
              <a:ext uri="{FF2B5EF4-FFF2-40B4-BE49-F238E27FC236}">
                <a16:creationId xmlns:a16="http://schemas.microsoft.com/office/drawing/2014/main" id="{C045BC5B-B4B0-4ACD-BDA5-1FA938063E24}"/>
              </a:ext>
            </a:extLst>
          </p:cNvPr>
          <p:cNvSpPr/>
          <p:nvPr/>
        </p:nvSpPr>
        <p:spPr>
          <a:xfrm>
            <a:off x="4221186" y="5184700"/>
            <a:ext cx="987879" cy="1574358"/>
          </a:xfrm>
          <a:prstGeom prst="ellipse">
            <a:avLst/>
          </a:prstGeom>
          <a:solidFill>
            <a:schemeClr val="accent3">
              <a:lumMod val="60000"/>
              <a:lumOff val="40000"/>
              <a:alpha val="50000"/>
            </a:schemeClr>
          </a:solid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CH"/>
          </a:p>
        </p:txBody>
      </p:sp>
    </p:spTree>
    <p:extLst>
      <p:ext uri="{BB962C8B-B14F-4D97-AF65-F5344CB8AC3E}">
        <p14:creationId xmlns:p14="http://schemas.microsoft.com/office/powerpoint/2010/main" val="242337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Effect transition="in" filter="fade">
                                      <p:cBhvr>
                                        <p:cTn id="9" dur="10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AA27-ABA9-4A85-8404-0A5C319BD343}"/>
              </a:ext>
            </a:extLst>
          </p:cNvPr>
          <p:cNvSpPr>
            <a:spLocks noGrp="1"/>
          </p:cNvSpPr>
          <p:nvPr>
            <p:ph type="ctrTitle"/>
          </p:nvPr>
        </p:nvSpPr>
        <p:spPr>
          <a:xfrm>
            <a:off x="4890051" y="1472219"/>
            <a:ext cx="7140271" cy="4228865"/>
          </a:xfrm>
        </p:spPr>
        <p:txBody>
          <a:bodyPr anchor="ctr"/>
          <a:lstStyle/>
          <a:p>
            <a:r>
              <a:rPr lang="en-US" dirty="0">
                <a:solidFill>
                  <a:schemeClr val="bg1"/>
                </a:solidFill>
              </a:rPr>
              <a:t>Electricity production</a:t>
            </a:r>
            <a:endParaRPr lang="en-CH" dirty="0">
              <a:solidFill>
                <a:schemeClr val="bg1"/>
              </a:solidFill>
            </a:endParaRPr>
          </a:p>
        </p:txBody>
      </p:sp>
      <p:sp>
        <p:nvSpPr>
          <p:cNvPr id="7" name="Content Placeholder 2">
            <a:extLst>
              <a:ext uri="{FF2B5EF4-FFF2-40B4-BE49-F238E27FC236}">
                <a16:creationId xmlns:a16="http://schemas.microsoft.com/office/drawing/2014/main" id="{BADF4D5A-2BDD-4755-99DE-59DA9C9D9F37}"/>
              </a:ext>
            </a:extLst>
          </p:cNvPr>
          <p:cNvSpPr txBox="1">
            <a:spLocks/>
          </p:cNvSpPr>
          <p:nvPr/>
        </p:nvSpPr>
        <p:spPr>
          <a:xfrm>
            <a:off x="1272607" y="1794905"/>
            <a:ext cx="10515600" cy="4351338"/>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Arial" panose="020B0604020202020204" pitchFamily="34" charset="0"/>
              <a:buChar char="•"/>
            </a:pPr>
            <a:r>
              <a:rPr lang="en-US" dirty="0">
                <a:solidFill>
                  <a:schemeClr val="accent3">
                    <a:lumMod val="75000"/>
                  </a:schemeClr>
                </a:solidFill>
              </a:rPr>
              <a:t>3for2 concept</a:t>
            </a:r>
          </a:p>
          <a:p>
            <a:pPr marL="342900" indent="-342900" algn="l">
              <a:lnSpc>
                <a:spcPct val="150000"/>
              </a:lnSpc>
              <a:buFont typeface="Arial" panose="020B0604020202020204" pitchFamily="34" charset="0"/>
              <a:buChar char="•"/>
            </a:pPr>
            <a:r>
              <a:rPr lang="en-US" dirty="0">
                <a:solidFill>
                  <a:schemeClr val="accent3">
                    <a:lumMod val="75000"/>
                  </a:schemeClr>
                </a:solidFill>
              </a:rPr>
              <a:t>Sun path </a:t>
            </a:r>
          </a:p>
          <a:p>
            <a:pPr marL="342900" indent="-342900" algn="l">
              <a:lnSpc>
                <a:spcPct val="150000"/>
              </a:lnSpc>
              <a:buFont typeface="Arial" panose="020B0604020202020204" pitchFamily="34" charset="0"/>
              <a:buChar char="•"/>
            </a:pPr>
            <a:r>
              <a:rPr lang="en-US" dirty="0">
                <a:solidFill>
                  <a:schemeClr val="accent3">
                    <a:lumMod val="75000"/>
                  </a:schemeClr>
                </a:solidFill>
              </a:rPr>
              <a:t>Validation of solar results</a:t>
            </a:r>
          </a:p>
          <a:p>
            <a:pPr marL="342900" indent="-342900" algn="l">
              <a:lnSpc>
                <a:spcPct val="150000"/>
              </a:lnSpc>
              <a:buFont typeface="Arial" panose="020B0604020202020204" pitchFamily="34" charset="0"/>
              <a:buChar char="•"/>
            </a:pPr>
            <a:r>
              <a:rPr lang="en-US" dirty="0">
                <a:solidFill>
                  <a:schemeClr val="accent3">
                    <a:lumMod val="75000"/>
                  </a:schemeClr>
                </a:solidFill>
              </a:rPr>
              <a:t>Status quo analysis</a:t>
            </a:r>
          </a:p>
          <a:p>
            <a:pPr marL="342900" indent="-342900" algn="l">
              <a:lnSpc>
                <a:spcPct val="150000"/>
              </a:lnSpc>
              <a:buFont typeface="Arial" panose="020B0604020202020204" pitchFamily="34" charset="0"/>
              <a:buChar char="•"/>
            </a:pPr>
            <a:r>
              <a:rPr lang="en-US" dirty="0">
                <a:solidFill>
                  <a:schemeClr val="accent3">
                    <a:lumMod val="75000"/>
                  </a:schemeClr>
                </a:solidFill>
              </a:rPr>
              <a:t>Optimization studies</a:t>
            </a:r>
          </a:p>
          <a:p>
            <a:pPr marL="342900" indent="-342900" algn="l">
              <a:lnSpc>
                <a:spcPct val="150000"/>
              </a:lnSpc>
              <a:buFont typeface="Arial" panose="020B0604020202020204" pitchFamily="34" charset="0"/>
              <a:buChar char="•"/>
            </a:pPr>
            <a:r>
              <a:rPr lang="en-US" dirty="0">
                <a:solidFill>
                  <a:schemeClr val="bg1"/>
                </a:solidFill>
              </a:rPr>
              <a:t>Electricity production</a:t>
            </a:r>
          </a:p>
          <a:p>
            <a:pPr marL="342900" indent="-342900" algn="l">
              <a:lnSpc>
                <a:spcPct val="150000"/>
              </a:lnSpc>
              <a:buFont typeface="Arial" panose="020B0604020202020204" pitchFamily="34" charset="0"/>
              <a:buChar char="•"/>
            </a:pPr>
            <a:r>
              <a:rPr lang="en-US" dirty="0">
                <a:solidFill>
                  <a:schemeClr val="accent3">
                    <a:lumMod val="75000"/>
                  </a:schemeClr>
                </a:solidFill>
              </a:rPr>
              <a:t>Cooling loads</a:t>
            </a:r>
          </a:p>
          <a:p>
            <a:pPr marL="342900" indent="-342900" algn="l">
              <a:lnSpc>
                <a:spcPct val="150000"/>
              </a:lnSpc>
              <a:buFont typeface="Arial" panose="020B0604020202020204" pitchFamily="34" charset="0"/>
              <a:buChar char="•"/>
            </a:pPr>
            <a:r>
              <a:rPr lang="en-US" dirty="0">
                <a:solidFill>
                  <a:schemeClr val="accent3">
                    <a:lumMod val="75000"/>
                  </a:schemeClr>
                </a:solidFill>
              </a:rPr>
              <a:t>Trade-off analysis</a:t>
            </a:r>
          </a:p>
          <a:p>
            <a:pPr marL="342900" indent="-342900" algn="l">
              <a:lnSpc>
                <a:spcPct val="150000"/>
              </a:lnSpc>
              <a:buFont typeface="Arial" panose="020B0604020202020204" pitchFamily="34" charset="0"/>
              <a:buChar char="•"/>
            </a:pPr>
            <a:r>
              <a:rPr lang="en-US" dirty="0">
                <a:solidFill>
                  <a:schemeClr val="accent3">
                    <a:lumMod val="75000"/>
                  </a:schemeClr>
                </a:solidFill>
              </a:rPr>
              <a:t>Conclusion and discussion</a:t>
            </a:r>
          </a:p>
        </p:txBody>
      </p:sp>
    </p:spTree>
    <p:extLst>
      <p:ext uri="{BB962C8B-B14F-4D97-AF65-F5344CB8AC3E}">
        <p14:creationId xmlns:p14="http://schemas.microsoft.com/office/powerpoint/2010/main" val="1927407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2A778CA-E6CD-47FB-8DEF-3D52F6557896}"/>
              </a:ext>
            </a:extLst>
          </p:cNvPr>
          <p:cNvSpPr/>
          <p:nvPr/>
        </p:nvSpPr>
        <p:spPr>
          <a:xfrm>
            <a:off x="381000" y="1610547"/>
            <a:ext cx="11237260" cy="1061252"/>
          </a:xfrm>
          <a:prstGeom prst="rect">
            <a:avLst/>
          </a:prstGeom>
          <a:solidFill>
            <a:schemeClr val="accent3">
              <a:alpha val="1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CH"/>
          </a:p>
        </p:txBody>
      </p:sp>
      <p:sp>
        <p:nvSpPr>
          <p:cNvPr id="9" name="TextBox 8">
            <a:extLst>
              <a:ext uri="{FF2B5EF4-FFF2-40B4-BE49-F238E27FC236}">
                <a16:creationId xmlns:a16="http://schemas.microsoft.com/office/drawing/2014/main" id="{F377AEB6-7E3E-4FF3-A0FF-2406354B4B01}"/>
              </a:ext>
            </a:extLst>
          </p:cNvPr>
          <p:cNvSpPr txBox="1"/>
          <p:nvPr/>
        </p:nvSpPr>
        <p:spPr>
          <a:xfrm>
            <a:off x="8617875" y="3400144"/>
            <a:ext cx="3318475" cy="830997"/>
          </a:xfrm>
          <a:prstGeom prst="rect">
            <a:avLst/>
          </a:prstGeom>
          <a:noFill/>
        </p:spPr>
        <p:txBody>
          <a:bodyPr wrap="square" rtlCol="0">
            <a:spAutoFit/>
          </a:bodyPr>
          <a:lstStyle/>
          <a:p>
            <a:pPr>
              <a:lnSpc>
                <a:spcPct val="150000"/>
              </a:lnSpc>
            </a:pPr>
            <a:r>
              <a:rPr lang="en-US" sz="1600" dirty="0"/>
              <a:t>3for2 40° | 72.3% of total area</a:t>
            </a:r>
          </a:p>
          <a:p>
            <a:pPr>
              <a:lnSpc>
                <a:spcPct val="150000"/>
              </a:lnSpc>
            </a:pPr>
            <a:r>
              <a:rPr lang="en-US" sz="1600" dirty="0"/>
              <a:t>3for2 | 79.7% of total area</a:t>
            </a:r>
            <a:endParaRPr lang="en-CH" sz="1600" dirty="0">
              <a:solidFill>
                <a:srgbClr val="FF0000"/>
              </a:solidFill>
            </a:endParaRPr>
          </a:p>
        </p:txBody>
      </p:sp>
      <p:sp>
        <p:nvSpPr>
          <p:cNvPr id="16" name="Title 1">
            <a:extLst>
              <a:ext uri="{FF2B5EF4-FFF2-40B4-BE49-F238E27FC236}">
                <a16:creationId xmlns:a16="http://schemas.microsoft.com/office/drawing/2014/main" id="{9BCC2638-E15E-4641-A42E-9BA34105C15B}"/>
              </a:ext>
            </a:extLst>
          </p:cNvPr>
          <p:cNvSpPr txBox="1">
            <a:spLocks/>
          </p:cNvSpPr>
          <p:nvPr/>
        </p:nvSpPr>
        <p:spPr>
          <a:xfrm>
            <a:off x="1399828" y="365125"/>
            <a:ext cx="106202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PV technology | Cells distributions</a:t>
            </a:r>
            <a:endParaRPr lang="en-CH" dirty="0"/>
          </a:p>
        </p:txBody>
      </p:sp>
      <p:pic>
        <p:nvPicPr>
          <p:cNvPr id="17" name="Graphic 16" descr="Table">
            <a:extLst>
              <a:ext uri="{FF2B5EF4-FFF2-40B4-BE49-F238E27FC236}">
                <a16:creationId xmlns:a16="http://schemas.microsoft.com/office/drawing/2014/main" id="{706AC5E5-0059-438E-BA86-4988A5827E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1000" y="518825"/>
            <a:ext cx="861338" cy="861338"/>
          </a:xfrm>
          <a:prstGeom prst="rect">
            <a:avLst/>
          </a:prstGeom>
        </p:spPr>
      </p:pic>
      <p:sp>
        <p:nvSpPr>
          <p:cNvPr id="18" name="Rectangle: Rounded Corners 17">
            <a:extLst>
              <a:ext uri="{FF2B5EF4-FFF2-40B4-BE49-F238E27FC236}">
                <a16:creationId xmlns:a16="http://schemas.microsoft.com/office/drawing/2014/main" id="{685945A3-CDF6-44A0-AB3F-70ADF1F2B5F4}"/>
              </a:ext>
            </a:extLst>
          </p:cNvPr>
          <p:cNvSpPr/>
          <p:nvPr/>
        </p:nvSpPr>
        <p:spPr>
          <a:xfrm>
            <a:off x="893160" y="1894207"/>
            <a:ext cx="1813810" cy="592169"/>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a:t>Shadow pattern</a:t>
            </a:r>
            <a:endParaRPr lang="en-CH" sz="1600" dirty="0"/>
          </a:p>
        </p:txBody>
      </p:sp>
      <p:sp>
        <p:nvSpPr>
          <p:cNvPr id="19" name="Rectangle: Rounded Corners 18">
            <a:extLst>
              <a:ext uri="{FF2B5EF4-FFF2-40B4-BE49-F238E27FC236}">
                <a16:creationId xmlns:a16="http://schemas.microsoft.com/office/drawing/2014/main" id="{083B6E17-1268-47B9-B20C-00C352F4413E}"/>
              </a:ext>
            </a:extLst>
          </p:cNvPr>
          <p:cNvSpPr/>
          <p:nvPr/>
        </p:nvSpPr>
        <p:spPr>
          <a:xfrm>
            <a:off x="893160" y="5356092"/>
            <a:ext cx="1813810" cy="59916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a:t>Tilted cut CIGS</a:t>
            </a:r>
            <a:endParaRPr lang="en-CH" sz="1600" dirty="0"/>
          </a:p>
        </p:txBody>
      </p:sp>
      <p:sp>
        <p:nvSpPr>
          <p:cNvPr id="20" name="TextBox 19">
            <a:extLst>
              <a:ext uri="{FF2B5EF4-FFF2-40B4-BE49-F238E27FC236}">
                <a16:creationId xmlns:a16="http://schemas.microsoft.com/office/drawing/2014/main" id="{498DC6AD-F9F3-40FF-AC45-7C667B4F3478}"/>
              </a:ext>
            </a:extLst>
          </p:cNvPr>
          <p:cNvSpPr txBox="1"/>
          <p:nvPr/>
        </p:nvSpPr>
        <p:spPr>
          <a:xfrm>
            <a:off x="8701587" y="5443950"/>
            <a:ext cx="3318475" cy="461665"/>
          </a:xfrm>
          <a:prstGeom prst="rect">
            <a:avLst/>
          </a:prstGeom>
          <a:noFill/>
        </p:spPr>
        <p:txBody>
          <a:bodyPr wrap="square" rtlCol="0">
            <a:spAutoFit/>
          </a:bodyPr>
          <a:lstStyle/>
          <a:p>
            <a:pPr>
              <a:lnSpc>
                <a:spcPct val="150000"/>
              </a:lnSpc>
            </a:pPr>
            <a:r>
              <a:rPr lang="en-US" sz="1600" dirty="0"/>
              <a:t>~ 87.5% of total area</a:t>
            </a:r>
          </a:p>
        </p:txBody>
      </p:sp>
      <p:pic>
        <p:nvPicPr>
          <p:cNvPr id="22" name="Picture 21">
            <a:extLst>
              <a:ext uri="{FF2B5EF4-FFF2-40B4-BE49-F238E27FC236}">
                <a16:creationId xmlns:a16="http://schemas.microsoft.com/office/drawing/2014/main" id="{4DD80ADA-C3A5-44EA-B551-124E1967D7CE}"/>
              </a:ext>
            </a:extLst>
          </p:cNvPr>
          <p:cNvPicPr>
            <a:picLocks noChangeAspect="1"/>
          </p:cNvPicPr>
          <p:nvPr/>
        </p:nvPicPr>
        <p:blipFill rotWithShape="1">
          <a:blip r:embed="rId5">
            <a:extLst>
              <a:ext uri="{28A0092B-C50C-407E-A947-70E740481C1C}">
                <a14:useLocalDpi xmlns:a14="http://schemas.microsoft.com/office/drawing/2010/main" val="0"/>
              </a:ext>
            </a:extLst>
          </a:blip>
          <a:srcRect t="58743" r="79437" b="32057"/>
          <a:stretch/>
        </p:blipFill>
        <p:spPr>
          <a:xfrm flipH="1">
            <a:off x="3757012" y="1556824"/>
            <a:ext cx="4001607" cy="1061193"/>
          </a:xfrm>
          <a:prstGeom prst="rect">
            <a:avLst/>
          </a:prstGeom>
        </p:spPr>
      </p:pic>
      <p:sp>
        <p:nvSpPr>
          <p:cNvPr id="23" name="Rectangle: Rounded Corners 22">
            <a:extLst>
              <a:ext uri="{FF2B5EF4-FFF2-40B4-BE49-F238E27FC236}">
                <a16:creationId xmlns:a16="http://schemas.microsoft.com/office/drawing/2014/main" id="{A31C3B2C-09D3-4AA3-94A5-B5EAA057F4A5}"/>
              </a:ext>
            </a:extLst>
          </p:cNvPr>
          <p:cNvSpPr/>
          <p:nvPr/>
        </p:nvSpPr>
        <p:spPr>
          <a:xfrm>
            <a:off x="893160" y="3548717"/>
            <a:ext cx="1813810" cy="59916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a:t>Monocrystalline</a:t>
            </a:r>
          </a:p>
          <a:p>
            <a:pPr algn="ctr"/>
            <a:r>
              <a:rPr lang="en-US" sz="1100" dirty="0"/>
              <a:t>12.5 x 12.5 cm cells</a:t>
            </a:r>
            <a:endParaRPr lang="en-CH" sz="1100" dirty="0"/>
          </a:p>
        </p:txBody>
      </p:sp>
      <p:sp>
        <p:nvSpPr>
          <p:cNvPr id="24" name="TextBox 23">
            <a:extLst>
              <a:ext uri="{FF2B5EF4-FFF2-40B4-BE49-F238E27FC236}">
                <a16:creationId xmlns:a16="http://schemas.microsoft.com/office/drawing/2014/main" id="{5486B699-2D52-4E4E-8B50-9511F8FBEDFB}"/>
              </a:ext>
            </a:extLst>
          </p:cNvPr>
          <p:cNvSpPr txBox="1"/>
          <p:nvPr/>
        </p:nvSpPr>
        <p:spPr>
          <a:xfrm>
            <a:off x="8617874" y="1875694"/>
            <a:ext cx="2932047" cy="461665"/>
          </a:xfrm>
          <a:prstGeom prst="rect">
            <a:avLst/>
          </a:prstGeom>
          <a:noFill/>
        </p:spPr>
        <p:txBody>
          <a:bodyPr wrap="square" rtlCol="0">
            <a:spAutoFit/>
          </a:bodyPr>
          <a:lstStyle/>
          <a:p>
            <a:pPr>
              <a:lnSpc>
                <a:spcPct val="150000"/>
              </a:lnSpc>
            </a:pPr>
            <a:r>
              <a:rPr lang="en-US" sz="1600" dirty="0"/>
              <a:t>The same for all facades</a:t>
            </a:r>
            <a:endParaRPr lang="en-CH" sz="1600" dirty="0">
              <a:solidFill>
                <a:srgbClr val="FF0000"/>
              </a:solidFill>
            </a:endParaRPr>
          </a:p>
        </p:txBody>
      </p:sp>
      <p:pic>
        <p:nvPicPr>
          <p:cNvPr id="13" name="Picture 12">
            <a:extLst>
              <a:ext uri="{FF2B5EF4-FFF2-40B4-BE49-F238E27FC236}">
                <a16:creationId xmlns:a16="http://schemas.microsoft.com/office/drawing/2014/main" id="{AFB04D71-2217-4516-AB3B-B753845350D2}"/>
              </a:ext>
            </a:extLst>
          </p:cNvPr>
          <p:cNvPicPr>
            <a:picLocks noChangeAspect="1"/>
          </p:cNvPicPr>
          <p:nvPr/>
        </p:nvPicPr>
        <p:blipFill rotWithShape="1">
          <a:blip r:embed="rId6">
            <a:extLst>
              <a:ext uri="{28A0092B-C50C-407E-A947-70E740481C1C}">
                <a14:useLocalDpi xmlns:a14="http://schemas.microsoft.com/office/drawing/2010/main" val="0"/>
              </a:ext>
            </a:extLst>
          </a:blip>
          <a:srcRect t="34909" r="22883" b="41764"/>
          <a:stretch/>
        </p:blipFill>
        <p:spPr>
          <a:xfrm>
            <a:off x="4157201" y="4997920"/>
            <a:ext cx="3360651" cy="1315517"/>
          </a:xfrm>
          <a:prstGeom prst="rect">
            <a:avLst/>
          </a:prstGeom>
        </p:spPr>
      </p:pic>
      <p:pic>
        <p:nvPicPr>
          <p:cNvPr id="15" name="Picture 14">
            <a:extLst>
              <a:ext uri="{FF2B5EF4-FFF2-40B4-BE49-F238E27FC236}">
                <a16:creationId xmlns:a16="http://schemas.microsoft.com/office/drawing/2014/main" id="{88E2762E-14BD-44DF-A7CC-57085FA96297}"/>
              </a:ext>
            </a:extLst>
          </p:cNvPr>
          <p:cNvPicPr>
            <a:picLocks noChangeAspect="1"/>
          </p:cNvPicPr>
          <p:nvPr/>
        </p:nvPicPr>
        <p:blipFill rotWithShape="1">
          <a:blip r:embed="rId7">
            <a:extLst>
              <a:ext uri="{28A0092B-C50C-407E-A947-70E740481C1C}">
                <a14:useLocalDpi xmlns:a14="http://schemas.microsoft.com/office/drawing/2010/main" val="0"/>
              </a:ext>
            </a:extLst>
          </a:blip>
          <a:srcRect t="34909" r="22971" b="41764"/>
          <a:stretch/>
        </p:blipFill>
        <p:spPr>
          <a:xfrm>
            <a:off x="4157201" y="3157886"/>
            <a:ext cx="3356825" cy="1315517"/>
          </a:xfrm>
          <a:prstGeom prst="rect">
            <a:avLst/>
          </a:prstGeom>
        </p:spPr>
      </p:pic>
      <p:cxnSp>
        <p:nvCxnSpPr>
          <p:cNvPr id="27" name="Straight Arrow Connector 26">
            <a:extLst>
              <a:ext uri="{FF2B5EF4-FFF2-40B4-BE49-F238E27FC236}">
                <a16:creationId xmlns:a16="http://schemas.microsoft.com/office/drawing/2014/main" id="{F896C1AE-CFC5-4136-BB55-8522D9B4C1DB}"/>
              </a:ext>
            </a:extLst>
          </p:cNvPr>
          <p:cNvCxnSpPr/>
          <p:nvPr/>
        </p:nvCxnSpPr>
        <p:spPr>
          <a:xfrm>
            <a:off x="3753189" y="5301329"/>
            <a:ext cx="3519611" cy="0"/>
          </a:xfrm>
          <a:prstGeom prst="straightConnector1">
            <a:avLst/>
          </a:prstGeom>
          <a:ln w="12700">
            <a:prstDash val="sysDash"/>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a:extLst>
              <a:ext uri="{FF2B5EF4-FFF2-40B4-BE49-F238E27FC236}">
                <a16:creationId xmlns:a16="http://schemas.microsoft.com/office/drawing/2014/main" id="{C66D5FA8-87DF-4B32-B2D2-D4903BE5AD6E}"/>
              </a:ext>
            </a:extLst>
          </p:cNvPr>
          <p:cNvCxnSpPr/>
          <p:nvPr/>
        </p:nvCxnSpPr>
        <p:spPr>
          <a:xfrm>
            <a:off x="3753187" y="3417327"/>
            <a:ext cx="3519612" cy="0"/>
          </a:xfrm>
          <a:prstGeom prst="straightConnector1">
            <a:avLst/>
          </a:prstGeom>
          <a:ln w="12700">
            <a:prstDash val="sysDash"/>
            <a:tailEnd type="triangle"/>
          </a:ln>
        </p:spPr>
        <p:style>
          <a:lnRef idx="1">
            <a:schemeClr val="accent3"/>
          </a:lnRef>
          <a:fillRef idx="0">
            <a:schemeClr val="accent3"/>
          </a:fillRef>
          <a:effectRef idx="0">
            <a:schemeClr val="accent3"/>
          </a:effectRef>
          <a:fontRef idx="minor">
            <a:schemeClr val="tx1"/>
          </a:fontRef>
        </p:style>
      </p:cxnSp>
      <p:pic>
        <p:nvPicPr>
          <p:cNvPr id="26" name="Graphic 25" descr="Magnifying glass">
            <a:extLst>
              <a:ext uri="{FF2B5EF4-FFF2-40B4-BE49-F238E27FC236}">
                <a16:creationId xmlns:a16="http://schemas.microsoft.com/office/drawing/2014/main" id="{A9B5847B-8081-4810-8C89-7B380F2E75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6200000">
            <a:off x="9500674" y="3018228"/>
            <a:ext cx="1050706" cy="1050706"/>
          </a:xfrm>
          <a:prstGeom prst="rect">
            <a:avLst/>
          </a:prstGeom>
        </p:spPr>
      </p:pic>
      <p:sp>
        <p:nvSpPr>
          <p:cNvPr id="34" name="Rectangle 33">
            <a:extLst>
              <a:ext uri="{FF2B5EF4-FFF2-40B4-BE49-F238E27FC236}">
                <a16:creationId xmlns:a16="http://schemas.microsoft.com/office/drawing/2014/main" id="{638F4747-2A9E-4558-84EE-C708C13D5ED3}"/>
              </a:ext>
            </a:extLst>
          </p:cNvPr>
          <p:cNvSpPr/>
          <p:nvPr/>
        </p:nvSpPr>
        <p:spPr>
          <a:xfrm>
            <a:off x="10277111" y="2778366"/>
            <a:ext cx="1476836" cy="272953"/>
          </a:xfrm>
          <a:prstGeom prst="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50000"/>
                  </a:schemeClr>
                </a:solidFill>
              </a:rPr>
              <a:t>Can it get better?</a:t>
            </a:r>
          </a:p>
        </p:txBody>
      </p:sp>
      <p:grpSp>
        <p:nvGrpSpPr>
          <p:cNvPr id="21" name="Group 20">
            <a:extLst>
              <a:ext uri="{FF2B5EF4-FFF2-40B4-BE49-F238E27FC236}">
                <a16:creationId xmlns:a16="http://schemas.microsoft.com/office/drawing/2014/main" id="{C52413D7-7DAB-4B69-93D6-FDE7232E694D}"/>
              </a:ext>
            </a:extLst>
          </p:cNvPr>
          <p:cNvGrpSpPr/>
          <p:nvPr/>
        </p:nvGrpSpPr>
        <p:grpSpPr>
          <a:xfrm>
            <a:off x="10790480" y="142705"/>
            <a:ext cx="1304186" cy="461167"/>
            <a:chOff x="8119596" y="633225"/>
            <a:chExt cx="1761584" cy="622905"/>
          </a:xfrm>
        </p:grpSpPr>
        <p:pic>
          <p:nvPicPr>
            <p:cNvPr id="29" name="Picture 28" descr="A insect on the ground&#10;&#10;Description generated with high confidence">
              <a:extLst>
                <a:ext uri="{FF2B5EF4-FFF2-40B4-BE49-F238E27FC236}">
                  <a16:creationId xmlns:a16="http://schemas.microsoft.com/office/drawing/2014/main" id="{B1743514-C0DB-452B-8186-B44419BD11F5}"/>
                </a:ext>
              </a:extLst>
            </p:cNvPr>
            <p:cNvPicPr>
              <a:picLocks noChangeAspect="1"/>
            </p:cNvPicPr>
            <p:nvPr/>
          </p:nvPicPr>
          <p:blipFill>
            <a:blip r:embed="rId10"/>
            <a:stretch>
              <a:fillRect/>
            </a:stretch>
          </p:blipFill>
          <p:spPr>
            <a:xfrm>
              <a:off x="8119596" y="683429"/>
              <a:ext cx="572701" cy="572701"/>
            </a:xfrm>
            <a:prstGeom prst="rect">
              <a:avLst/>
            </a:prstGeom>
          </p:spPr>
        </p:pic>
        <p:pic>
          <p:nvPicPr>
            <p:cNvPr id="30" name="Picture 29" descr="A picture containing object&#10;&#10;Description generated with high confidence">
              <a:extLst>
                <a:ext uri="{FF2B5EF4-FFF2-40B4-BE49-F238E27FC236}">
                  <a16:creationId xmlns:a16="http://schemas.microsoft.com/office/drawing/2014/main" id="{572C2BAD-70AF-45D3-BECA-9F2D5E78A92D}"/>
                </a:ext>
              </a:extLst>
            </p:cNvPr>
            <p:cNvPicPr>
              <a:picLocks noChangeAspect="1"/>
            </p:cNvPicPr>
            <p:nvPr/>
          </p:nvPicPr>
          <p:blipFill>
            <a:blip r:embed="rId11"/>
            <a:stretch>
              <a:fillRect/>
            </a:stretch>
          </p:blipFill>
          <p:spPr>
            <a:xfrm>
              <a:off x="9258275" y="633225"/>
              <a:ext cx="622905" cy="622905"/>
            </a:xfrm>
            <a:prstGeom prst="rect">
              <a:avLst/>
            </a:prstGeom>
          </p:spPr>
        </p:pic>
        <p:sp>
          <p:nvSpPr>
            <p:cNvPr id="31" name="Plus Sign 30">
              <a:extLst>
                <a:ext uri="{FF2B5EF4-FFF2-40B4-BE49-F238E27FC236}">
                  <a16:creationId xmlns:a16="http://schemas.microsoft.com/office/drawing/2014/main" id="{A6B1D293-1D42-44B8-949F-46EC04DD301A}"/>
                </a:ext>
              </a:extLst>
            </p:cNvPr>
            <p:cNvSpPr/>
            <p:nvPr/>
          </p:nvSpPr>
          <p:spPr>
            <a:xfrm>
              <a:off x="8774281" y="733941"/>
              <a:ext cx="413544" cy="413544"/>
            </a:xfrm>
            <a:prstGeom prst="mathPlus">
              <a:avLst>
                <a:gd name="adj1" fmla="val 1155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Tree>
    <p:extLst>
      <p:ext uri="{BB962C8B-B14F-4D97-AF65-F5344CB8AC3E}">
        <p14:creationId xmlns:p14="http://schemas.microsoft.com/office/powerpoint/2010/main" val="3842781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fltVal val="0"/>
                                          </p:val>
                                        </p:tav>
                                        <p:tav tm="100000">
                                          <p:val>
                                            <p:strVal val="#ppt_w"/>
                                          </p:val>
                                        </p:tav>
                                      </p:tavLst>
                                    </p:anim>
                                    <p:anim calcmode="lin" valueType="num">
                                      <p:cBhvr>
                                        <p:cTn id="8" dur="1000" fill="hold"/>
                                        <p:tgtEl>
                                          <p:spTgt spid="26"/>
                                        </p:tgtEl>
                                        <p:attrNameLst>
                                          <p:attrName>ppt_h</p:attrName>
                                        </p:attrNameLst>
                                      </p:cBhvr>
                                      <p:tavLst>
                                        <p:tav tm="0">
                                          <p:val>
                                            <p:fltVal val="0"/>
                                          </p:val>
                                        </p:tav>
                                        <p:tav tm="100000">
                                          <p:val>
                                            <p:strVal val="#ppt_h"/>
                                          </p:val>
                                        </p:tav>
                                      </p:tavLst>
                                    </p:anim>
                                    <p:animEffect transition="in" filter="fade">
                                      <p:cBhvr>
                                        <p:cTn id="9" dur="1000"/>
                                        <p:tgtEl>
                                          <p:spTgt spid="2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1000" fill="hold"/>
                                        <p:tgtEl>
                                          <p:spTgt spid="34"/>
                                        </p:tgtEl>
                                        <p:attrNameLst>
                                          <p:attrName>ppt_w</p:attrName>
                                        </p:attrNameLst>
                                      </p:cBhvr>
                                      <p:tavLst>
                                        <p:tav tm="0">
                                          <p:val>
                                            <p:fltVal val="0"/>
                                          </p:val>
                                        </p:tav>
                                        <p:tav tm="100000">
                                          <p:val>
                                            <p:strVal val="#ppt_w"/>
                                          </p:val>
                                        </p:tav>
                                      </p:tavLst>
                                    </p:anim>
                                    <p:anim calcmode="lin" valueType="num">
                                      <p:cBhvr>
                                        <p:cTn id="13" dur="1000" fill="hold"/>
                                        <p:tgtEl>
                                          <p:spTgt spid="34"/>
                                        </p:tgtEl>
                                        <p:attrNameLst>
                                          <p:attrName>ppt_h</p:attrName>
                                        </p:attrNameLst>
                                      </p:cBhvr>
                                      <p:tavLst>
                                        <p:tav tm="0">
                                          <p:val>
                                            <p:fltVal val="0"/>
                                          </p:val>
                                        </p:tav>
                                        <p:tav tm="100000">
                                          <p:val>
                                            <p:strVal val="#ppt_h"/>
                                          </p:val>
                                        </p:tav>
                                      </p:tavLst>
                                    </p:anim>
                                    <p:animEffect transition="in" filter="fade">
                                      <p:cBhvr>
                                        <p:cTn id="14"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1704202C-EA01-44CA-A046-40ED74E0B631}"/>
              </a:ext>
            </a:extLst>
          </p:cNvPr>
          <p:cNvGraphicFramePr>
            <a:graphicFrameLocks/>
          </p:cNvGraphicFramePr>
          <p:nvPr>
            <p:extLst>
              <p:ext uri="{D42A27DB-BD31-4B8C-83A1-F6EECF244321}">
                <p14:modId xmlns:p14="http://schemas.microsoft.com/office/powerpoint/2010/main" val="2159695513"/>
              </p:ext>
            </p:extLst>
          </p:nvPr>
        </p:nvGraphicFramePr>
        <p:xfrm>
          <a:off x="838200" y="1810062"/>
          <a:ext cx="10644266" cy="4538272"/>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B7DFF222-199B-453A-BED1-3A92D393B3AB}"/>
              </a:ext>
            </a:extLst>
          </p:cNvPr>
          <p:cNvSpPr/>
          <p:nvPr/>
        </p:nvSpPr>
        <p:spPr>
          <a:xfrm>
            <a:off x="2091128" y="2292557"/>
            <a:ext cx="614597" cy="3703510"/>
          </a:xfrm>
          <a:prstGeom prst="rect">
            <a:avLst/>
          </a:prstGeom>
          <a:solidFill>
            <a:srgbClr val="C0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Rectangle 6">
            <a:extLst>
              <a:ext uri="{FF2B5EF4-FFF2-40B4-BE49-F238E27FC236}">
                <a16:creationId xmlns:a16="http://schemas.microsoft.com/office/drawing/2014/main" id="{4C430F51-E15C-42EC-8504-FF5582F8DC96}"/>
              </a:ext>
            </a:extLst>
          </p:cNvPr>
          <p:cNvSpPr/>
          <p:nvPr/>
        </p:nvSpPr>
        <p:spPr>
          <a:xfrm>
            <a:off x="3322819" y="2292556"/>
            <a:ext cx="614597" cy="3703511"/>
          </a:xfrm>
          <a:prstGeom prst="rect">
            <a:avLst/>
          </a:prstGeom>
          <a:solidFill>
            <a:srgbClr val="C0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Rectangle 7">
            <a:extLst>
              <a:ext uri="{FF2B5EF4-FFF2-40B4-BE49-F238E27FC236}">
                <a16:creationId xmlns:a16="http://schemas.microsoft.com/office/drawing/2014/main" id="{34772B0B-81D5-4C3A-B557-CF7BE563797D}"/>
              </a:ext>
            </a:extLst>
          </p:cNvPr>
          <p:cNvSpPr/>
          <p:nvPr/>
        </p:nvSpPr>
        <p:spPr>
          <a:xfrm>
            <a:off x="4554510" y="2292555"/>
            <a:ext cx="614597" cy="3703511"/>
          </a:xfrm>
          <a:prstGeom prst="rect">
            <a:avLst/>
          </a:prstGeom>
          <a:solidFill>
            <a:srgbClr val="C0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Rectangle 8">
            <a:extLst>
              <a:ext uri="{FF2B5EF4-FFF2-40B4-BE49-F238E27FC236}">
                <a16:creationId xmlns:a16="http://schemas.microsoft.com/office/drawing/2014/main" id="{2013E8A0-20AA-4942-A4E0-D2E665F0E635}"/>
              </a:ext>
            </a:extLst>
          </p:cNvPr>
          <p:cNvSpPr/>
          <p:nvPr/>
        </p:nvSpPr>
        <p:spPr>
          <a:xfrm>
            <a:off x="5788701" y="2292555"/>
            <a:ext cx="614597" cy="3703511"/>
          </a:xfrm>
          <a:prstGeom prst="rect">
            <a:avLst/>
          </a:prstGeom>
          <a:solidFill>
            <a:srgbClr val="C0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Rectangle 9">
            <a:extLst>
              <a:ext uri="{FF2B5EF4-FFF2-40B4-BE49-F238E27FC236}">
                <a16:creationId xmlns:a16="http://schemas.microsoft.com/office/drawing/2014/main" id="{6356E769-62BC-417A-9AE5-F16DF569AA86}"/>
              </a:ext>
            </a:extLst>
          </p:cNvPr>
          <p:cNvSpPr/>
          <p:nvPr/>
        </p:nvSpPr>
        <p:spPr>
          <a:xfrm>
            <a:off x="7025387" y="2292554"/>
            <a:ext cx="614597" cy="3703511"/>
          </a:xfrm>
          <a:prstGeom prst="rect">
            <a:avLst/>
          </a:prstGeom>
          <a:solidFill>
            <a:srgbClr val="C0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Rectangle 10">
            <a:extLst>
              <a:ext uri="{FF2B5EF4-FFF2-40B4-BE49-F238E27FC236}">
                <a16:creationId xmlns:a16="http://schemas.microsoft.com/office/drawing/2014/main" id="{0404918E-DD54-4F1C-9FD2-D6508922900B}"/>
              </a:ext>
            </a:extLst>
          </p:cNvPr>
          <p:cNvSpPr/>
          <p:nvPr/>
        </p:nvSpPr>
        <p:spPr>
          <a:xfrm>
            <a:off x="8262073" y="2292554"/>
            <a:ext cx="614597" cy="3703511"/>
          </a:xfrm>
          <a:prstGeom prst="rect">
            <a:avLst/>
          </a:prstGeom>
          <a:solidFill>
            <a:srgbClr val="C0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Rectangle 11">
            <a:extLst>
              <a:ext uri="{FF2B5EF4-FFF2-40B4-BE49-F238E27FC236}">
                <a16:creationId xmlns:a16="http://schemas.microsoft.com/office/drawing/2014/main" id="{94CA3EE4-E488-410A-B89C-10BCFD12291E}"/>
              </a:ext>
            </a:extLst>
          </p:cNvPr>
          <p:cNvSpPr/>
          <p:nvPr/>
        </p:nvSpPr>
        <p:spPr>
          <a:xfrm>
            <a:off x="9491264" y="2292553"/>
            <a:ext cx="614597" cy="3703511"/>
          </a:xfrm>
          <a:prstGeom prst="rect">
            <a:avLst/>
          </a:prstGeom>
          <a:solidFill>
            <a:srgbClr val="C0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Rectangle 12">
            <a:extLst>
              <a:ext uri="{FF2B5EF4-FFF2-40B4-BE49-F238E27FC236}">
                <a16:creationId xmlns:a16="http://schemas.microsoft.com/office/drawing/2014/main" id="{15A12B9F-078C-4B6D-935C-2D7287B85919}"/>
              </a:ext>
            </a:extLst>
          </p:cNvPr>
          <p:cNvSpPr/>
          <p:nvPr/>
        </p:nvSpPr>
        <p:spPr>
          <a:xfrm>
            <a:off x="10739203" y="2292553"/>
            <a:ext cx="614597" cy="3703511"/>
          </a:xfrm>
          <a:prstGeom prst="rect">
            <a:avLst/>
          </a:prstGeom>
          <a:solidFill>
            <a:srgbClr val="C0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16" name="Graphic 15" descr="Playbook">
            <a:extLst>
              <a:ext uri="{FF2B5EF4-FFF2-40B4-BE49-F238E27FC236}">
                <a16:creationId xmlns:a16="http://schemas.microsoft.com/office/drawing/2014/main" id="{7DC03890-BFF7-42B9-80F0-094003043C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1000" y="518825"/>
            <a:ext cx="861338" cy="861338"/>
          </a:xfrm>
          <a:prstGeom prst="rect">
            <a:avLst/>
          </a:prstGeom>
        </p:spPr>
      </p:pic>
      <p:sp>
        <p:nvSpPr>
          <p:cNvPr id="17" name="Title 1">
            <a:extLst>
              <a:ext uri="{FF2B5EF4-FFF2-40B4-BE49-F238E27FC236}">
                <a16:creationId xmlns:a16="http://schemas.microsoft.com/office/drawing/2014/main" id="{C23D46A8-B192-4B27-A527-1F2C6C327025}"/>
              </a:ext>
            </a:extLst>
          </p:cNvPr>
          <p:cNvSpPr txBox="1">
            <a:spLocks/>
          </p:cNvSpPr>
          <p:nvPr/>
        </p:nvSpPr>
        <p:spPr>
          <a:xfrm>
            <a:off x="1399828" y="365125"/>
            <a:ext cx="106202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Better fill Monocrystalline cell | for 40°</a:t>
            </a:r>
            <a:endParaRPr lang="en-CH" dirty="0"/>
          </a:p>
        </p:txBody>
      </p:sp>
      <p:sp>
        <p:nvSpPr>
          <p:cNvPr id="14" name="Rectangle 13">
            <a:extLst>
              <a:ext uri="{FF2B5EF4-FFF2-40B4-BE49-F238E27FC236}">
                <a16:creationId xmlns:a16="http://schemas.microsoft.com/office/drawing/2014/main" id="{0B144B1B-734E-4B84-AFA3-A14A1F2B2600}"/>
              </a:ext>
            </a:extLst>
          </p:cNvPr>
          <p:cNvSpPr/>
          <p:nvPr/>
        </p:nvSpPr>
        <p:spPr>
          <a:xfrm>
            <a:off x="5182393" y="2292553"/>
            <a:ext cx="593357" cy="3703511"/>
          </a:xfrm>
          <a:prstGeom prst="rect">
            <a:avLst/>
          </a:prstGeom>
          <a:solidFill>
            <a:schemeClr val="accent4">
              <a:alpha val="20000"/>
            </a:schemeClr>
          </a:solid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2">
                  <a:lumMod val="50000"/>
                </a:schemeClr>
              </a:solidFill>
            </a:endParaRPr>
          </a:p>
        </p:txBody>
      </p:sp>
      <p:sp>
        <p:nvSpPr>
          <p:cNvPr id="15" name="TextBox 14">
            <a:extLst>
              <a:ext uri="{FF2B5EF4-FFF2-40B4-BE49-F238E27FC236}">
                <a16:creationId xmlns:a16="http://schemas.microsoft.com/office/drawing/2014/main" id="{81DA0AD7-3043-4549-803D-489449FC716B}"/>
              </a:ext>
            </a:extLst>
          </p:cNvPr>
          <p:cNvSpPr txBox="1"/>
          <p:nvPr/>
        </p:nvSpPr>
        <p:spPr>
          <a:xfrm>
            <a:off x="5285723" y="3808675"/>
            <a:ext cx="400110" cy="987287"/>
          </a:xfrm>
          <a:prstGeom prst="rect">
            <a:avLst/>
          </a:prstGeom>
          <a:noFill/>
        </p:spPr>
        <p:txBody>
          <a:bodyPr vert="vert270" wrap="square" rtlCol="0">
            <a:spAutoFit/>
          </a:bodyPr>
          <a:lstStyle/>
          <a:p>
            <a:r>
              <a:rPr lang="en-US" sz="1400" dirty="0">
                <a:solidFill>
                  <a:schemeClr val="tx1">
                    <a:lumMod val="50000"/>
                    <a:lumOff val="50000"/>
                  </a:schemeClr>
                </a:solidFill>
              </a:rPr>
              <a:t>3for2 40</a:t>
            </a:r>
            <a:endParaRPr lang="en-CH" sz="1400" dirty="0">
              <a:solidFill>
                <a:schemeClr val="tx1">
                  <a:lumMod val="50000"/>
                  <a:lumOff val="50000"/>
                </a:schemeClr>
              </a:solidFill>
            </a:endParaRPr>
          </a:p>
        </p:txBody>
      </p:sp>
    </p:spTree>
    <p:extLst>
      <p:ext uri="{BB962C8B-B14F-4D97-AF65-F5344CB8AC3E}">
        <p14:creationId xmlns:p14="http://schemas.microsoft.com/office/powerpoint/2010/main" val="7421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Effect transition="in" filter="fade">
                                      <p:cBhvr>
                                        <p:cTn id="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hart 15">
            <a:extLst>
              <a:ext uri="{FF2B5EF4-FFF2-40B4-BE49-F238E27FC236}">
                <a16:creationId xmlns:a16="http://schemas.microsoft.com/office/drawing/2014/main" id="{B0B6F391-CA67-40A9-A9E0-0064AFEE388E}"/>
              </a:ext>
            </a:extLst>
          </p:cNvPr>
          <p:cNvGraphicFramePr>
            <a:graphicFrameLocks/>
          </p:cNvGraphicFramePr>
          <p:nvPr>
            <p:extLst>
              <p:ext uri="{D42A27DB-BD31-4B8C-83A1-F6EECF244321}">
                <p14:modId xmlns:p14="http://schemas.microsoft.com/office/powerpoint/2010/main" val="1478989674"/>
              </p:ext>
            </p:extLst>
          </p:nvPr>
        </p:nvGraphicFramePr>
        <p:xfrm>
          <a:off x="5748793" y="1380162"/>
          <a:ext cx="6271269" cy="5368979"/>
        </p:xfrm>
        <a:graphic>
          <a:graphicData uri="http://schemas.openxmlformats.org/drawingml/2006/chart">
            <c:chart xmlns:c="http://schemas.openxmlformats.org/drawingml/2006/chart" xmlns:r="http://schemas.openxmlformats.org/officeDocument/2006/relationships" r:id="rId3"/>
          </a:graphicData>
        </a:graphic>
      </p:graphicFrame>
      <p:sp>
        <p:nvSpPr>
          <p:cNvPr id="21" name="Rectangle 20">
            <a:extLst>
              <a:ext uri="{FF2B5EF4-FFF2-40B4-BE49-F238E27FC236}">
                <a16:creationId xmlns:a16="http://schemas.microsoft.com/office/drawing/2014/main" id="{F6A902E9-FC52-4CDA-B9D7-3E93C69D4E29}"/>
              </a:ext>
            </a:extLst>
          </p:cNvPr>
          <p:cNvSpPr/>
          <p:nvPr/>
        </p:nvSpPr>
        <p:spPr>
          <a:xfrm>
            <a:off x="10813143" y="2320785"/>
            <a:ext cx="349416" cy="4084820"/>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aphicFrame>
        <p:nvGraphicFramePr>
          <p:cNvPr id="29" name="Chart 28">
            <a:extLst>
              <a:ext uri="{FF2B5EF4-FFF2-40B4-BE49-F238E27FC236}">
                <a16:creationId xmlns:a16="http://schemas.microsoft.com/office/drawing/2014/main" id="{372DAD8B-0D1C-4737-8CBD-2F483A3A0228}"/>
              </a:ext>
            </a:extLst>
          </p:cNvPr>
          <p:cNvGraphicFramePr>
            <a:graphicFrameLocks/>
          </p:cNvGraphicFramePr>
          <p:nvPr>
            <p:extLst>
              <p:ext uri="{D42A27DB-BD31-4B8C-83A1-F6EECF244321}">
                <p14:modId xmlns:p14="http://schemas.microsoft.com/office/powerpoint/2010/main" val="1049163726"/>
              </p:ext>
            </p:extLst>
          </p:nvPr>
        </p:nvGraphicFramePr>
        <p:xfrm>
          <a:off x="594997" y="4204488"/>
          <a:ext cx="4788763" cy="254465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 name="Chart 29">
            <a:extLst>
              <a:ext uri="{FF2B5EF4-FFF2-40B4-BE49-F238E27FC236}">
                <a16:creationId xmlns:a16="http://schemas.microsoft.com/office/drawing/2014/main" id="{D7DF48DF-A269-4E41-8688-D8F0B219C932}"/>
              </a:ext>
            </a:extLst>
          </p:cNvPr>
          <p:cNvGraphicFramePr>
            <a:graphicFrameLocks/>
          </p:cNvGraphicFramePr>
          <p:nvPr>
            <p:extLst>
              <p:ext uri="{D42A27DB-BD31-4B8C-83A1-F6EECF244321}">
                <p14:modId xmlns:p14="http://schemas.microsoft.com/office/powerpoint/2010/main" val="2177170413"/>
              </p:ext>
            </p:extLst>
          </p:nvPr>
        </p:nvGraphicFramePr>
        <p:xfrm>
          <a:off x="810823" y="1575988"/>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32" name="Rectangle 31">
            <a:extLst>
              <a:ext uri="{FF2B5EF4-FFF2-40B4-BE49-F238E27FC236}">
                <a16:creationId xmlns:a16="http://schemas.microsoft.com/office/drawing/2014/main" id="{7FD91BDD-7F85-4296-ADC0-61772EF43E7B}"/>
              </a:ext>
            </a:extLst>
          </p:cNvPr>
          <p:cNvSpPr/>
          <p:nvPr/>
        </p:nvSpPr>
        <p:spPr>
          <a:xfrm>
            <a:off x="9390049" y="2320785"/>
            <a:ext cx="349416" cy="4084820"/>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3" name="Rectangle 32">
            <a:extLst>
              <a:ext uri="{FF2B5EF4-FFF2-40B4-BE49-F238E27FC236}">
                <a16:creationId xmlns:a16="http://schemas.microsoft.com/office/drawing/2014/main" id="{BD1ECBCF-8A34-49FB-B079-13760ADF7A3F}"/>
              </a:ext>
            </a:extLst>
          </p:cNvPr>
          <p:cNvSpPr/>
          <p:nvPr/>
        </p:nvSpPr>
        <p:spPr>
          <a:xfrm>
            <a:off x="8675600" y="2320785"/>
            <a:ext cx="349416" cy="4084820"/>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pic>
        <p:nvPicPr>
          <p:cNvPr id="36" name="Graphic 35" descr="Playbook">
            <a:extLst>
              <a:ext uri="{FF2B5EF4-FFF2-40B4-BE49-F238E27FC236}">
                <a16:creationId xmlns:a16="http://schemas.microsoft.com/office/drawing/2014/main" id="{F88816DE-8C20-4865-A907-62D3397027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1000" y="518825"/>
            <a:ext cx="861338" cy="861338"/>
          </a:xfrm>
          <a:prstGeom prst="rect">
            <a:avLst/>
          </a:prstGeom>
        </p:spPr>
      </p:pic>
      <p:sp>
        <p:nvSpPr>
          <p:cNvPr id="37" name="Title 1">
            <a:extLst>
              <a:ext uri="{FF2B5EF4-FFF2-40B4-BE49-F238E27FC236}">
                <a16:creationId xmlns:a16="http://schemas.microsoft.com/office/drawing/2014/main" id="{D3694CB4-5239-477B-8F6E-3EFA1E24E9A9}"/>
              </a:ext>
            </a:extLst>
          </p:cNvPr>
          <p:cNvSpPr txBox="1">
            <a:spLocks/>
          </p:cNvSpPr>
          <p:nvPr/>
        </p:nvSpPr>
        <p:spPr>
          <a:xfrm>
            <a:off x="1399828" y="365125"/>
            <a:ext cx="106202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Better fill Monocrystalline cell | for 40°</a:t>
            </a:r>
            <a:endParaRPr lang="en-CH" dirty="0"/>
          </a:p>
        </p:txBody>
      </p:sp>
      <p:sp>
        <p:nvSpPr>
          <p:cNvPr id="38" name="TextBox 37">
            <a:extLst>
              <a:ext uri="{FF2B5EF4-FFF2-40B4-BE49-F238E27FC236}">
                <a16:creationId xmlns:a16="http://schemas.microsoft.com/office/drawing/2014/main" id="{E30B330D-E072-4A90-8259-8B6E1FDE3E72}"/>
              </a:ext>
            </a:extLst>
          </p:cNvPr>
          <p:cNvSpPr txBox="1"/>
          <p:nvPr/>
        </p:nvSpPr>
        <p:spPr>
          <a:xfrm>
            <a:off x="8633791" y="4826442"/>
            <a:ext cx="430887" cy="987287"/>
          </a:xfrm>
          <a:prstGeom prst="rect">
            <a:avLst/>
          </a:prstGeom>
          <a:noFill/>
        </p:spPr>
        <p:txBody>
          <a:bodyPr vert="vert270" wrap="square" rtlCol="0">
            <a:spAutoFit/>
          </a:bodyPr>
          <a:lstStyle/>
          <a:p>
            <a:r>
              <a:rPr lang="en-US" sz="1600" dirty="0">
                <a:solidFill>
                  <a:schemeClr val="tx1">
                    <a:lumMod val="50000"/>
                    <a:lumOff val="50000"/>
                  </a:schemeClr>
                </a:solidFill>
              </a:rPr>
              <a:t>Option 1</a:t>
            </a:r>
            <a:endParaRPr lang="en-CH" sz="1600" dirty="0">
              <a:solidFill>
                <a:schemeClr val="tx1">
                  <a:lumMod val="50000"/>
                  <a:lumOff val="50000"/>
                </a:schemeClr>
              </a:solidFill>
            </a:endParaRPr>
          </a:p>
        </p:txBody>
      </p:sp>
      <p:sp>
        <p:nvSpPr>
          <p:cNvPr id="40" name="TextBox 39">
            <a:extLst>
              <a:ext uri="{FF2B5EF4-FFF2-40B4-BE49-F238E27FC236}">
                <a16:creationId xmlns:a16="http://schemas.microsoft.com/office/drawing/2014/main" id="{337D7A91-4DC7-4572-99F5-D56E3B2B9C7C}"/>
              </a:ext>
            </a:extLst>
          </p:cNvPr>
          <p:cNvSpPr txBox="1"/>
          <p:nvPr/>
        </p:nvSpPr>
        <p:spPr>
          <a:xfrm>
            <a:off x="9349313" y="4832404"/>
            <a:ext cx="430887" cy="987287"/>
          </a:xfrm>
          <a:prstGeom prst="rect">
            <a:avLst/>
          </a:prstGeom>
          <a:noFill/>
        </p:spPr>
        <p:txBody>
          <a:bodyPr vert="vert270" wrap="square" rtlCol="0">
            <a:spAutoFit/>
          </a:bodyPr>
          <a:lstStyle/>
          <a:p>
            <a:r>
              <a:rPr lang="en-US" sz="1600" dirty="0">
                <a:solidFill>
                  <a:schemeClr val="tx1">
                    <a:lumMod val="50000"/>
                    <a:lumOff val="50000"/>
                  </a:schemeClr>
                </a:solidFill>
              </a:rPr>
              <a:t>Option 2</a:t>
            </a:r>
            <a:endParaRPr lang="en-CH" sz="1600" dirty="0">
              <a:solidFill>
                <a:schemeClr val="tx1">
                  <a:lumMod val="50000"/>
                  <a:lumOff val="50000"/>
                </a:schemeClr>
              </a:solidFill>
            </a:endParaRPr>
          </a:p>
        </p:txBody>
      </p:sp>
      <p:sp>
        <p:nvSpPr>
          <p:cNvPr id="41" name="TextBox 40">
            <a:extLst>
              <a:ext uri="{FF2B5EF4-FFF2-40B4-BE49-F238E27FC236}">
                <a16:creationId xmlns:a16="http://schemas.microsoft.com/office/drawing/2014/main" id="{BB721841-D2D6-47EB-B87F-284555BB8F8C}"/>
              </a:ext>
            </a:extLst>
          </p:cNvPr>
          <p:cNvSpPr txBox="1"/>
          <p:nvPr/>
        </p:nvSpPr>
        <p:spPr>
          <a:xfrm>
            <a:off x="10772407" y="4826442"/>
            <a:ext cx="430887" cy="987287"/>
          </a:xfrm>
          <a:prstGeom prst="rect">
            <a:avLst/>
          </a:prstGeom>
          <a:noFill/>
        </p:spPr>
        <p:txBody>
          <a:bodyPr vert="vert270" wrap="square" rtlCol="0">
            <a:spAutoFit/>
          </a:bodyPr>
          <a:lstStyle/>
          <a:p>
            <a:r>
              <a:rPr lang="en-US" sz="1600" dirty="0">
                <a:solidFill>
                  <a:schemeClr val="tx1">
                    <a:lumMod val="50000"/>
                    <a:lumOff val="50000"/>
                  </a:schemeClr>
                </a:solidFill>
              </a:rPr>
              <a:t>Option 3</a:t>
            </a:r>
            <a:endParaRPr lang="en-CH" sz="1600" dirty="0">
              <a:solidFill>
                <a:schemeClr val="tx1">
                  <a:lumMod val="50000"/>
                  <a:lumOff val="50000"/>
                </a:schemeClr>
              </a:solidFill>
            </a:endParaRPr>
          </a:p>
        </p:txBody>
      </p:sp>
      <p:sp>
        <p:nvSpPr>
          <p:cNvPr id="17" name="Rectangle 16">
            <a:extLst>
              <a:ext uri="{FF2B5EF4-FFF2-40B4-BE49-F238E27FC236}">
                <a16:creationId xmlns:a16="http://schemas.microsoft.com/office/drawing/2014/main" id="{E869E09C-A387-4EE7-B01B-A8704E425E06}"/>
              </a:ext>
            </a:extLst>
          </p:cNvPr>
          <p:cNvSpPr/>
          <p:nvPr/>
        </p:nvSpPr>
        <p:spPr>
          <a:xfrm>
            <a:off x="8319118" y="2322113"/>
            <a:ext cx="349416" cy="4084820"/>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sp>
        <p:nvSpPr>
          <p:cNvPr id="18" name="TextBox 17">
            <a:extLst>
              <a:ext uri="{FF2B5EF4-FFF2-40B4-BE49-F238E27FC236}">
                <a16:creationId xmlns:a16="http://schemas.microsoft.com/office/drawing/2014/main" id="{E20FD3AD-2576-4072-92E6-C271E498F798}"/>
              </a:ext>
            </a:extLst>
          </p:cNvPr>
          <p:cNvSpPr txBox="1"/>
          <p:nvPr/>
        </p:nvSpPr>
        <p:spPr>
          <a:xfrm>
            <a:off x="8275635" y="4826442"/>
            <a:ext cx="400110" cy="987287"/>
          </a:xfrm>
          <a:prstGeom prst="rect">
            <a:avLst/>
          </a:prstGeom>
          <a:noFill/>
        </p:spPr>
        <p:txBody>
          <a:bodyPr vert="vert270" wrap="square" rtlCol="0">
            <a:spAutoFit/>
          </a:bodyPr>
          <a:lstStyle/>
          <a:p>
            <a:r>
              <a:rPr lang="en-US" sz="1400" dirty="0">
                <a:solidFill>
                  <a:schemeClr val="tx1">
                    <a:lumMod val="50000"/>
                    <a:lumOff val="50000"/>
                  </a:schemeClr>
                </a:solidFill>
              </a:rPr>
              <a:t>3for2 40</a:t>
            </a:r>
            <a:endParaRPr lang="en-CH" sz="1400" dirty="0">
              <a:solidFill>
                <a:schemeClr val="tx1">
                  <a:lumMod val="50000"/>
                  <a:lumOff val="50000"/>
                </a:schemeClr>
              </a:solidFill>
            </a:endParaRPr>
          </a:p>
        </p:txBody>
      </p:sp>
    </p:spTree>
    <p:extLst>
      <p:ext uri="{BB962C8B-B14F-4D97-AF65-F5344CB8AC3E}">
        <p14:creationId xmlns:p14="http://schemas.microsoft.com/office/powerpoint/2010/main" val="2312124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068B9C-22DD-4B03-9C75-0B47127E4199}"/>
              </a:ext>
            </a:extLst>
          </p:cNvPr>
          <p:cNvSpPr>
            <a:spLocks noGrp="1"/>
          </p:cNvSpPr>
          <p:nvPr>
            <p:ph idx="1"/>
          </p:nvPr>
        </p:nvSpPr>
        <p:spPr>
          <a:xfrm>
            <a:off x="2714645" y="4522017"/>
            <a:ext cx="2532651" cy="1174146"/>
          </a:xfrm>
        </p:spPr>
        <p:txBody>
          <a:bodyPr>
            <a:normAutofit/>
          </a:bodyPr>
          <a:lstStyle/>
          <a:p>
            <a:pPr marL="0" indent="0" algn="ctr">
              <a:buNone/>
            </a:pPr>
            <a:r>
              <a:rPr lang="en-US" dirty="0"/>
              <a:t>Parametric </a:t>
            </a:r>
          </a:p>
          <a:p>
            <a:pPr marL="0" indent="0" algn="ctr">
              <a:buNone/>
            </a:pPr>
            <a:r>
              <a:rPr lang="en-US" dirty="0"/>
              <a:t>model</a:t>
            </a:r>
            <a:endParaRPr lang="en-CH" dirty="0"/>
          </a:p>
        </p:txBody>
      </p:sp>
      <p:grpSp>
        <p:nvGrpSpPr>
          <p:cNvPr id="4" name="Group 3">
            <a:extLst>
              <a:ext uri="{FF2B5EF4-FFF2-40B4-BE49-F238E27FC236}">
                <a16:creationId xmlns:a16="http://schemas.microsoft.com/office/drawing/2014/main" id="{B5F11491-A702-454B-984F-06FEF7A43434}"/>
              </a:ext>
            </a:extLst>
          </p:cNvPr>
          <p:cNvGrpSpPr/>
          <p:nvPr/>
        </p:nvGrpSpPr>
        <p:grpSpPr>
          <a:xfrm>
            <a:off x="3197962" y="2344045"/>
            <a:ext cx="5599560" cy="1703299"/>
            <a:chOff x="8119596" y="633225"/>
            <a:chExt cx="2047788" cy="622905"/>
          </a:xfrm>
        </p:grpSpPr>
        <p:pic>
          <p:nvPicPr>
            <p:cNvPr id="5" name="Picture 4" descr="A insect on the ground&#10;&#10;Description generated with high confidence">
              <a:extLst>
                <a:ext uri="{FF2B5EF4-FFF2-40B4-BE49-F238E27FC236}">
                  <a16:creationId xmlns:a16="http://schemas.microsoft.com/office/drawing/2014/main" id="{421605A8-164E-493F-9052-F4636D35C157}"/>
                </a:ext>
              </a:extLst>
            </p:cNvPr>
            <p:cNvPicPr>
              <a:picLocks noChangeAspect="1"/>
            </p:cNvPicPr>
            <p:nvPr/>
          </p:nvPicPr>
          <p:blipFill>
            <a:blip r:embed="rId2"/>
            <a:stretch>
              <a:fillRect/>
            </a:stretch>
          </p:blipFill>
          <p:spPr>
            <a:xfrm>
              <a:off x="8119596" y="683429"/>
              <a:ext cx="572701" cy="572701"/>
            </a:xfrm>
            <a:prstGeom prst="rect">
              <a:avLst/>
            </a:prstGeom>
          </p:spPr>
        </p:pic>
        <p:pic>
          <p:nvPicPr>
            <p:cNvPr id="6" name="Picture 5" descr="A picture containing object&#10;&#10;Description generated with high confidence">
              <a:extLst>
                <a:ext uri="{FF2B5EF4-FFF2-40B4-BE49-F238E27FC236}">
                  <a16:creationId xmlns:a16="http://schemas.microsoft.com/office/drawing/2014/main" id="{4FB39C7E-9E44-4E49-9D69-82C48E62E990}"/>
                </a:ext>
              </a:extLst>
            </p:cNvPr>
            <p:cNvPicPr>
              <a:picLocks noChangeAspect="1"/>
            </p:cNvPicPr>
            <p:nvPr/>
          </p:nvPicPr>
          <p:blipFill rotWithShape="1">
            <a:blip r:embed="rId3"/>
            <a:srcRect r="1577"/>
            <a:stretch/>
          </p:blipFill>
          <p:spPr>
            <a:xfrm>
              <a:off x="9554302" y="633225"/>
              <a:ext cx="613082" cy="622905"/>
            </a:xfrm>
            <a:prstGeom prst="rect">
              <a:avLst/>
            </a:prstGeom>
          </p:spPr>
        </p:pic>
        <p:sp>
          <p:nvSpPr>
            <p:cNvPr id="7" name="Plus Sign 6">
              <a:extLst>
                <a:ext uri="{FF2B5EF4-FFF2-40B4-BE49-F238E27FC236}">
                  <a16:creationId xmlns:a16="http://schemas.microsoft.com/office/drawing/2014/main" id="{9EDBADF5-BF64-4371-80EE-FBCBCC1A4967}"/>
                </a:ext>
              </a:extLst>
            </p:cNvPr>
            <p:cNvSpPr/>
            <p:nvPr/>
          </p:nvSpPr>
          <p:spPr>
            <a:xfrm>
              <a:off x="8938740" y="737905"/>
              <a:ext cx="413544" cy="413544"/>
            </a:xfrm>
            <a:prstGeom prst="mathPlus">
              <a:avLst>
                <a:gd name="adj1" fmla="val 1155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8" name="Content Placeholder 2">
            <a:extLst>
              <a:ext uri="{FF2B5EF4-FFF2-40B4-BE49-F238E27FC236}">
                <a16:creationId xmlns:a16="http://schemas.microsoft.com/office/drawing/2014/main" id="{EA0CA2D0-CE24-4B63-8A58-67A912CBB31D}"/>
              </a:ext>
            </a:extLst>
          </p:cNvPr>
          <p:cNvSpPr txBox="1">
            <a:spLocks/>
          </p:cNvSpPr>
          <p:nvPr/>
        </p:nvSpPr>
        <p:spPr>
          <a:xfrm>
            <a:off x="6478958" y="4522017"/>
            <a:ext cx="2960689" cy="12635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Sun path</a:t>
            </a:r>
          </a:p>
          <a:p>
            <a:pPr marL="0" indent="0" algn="ctr">
              <a:buFont typeface="Arial" panose="020B0604020202020204" pitchFamily="34" charset="0"/>
              <a:buNone/>
            </a:pPr>
            <a:r>
              <a:rPr lang="en-US" dirty="0"/>
              <a:t>Radiation analysis</a:t>
            </a:r>
            <a:endParaRPr lang="en-CH" dirty="0"/>
          </a:p>
        </p:txBody>
      </p:sp>
      <p:pic>
        <p:nvPicPr>
          <p:cNvPr id="11" name="Graphic 10" descr="List">
            <a:extLst>
              <a:ext uri="{FF2B5EF4-FFF2-40B4-BE49-F238E27FC236}">
                <a16:creationId xmlns:a16="http://schemas.microsoft.com/office/drawing/2014/main" id="{9BB2EF60-704B-44E3-8AC2-97456D370D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1000" y="518825"/>
            <a:ext cx="861338" cy="861338"/>
          </a:xfrm>
          <a:prstGeom prst="rect">
            <a:avLst/>
          </a:prstGeom>
        </p:spPr>
      </p:pic>
      <p:sp>
        <p:nvSpPr>
          <p:cNvPr id="12" name="Title 1">
            <a:extLst>
              <a:ext uri="{FF2B5EF4-FFF2-40B4-BE49-F238E27FC236}">
                <a16:creationId xmlns:a16="http://schemas.microsoft.com/office/drawing/2014/main" id="{8F5B26C7-E57E-48F5-84F0-19F28D57A0E5}"/>
              </a:ext>
            </a:extLst>
          </p:cNvPr>
          <p:cNvSpPr txBox="1">
            <a:spLocks/>
          </p:cNvSpPr>
          <p:nvPr/>
        </p:nvSpPr>
        <p:spPr>
          <a:xfrm>
            <a:off x="1399828"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a:t>
            </a:r>
            <a:endParaRPr lang="en-CH" dirty="0"/>
          </a:p>
        </p:txBody>
      </p:sp>
    </p:spTree>
    <p:extLst>
      <p:ext uri="{BB962C8B-B14F-4D97-AF65-F5344CB8AC3E}">
        <p14:creationId xmlns:p14="http://schemas.microsoft.com/office/powerpoint/2010/main" val="483988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0DC37610-CABE-4F69-92B1-60B923BDFCE9}"/>
              </a:ext>
            </a:extLst>
          </p:cNvPr>
          <p:cNvSpPr txBox="1">
            <a:spLocks/>
          </p:cNvSpPr>
          <p:nvPr/>
        </p:nvSpPr>
        <p:spPr>
          <a:xfrm>
            <a:off x="1399828" y="365125"/>
            <a:ext cx="106202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Trade-off Electricity production and views</a:t>
            </a:r>
            <a:endParaRPr lang="en-CH" dirty="0"/>
          </a:p>
        </p:txBody>
      </p:sp>
      <p:pic>
        <p:nvPicPr>
          <p:cNvPr id="23" name="Picture 22">
            <a:extLst>
              <a:ext uri="{FF2B5EF4-FFF2-40B4-BE49-F238E27FC236}">
                <a16:creationId xmlns:a16="http://schemas.microsoft.com/office/drawing/2014/main" id="{9DF8D2AC-D3CB-46AB-A48B-6A1259929AF9}"/>
              </a:ext>
            </a:extLst>
          </p:cNvPr>
          <p:cNvPicPr>
            <a:picLocks noChangeAspect="1"/>
          </p:cNvPicPr>
          <p:nvPr/>
        </p:nvPicPr>
        <p:blipFill rotWithShape="1">
          <a:blip r:embed="rId3">
            <a:extLst>
              <a:ext uri="{28A0092B-C50C-407E-A947-70E740481C1C}">
                <a14:useLocalDpi xmlns:a14="http://schemas.microsoft.com/office/drawing/2010/main" val="0"/>
              </a:ext>
            </a:extLst>
          </a:blip>
          <a:srcRect t="29354" b="19390"/>
          <a:stretch/>
        </p:blipFill>
        <p:spPr>
          <a:xfrm>
            <a:off x="8609219" y="4592909"/>
            <a:ext cx="3039257" cy="2016007"/>
          </a:xfrm>
          <a:prstGeom prst="rect">
            <a:avLst/>
          </a:prstGeom>
          <a:ln>
            <a:noFill/>
          </a:ln>
          <a:effectLst>
            <a:outerShdw blurRad="190500" algn="tl" rotWithShape="0">
              <a:srgbClr val="000000">
                <a:alpha val="70000"/>
              </a:srgbClr>
            </a:outerShdw>
          </a:effectLst>
        </p:spPr>
      </p:pic>
      <p:pic>
        <p:nvPicPr>
          <p:cNvPr id="22" name="Picture 21">
            <a:extLst>
              <a:ext uri="{FF2B5EF4-FFF2-40B4-BE49-F238E27FC236}">
                <a16:creationId xmlns:a16="http://schemas.microsoft.com/office/drawing/2014/main" id="{31920A37-449E-4657-9530-D521894901D3}"/>
              </a:ext>
            </a:extLst>
          </p:cNvPr>
          <p:cNvPicPr>
            <a:picLocks noChangeAspect="1"/>
          </p:cNvPicPr>
          <p:nvPr/>
        </p:nvPicPr>
        <p:blipFill rotWithShape="1">
          <a:blip r:embed="rId4">
            <a:extLst>
              <a:ext uri="{28A0092B-C50C-407E-A947-70E740481C1C}">
                <a14:useLocalDpi xmlns:a14="http://schemas.microsoft.com/office/drawing/2010/main" val="0"/>
              </a:ext>
            </a:extLst>
          </a:blip>
          <a:srcRect t="28942" b="19847"/>
          <a:stretch/>
        </p:blipFill>
        <p:spPr>
          <a:xfrm>
            <a:off x="8609219" y="2207812"/>
            <a:ext cx="3039257" cy="2014208"/>
          </a:xfrm>
          <a:prstGeom prst="rect">
            <a:avLst/>
          </a:prstGeom>
          <a:ln>
            <a:noFill/>
          </a:ln>
          <a:effectLst>
            <a:outerShdw blurRad="190500" algn="tl" rotWithShape="0">
              <a:srgbClr val="000000">
                <a:alpha val="70000"/>
              </a:srgbClr>
            </a:outerShdw>
          </a:effectLst>
        </p:spPr>
      </p:pic>
      <p:pic>
        <p:nvPicPr>
          <p:cNvPr id="38" name="Picture 37">
            <a:extLst>
              <a:ext uri="{FF2B5EF4-FFF2-40B4-BE49-F238E27FC236}">
                <a16:creationId xmlns:a16="http://schemas.microsoft.com/office/drawing/2014/main" id="{FE324871-35C0-4913-AACE-E4DB9A936980}"/>
              </a:ext>
            </a:extLst>
          </p:cNvPr>
          <p:cNvPicPr>
            <a:picLocks noChangeAspect="1"/>
          </p:cNvPicPr>
          <p:nvPr/>
        </p:nvPicPr>
        <p:blipFill rotWithShape="1">
          <a:blip r:embed="rId5">
            <a:extLst>
              <a:ext uri="{28A0092B-C50C-407E-A947-70E740481C1C}">
                <a14:useLocalDpi xmlns:a14="http://schemas.microsoft.com/office/drawing/2010/main" val="0"/>
              </a:ext>
            </a:extLst>
          </a:blip>
          <a:srcRect l="408" t="29245" b="19718"/>
          <a:stretch/>
        </p:blipFill>
        <p:spPr>
          <a:xfrm>
            <a:off x="2838847" y="4592909"/>
            <a:ext cx="3039796" cy="2016008"/>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21F31814-9BAA-4333-BEBF-4264C62F394A}"/>
              </a:ext>
            </a:extLst>
          </p:cNvPr>
          <p:cNvSpPr txBox="1"/>
          <p:nvPr/>
        </p:nvSpPr>
        <p:spPr>
          <a:xfrm>
            <a:off x="486230" y="2882490"/>
            <a:ext cx="2126344" cy="523220"/>
          </a:xfrm>
          <a:prstGeom prst="rect">
            <a:avLst/>
          </a:prstGeom>
          <a:noFill/>
        </p:spPr>
        <p:txBody>
          <a:bodyPr wrap="square" rtlCol="0">
            <a:spAutoFit/>
          </a:bodyPr>
          <a:lstStyle/>
          <a:p>
            <a:r>
              <a:rPr lang="en-US" sz="1400" dirty="0"/>
              <a:t>31% of total consumption</a:t>
            </a:r>
          </a:p>
          <a:p>
            <a:r>
              <a:rPr lang="en-US" sz="1400" dirty="0"/>
              <a:t>12% of facade obstruction</a:t>
            </a:r>
            <a:endParaRPr lang="en-CH" sz="1400" dirty="0"/>
          </a:p>
        </p:txBody>
      </p:sp>
      <p:pic>
        <p:nvPicPr>
          <p:cNvPr id="14" name="Picture 13">
            <a:extLst>
              <a:ext uri="{FF2B5EF4-FFF2-40B4-BE49-F238E27FC236}">
                <a16:creationId xmlns:a16="http://schemas.microsoft.com/office/drawing/2014/main" id="{B269270D-3BCC-444B-8E41-3F94E1D5C58E}"/>
              </a:ext>
            </a:extLst>
          </p:cNvPr>
          <p:cNvPicPr>
            <a:picLocks noChangeAspect="1"/>
          </p:cNvPicPr>
          <p:nvPr/>
        </p:nvPicPr>
        <p:blipFill rotWithShape="1">
          <a:blip r:embed="rId6">
            <a:extLst>
              <a:ext uri="{28A0092B-C50C-407E-A947-70E740481C1C}">
                <a14:useLocalDpi xmlns:a14="http://schemas.microsoft.com/office/drawing/2010/main" val="0"/>
              </a:ext>
            </a:extLst>
          </a:blip>
          <a:srcRect t="29153" b="19635"/>
          <a:stretch/>
        </p:blipFill>
        <p:spPr>
          <a:xfrm>
            <a:off x="2839387" y="2207812"/>
            <a:ext cx="3039256" cy="2014208"/>
          </a:xfrm>
          <a:prstGeom prst="rect">
            <a:avLst/>
          </a:prstGeom>
          <a:ln>
            <a:noFill/>
          </a:ln>
          <a:effectLst>
            <a:outerShdw blurRad="190500" algn="tl" rotWithShape="0">
              <a:srgbClr val="000000">
                <a:alpha val="70000"/>
              </a:srgbClr>
            </a:outerShdw>
          </a:effectLst>
        </p:spPr>
      </p:pic>
      <p:pic>
        <p:nvPicPr>
          <p:cNvPr id="25" name="Graphic 24" descr="Lightbulb">
            <a:extLst>
              <a:ext uri="{FF2B5EF4-FFF2-40B4-BE49-F238E27FC236}">
                <a16:creationId xmlns:a16="http://schemas.microsoft.com/office/drawing/2014/main" id="{A9963855-46C7-4562-A7D2-036CD3EAA9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963" y="3095068"/>
            <a:ext cx="489505" cy="489505"/>
          </a:xfrm>
          <a:prstGeom prst="rect">
            <a:avLst/>
          </a:prstGeom>
        </p:spPr>
      </p:pic>
      <p:sp>
        <p:nvSpPr>
          <p:cNvPr id="26" name="Rectangle: Rounded Corners 25">
            <a:extLst>
              <a:ext uri="{FF2B5EF4-FFF2-40B4-BE49-F238E27FC236}">
                <a16:creationId xmlns:a16="http://schemas.microsoft.com/office/drawing/2014/main" id="{14C81949-CC68-4769-99A2-A0A37C6BEBB1}"/>
              </a:ext>
            </a:extLst>
          </p:cNvPr>
          <p:cNvSpPr/>
          <p:nvPr/>
        </p:nvSpPr>
        <p:spPr>
          <a:xfrm>
            <a:off x="144904" y="3636776"/>
            <a:ext cx="2587161" cy="4454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t>Depth of 0.8 (40°) has same view but bigger electricity production (35%)</a:t>
            </a:r>
          </a:p>
        </p:txBody>
      </p:sp>
      <p:sp>
        <p:nvSpPr>
          <p:cNvPr id="27" name="Rectangle: Rounded Corners 26">
            <a:extLst>
              <a:ext uri="{FF2B5EF4-FFF2-40B4-BE49-F238E27FC236}">
                <a16:creationId xmlns:a16="http://schemas.microsoft.com/office/drawing/2014/main" id="{51BFA93F-9B5B-4F89-B3D8-D61489B5B26C}"/>
              </a:ext>
            </a:extLst>
          </p:cNvPr>
          <p:cNvSpPr/>
          <p:nvPr/>
        </p:nvSpPr>
        <p:spPr>
          <a:xfrm>
            <a:off x="404431" y="2206014"/>
            <a:ext cx="2207196" cy="44541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b="1" dirty="0"/>
              <a:t>3for2 original</a:t>
            </a:r>
          </a:p>
          <a:p>
            <a:pPr algn="ctr"/>
            <a:r>
              <a:rPr lang="en-US" sz="1400" b="1" dirty="0"/>
              <a:t>Depth 1.0m | Height 0.3m </a:t>
            </a:r>
          </a:p>
        </p:txBody>
      </p:sp>
      <p:sp>
        <p:nvSpPr>
          <p:cNvPr id="31" name="TextBox 30">
            <a:extLst>
              <a:ext uri="{FF2B5EF4-FFF2-40B4-BE49-F238E27FC236}">
                <a16:creationId xmlns:a16="http://schemas.microsoft.com/office/drawing/2014/main" id="{9B1CAF6F-8354-4924-94EB-8698012E57B6}"/>
              </a:ext>
            </a:extLst>
          </p:cNvPr>
          <p:cNvSpPr txBox="1"/>
          <p:nvPr/>
        </p:nvSpPr>
        <p:spPr>
          <a:xfrm>
            <a:off x="486230" y="5340202"/>
            <a:ext cx="2125397" cy="523220"/>
          </a:xfrm>
          <a:prstGeom prst="rect">
            <a:avLst/>
          </a:prstGeom>
          <a:noFill/>
        </p:spPr>
        <p:txBody>
          <a:bodyPr wrap="square" rtlCol="0">
            <a:spAutoFit/>
          </a:bodyPr>
          <a:lstStyle/>
          <a:p>
            <a:r>
              <a:rPr lang="en-US" sz="1400" dirty="0"/>
              <a:t>50% of total consumption</a:t>
            </a:r>
          </a:p>
          <a:p>
            <a:r>
              <a:rPr lang="en-US" sz="1400" dirty="0"/>
              <a:t>27% of facade obstruction</a:t>
            </a:r>
            <a:endParaRPr lang="en-CH" sz="1400" dirty="0"/>
          </a:p>
        </p:txBody>
      </p:sp>
      <p:sp>
        <p:nvSpPr>
          <p:cNvPr id="32" name="Rectangle: Rounded Corners 31">
            <a:extLst>
              <a:ext uri="{FF2B5EF4-FFF2-40B4-BE49-F238E27FC236}">
                <a16:creationId xmlns:a16="http://schemas.microsoft.com/office/drawing/2014/main" id="{E9D0BE93-DBD3-4A5C-A7AD-AA973B12DC00}"/>
              </a:ext>
            </a:extLst>
          </p:cNvPr>
          <p:cNvSpPr/>
          <p:nvPr/>
        </p:nvSpPr>
        <p:spPr>
          <a:xfrm>
            <a:off x="404430" y="4594708"/>
            <a:ext cx="2207197" cy="44541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b="1" dirty="0"/>
              <a:t>Option 1</a:t>
            </a:r>
          </a:p>
          <a:p>
            <a:pPr algn="ctr"/>
            <a:r>
              <a:rPr lang="en-US" sz="1400" b="1" dirty="0"/>
              <a:t>Depth 1.2m | Height 1.0m </a:t>
            </a:r>
          </a:p>
        </p:txBody>
      </p:sp>
      <p:sp>
        <p:nvSpPr>
          <p:cNvPr id="33" name="TextBox 32">
            <a:extLst>
              <a:ext uri="{FF2B5EF4-FFF2-40B4-BE49-F238E27FC236}">
                <a16:creationId xmlns:a16="http://schemas.microsoft.com/office/drawing/2014/main" id="{A5F4E68A-B84C-44FB-A5EF-3BCD6678969E}"/>
              </a:ext>
            </a:extLst>
          </p:cNvPr>
          <p:cNvSpPr txBox="1"/>
          <p:nvPr/>
        </p:nvSpPr>
        <p:spPr>
          <a:xfrm>
            <a:off x="6270171" y="2884789"/>
            <a:ext cx="2118969" cy="523220"/>
          </a:xfrm>
          <a:prstGeom prst="rect">
            <a:avLst/>
          </a:prstGeom>
          <a:noFill/>
        </p:spPr>
        <p:txBody>
          <a:bodyPr wrap="square" rtlCol="0">
            <a:spAutoFit/>
          </a:bodyPr>
          <a:lstStyle/>
          <a:p>
            <a:r>
              <a:rPr lang="en-US" sz="1400" dirty="0"/>
              <a:t>55% of total consumption</a:t>
            </a:r>
          </a:p>
          <a:p>
            <a:r>
              <a:rPr lang="en-US" sz="1400" dirty="0"/>
              <a:t>33% of facade obstruction</a:t>
            </a:r>
            <a:endParaRPr lang="en-CH" sz="1400" dirty="0"/>
          </a:p>
        </p:txBody>
      </p:sp>
      <p:sp>
        <p:nvSpPr>
          <p:cNvPr id="34" name="Rectangle: Rounded Corners 33">
            <a:extLst>
              <a:ext uri="{FF2B5EF4-FFF2-40B4-BE49-F238E27FC236}">
                <a16:creationId xmlns:a16="http://schemas.microsoft.com/office/drawing/2014/main" id="{FEC97D4A-DDFE-4477-AF99-5E0CABDEA666}"/>
              </a:ext>
            </a:extLst>
          </p:cNvPr>
          <p:cNvSpPr/>
          <p:nvPr/>
        </p:nvSpPr>
        <p:spPr>
          <a:xfrm>
            <a:off x="6173857" y="2208313"/>
            <a:ext cx="2208142" cy="44541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b="1" dirty="0"/>
              <a:t>Option 2</a:t>
            </a:r>
          </a:p>
          <a:p>
            <a:pPr algn="ctr"/>
            <a:r>
              <a:rPr lang="en-US" sz="1400" b="1" dirty="0"/>
              <a:t>Depth 1.4m | Height 1.2m </a:t>
            </a:r>
          </a:p>
        </p:txBody>
      </p:sp>
      <p:sp>
        <p:nvSpPr>
          <p:cNvPr id="35" name="TextBox 34">
            <a:extLst>
              <a:ext uri="{FF2B5EF4-FFF2-40B4-BE49-F238E27FC236}">
                <a16:creationId xmlns:a16="http://schemas.microsoft.com/office/drawing/2014/main" id="{410725B4-EB73-405B-B0F4-7CCBCA58898A}"/>
              </a:ext>
            </a:extLst>
          </p:cNvPr>
          <p:cNvSpPr txBox="1"/>
          <p:nvPr/>
        </p:nvSpPr>
        <p:spPr>
          <a:xfrm>
            <a:off x="6270172" y="5271184"/>
            <a:ext cx="2111828" cy="523220"/>
          </a:xfrm>
          <a:prstGeom prst="rect">
            <a:avLst/>
          </a:prstGeom>
          <a:noFill/>
        </p:spPr>
        <p:txBody>
          <a:bodyPr wrap="square" rtlCol="0">
            <a:spAutoFit/>
          </a:bodyPr>
          <a:lstStyle/>
          <a:p>
            <a:r>
              <a:rPr lang="en-US" sz="1400" dirty="0"/>
              <a:t>66% of total consumption</a:t>
            </a:r>
          </a:p>
          <a:p>
            <a:r>
              <a:rPr lang="en-US" sz="1400" dirty="0"/>
              <a:t>45% of facade obstruction</a:t>
            </a:r>
            <a:endParaRPr lang="en-CH" sz="1400" dirty="0"/>
          </a:p>
        </p:txBody>
      </p:sp>
      <p:sp>
        <p:nvSpPr>
          <p:cNvPr id="36" name="Rectangle: Rounded Corners 35">
            <a:extLst>
              <a:ext uri="{FF2B5EF4-FFF2-40B4-BE49-F238E27FC236}">
                <a16:creationId xmlns:a16="http://schemas.microsoft.com/office/drawing/2014/main" id="{9680EA87-2159-49B0-A679-062A917846A1}"/>
              </a:ext>
            </a:extLst>
          </p:cNvPr>
          <p:cNvSpPr/>
          <p:nvPr/>
        </p:nvSpPr>
        <p:spPr>
          <a:xfrm>
            <a:off x="6173857" y="4594708"/>
            <a:ext cx="2208142" cy="44541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b="1" dirty="0"/>
              <a:t>Option 3</a:t>
            </a:r>
          </a:p>
          <a:p>
            <a:pPr algn="ctr"/>
            <a:r>
              <a:rPr lang="en-US" sz="1400" b="1" dirty="0"/>
              <a:t>Depth 1.8m | Height 1.5m </a:t>
            </a:r>
          </a:p>
        </p:txBody>
      </p:sp>
      <p:sp>
        <p:nvSpPr>
          <p:cNvPr id="43" name="Rectangle 42">
            <a:extLst>
              <a:ext uri="{FF2B5EF4-FFF2-40B4-BE49-F238E27FC236}">
                <a16:creationId xmlns:a16="http://schemas.microsoft.com/office/drawing/2014/main" id="{229B287A-1370-45D2-BD51-5523B9D0AE4D}"/>
              </a:ext>
            </a:extLst>
          </p:cNvPr>
          <p:cNvSpPr/>
          <p:nvPr/>
        </p:nvSpPr>
        <p:spPr>
          <a:xfrm>
            <a:off x="3071939" y="2938914"/>
            <a:ext cx="2574151" cy="122826"/>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4" name="Rectangle 43">
            <a:extLst>
              <a:ext uri="{FF2B5EF4-FFF2-40B4-BE49-F238E27FC236}">
                <a16:creationId xmlns:a16="http://schemas.microsoft.com/office/drawing/2014/main" id="{D109CF7A-0A2B-4167-9140-39394E615048}"/>
              </a:ext>
            </a:extLst>
          </p:cNvPr>
          <p:cNvSpPr/>
          <p:nvPr/>
        </p:nvSpPr>
        <p:spPr>
          <a:xfrm>
            <a:off x="3071939" y="3061740"/>
            <a:ext cx="2574151" cy="1020446"/>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5" name="Rectangle 44">
            <a:extLst>
              <a:ext uri="{FF2B5EF4-FFF2-40B4-BE49-F238E27FC236}">
                <a16:creationId xmlns:a16="http://schemas.microsoft.com/office/drawing/2014/main" id="{794FFC35-A91F-419D-87B6-5A070924117C}"/>
              </a:ext>
            </a:extLst>
          </p:cNvPr>
          <p:cNvSpPr/>
          <p:nvPr/>
        </p:nvSpPr>
        <p:spPr>
          <a:xfrm>
            <a:off x="3088983" y="5305698"/>
            <a:ext cx="2557107" cy="246617"/>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6" name="Rectangle 45">
            <a:extLst>
              <a:ext uri="{FF2B5EF4-FFF2-40B4-BE49-F238E27FC236}">
                <a16:creationId xmlns:a16="http://schemas.microsoft.com/office/drawing/2014/main" id="{B454C403-8C0D-42B9-9FDC-DFF0FD471289}"/>
              </a:ext>
            </a:extLst>
          </p:cNvPr>
          <p:cNvSpPr/>
          <p:nvPr/>
        </p:nvSpPr>
        <p:spPr>
          <a:xfrm>
            <a:off x="3088983" y="5552315"/>
            <a:ext cx="2557108" cy="894129"/>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7" name="Rectangle 46">
            <a:extLst>
              <a:ext uri="{FF2B5EF4-FFF2-40B4-BE49-F238E27FC236}">
                <a16:creationId xmlns:a16="http://schemas.microsoft.com/office/drawing/2014/main" id="{95706C6E-9EED-44CF-B303-2D7F0283AF50}"/>
              </a:ext>
            </a:extLst>
          </p:cNvPr>
          <p:cNvSpPr/>
          <p:nvPr/>
        </p:nvSpPr>
        <p:spPr>
          <a:xfrm>
            <a:off x="8866976" y="5305696"/>
            <a:ext cx="2561419" cy="404273"/>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 name="Rectangle 47">
            <a:extLst>
              <a:ext uri="{FF2B5EF4-FFF2-40B4-BE49-F238E27FC236}">
                <a16:creationId xmlns:a16="http://schemas.microsoft.com/office/drawing/2014/main" id="{9363BCE2-ECB8-4A42-8E66-3181868FC4C1}"/>
              </a:ext>
            </a:extLst>
          </p:cNvPr>
          <p:cNvSpPr/>
          <p:nvPr/>
        </p:nvSpPr>
        <p:spPr>
          <a:xfrm>
            <a:off x="8866975" y="5709969"/>
            <a:ext cx="2561419" cy="712787"/>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Rectangle 48">
            <a:extLst>
              <a:ext uri="{FF2B5EF4-FFF2-40B4-BE49-F238E27FC236}">
                <a16:creationId xmlns:a16="http://schemas.microsoft.com/office/drawing/2014/main" id="{465A0633-3721-4A86-992E-33BF49063420}"/>
              </a:ext>
            </a:extLst>
          </p:cNvPr>
          <p:cNvSpPr/>
          <p:nvPr/>
        </p:nvSpPr>
        <p:spPr>
          <a:xfrm>
            <a:off x="8866975" y="2981024"/>
            <a:ext cx="2545008" cy="285291"/>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 name="Rectangle 49">
            <a:extLst>
              <a:ext uri="{FF2B5EF4-FFF2-40B4-BE49-F238E27FC236}">
                <a16:creationId xmlns:a16="http://schemas.microsoft.com/office/drawing/2014/main" id="{7DA8B1AA-1968-42C5-8917-EB78BB26E6CB}"/>
              </a:ext>
            </a:extLst>
          </p:cNvPr>
          <p:cNvSpPr/>
          <p:nvPr/>
        </p:nvSpPr>
        <p:spPr>
          <a:xfrm>
            <a:off x="8866974" y="3266315"/>
            <a:ext cx="2561420" cy="797734"/>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53" name="Graphic 52" descr="Scales of Justice">
            <a:extLst>
              <a:ext uri="{FF2B5EF4-FFF2-40B4-BE49-F238E27FC236}">
                <a16:creationId xmlns:a16="http://schemas.microsoft.com/office/drawing/2014/main" id="{EA69E50B-00A3-4EE4-94F9-10015F569B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1000" y="518825"/>
            <a:ext cx="861338" cy="861338"/>
          </a:xfrm>
          <a:prstGeom prst="rect">
            <a:avLst/>
          </a:prstGeom>
        </p:spPr>
      </p:pic>
      <p:grpSp>
        <p:nvGrpSpPr>
          <p:cNvPr id="2" name="Group 1">
            <a:extLst>
              <a:ext uri="{FF2B5EF4-FFF2-40B4-BE49-F238E27FC236}">
                <a16:creationId xmlns:a16="http://schemas.microsoft.com/office/drawing/2014/main" id="{AA810C59-E035-4B3B-981A-161964F4E9B7}"/>
              </a:ext>
            </a:extLst>
          </p:cNvPr>
          <p:cNvGrpSpPr/>
          <p:nvPr/>
        </p:nvGrpSpPr>
        <p:grpSpPr>
          <a:xfrm>
            <a:off x="2991729" y="1260289"/>
            <a:ext cx="4730312" cy="614554"/>
            <a:chOff x="3651687" y="1260289"/>
            <a:chExt cx="4730312" cy="614554"/>
          </a:xfrm>
        </p:grpSpPr>
        <p:pic>
          <p:nvPicPr>
            <p:cNvPr id="11" name="Graphic 10" descr="Thought bubble">
              <a:extLst>
                <a:ext uri="{FF2B5EF4-FFF2-40B4-BE49-F238E27FC236}">
                  <a16:creationId xmlns:a16="http://schemas.microsoft.com/office/drawing/2014/main" id="{BCA734D1-BB92-4ECA-9347-610F1AEB406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95852" y="1262858"/>
              <a:ext cx="486147" cy="486147"/>
            </a:xfrm>
            <a:prstGeom prst="rect">
              <a:avLst/>
            </a:prstGeom>
          </p:spPr>
        </p:pic>
        <p:sp>
          <p:nvSpPr>
            <p:cNvPr id="12" name="Rectangle: Rounded Corners 11">
              <a:extLst>
                <a:ext uri="{FF2B5EF4-FFF2-40B4-BE49-F238E27FC236}">
                  <a16:creationId xmlns:a16="http://schemas.microsoft.com/office/drawing/2014/main" id="{A9277F9F-C466-4B8F-AD24-3106B136FCE0}"/>
                </a:ext>
              </a:extLst>
            </p:cNvPr>
            <p:cNvSpPr/>
            <p:nvPr/>
          </p:nvSpPr>
          <p:spPr>
            <a:xfrm>
              <a:off x="6083727" y="1555338"/>
              <a:ext cx="1805940" cy="31950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Floor to floor: 3.65m</a:t>
              </a:r>
            </a:p>
          </p:txBody>
        </p:sp>
        <p:pic>
          <p:nvPicPr>
            <p:cNvPr id="28" name="Graphic 27" descr="Thought bubble">
              <a:extLst>
                <a:ext uri="{FF2B5EF4-FFF2-40B4-BE49-F238E27FC236}">
                  <a16:creationId xmlns:a16="http://schemas.microsoft.com/office/drawing/2014/main" id="{0826C0A3-A12E-4A8B-9D9F-84E7CB9CD04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463812" y="1260289"/>
              <a:ext cx="486147" cy="486147"/>
            </a:xfrm>
            <a:prstGeom prst="rect">
              <a:avLst/>
            </a:prstGeom>
          </p:spPr>
        </p:pic>
        <p:sp>
          <p:nvSpPr>
            <p:cNvPr id="29" name="Rectangle: Rounded Corners 28">
              <a:extLst>
                <a:ext uri="{FF2B5EF4-FFF2-40B4-BE49-F238E27FC236}">
                  <a16:creationId xmlns:a16="http://schemas.microsoft.com/office/drawing/2014/main" id="{277C8E30-29D9-46F9-B3B0-24870CC1839E}"/>
                </a:ext>
              </a:extLst>
            </p:cNvPr>
            <p:cNvSpPr/>
            <p:nvPr/>
          </p:nvSpPr>
          <p:spPr>
            <a:xfrm>
              <a:off x="3651687" y="1552769"/>
              <a:ext cx="1805940" cy="31950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Monocrystalline</a:t>
              </a:r>
            </a:p>
          </p:txBody>
        </p:sp>
      </p:grpSp>
      <p:pic>
        <p:nvPicPr>
          <p:cNvPr id="37" name="Graphic 36" descr="Thought bubble">
            <a:extLst>
              <a:ext uri="{FF2B5EF4-FFF2-40B4-BE49-F238E27FC236}">
                <a16:creationId xmlns:a16="http://schemas.microsoft.com/office/drawing/2014/main" id="{37C573E0-BDD5-4793-BC2E-777DE470CB4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761386" y="1296772"/>
            <a:ext cx="486147" cy="486147"/>
          </a:xfrm>
          <a:prstGeom prst="rect">
            <a:avLst/>
          </a:prstGeom>
        </p:spPr>
      </p:pic>
      <p:sp>
        <p:nvSpPr>
          <p:cNvPr id="39" name="Rectangle: Rounded Corners 38">
            <a:extLst>
              <a:ext uri="{FF2B5EF4-FFF2-40B4-BE49-F238E27FC236}">
                <a16:creationId xmlns:a16="http://schemas.microsoft.com/office/drawing/2014/main" id="{17E5DC5C-1300-4BD1-8B42-8C7CF80248C9}"/>
              </a:ext>
            </a:extLst>
          </p:cNvPr>
          <p:cNvSpPr/>
          <p:nvPr/>
        </p:nvSpPr>
        <p:spPr>
          <a:xfrm>
            <a:off x="7949261" y="1589252"/>
            <a:ext cx="1805940" cy="31950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Slab thickness: 0.30m</a:t>
            </a:r>
          </a:p>
        </p:txBody>
      </p:sp>
    </p:spTree>
    <p:extLst>
      <p:ext uri="{BB962C8B-B14F-4D97-AF65-F5344CB8AC3E}">
        <p14:creationId xmlns:p14="http://schemas.microsoft.com/office/powerpoint/2010/main" val="1345784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8198A72-3D39-4AD5-AE12-CB55AD72CFF1}"/>
              </a:ext>
            </a:extLst>
          </p:cNvPr>
          <p:cNvSpPr/>
          <p:nvPr/>
        </p:nvSpPr>
        <p:spPr>
          <a:xfrm>
            <a:off x="718281" y="2154957"/>
            <a:ext cx="2243510" cy="4118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a:t>
            </a:r>
            <a:endParaRPr lang="en-CH" dirty="0"/>
          </a:p>
        </p:txBody>
      </p:sp>
      <p:sp>
        <p:nvSpPr>
          <p:cNvPr id="13" name="Rectangle 12">
            <a:extLst>
              <a:ext uri="{FF2B5EF4-FFF2-40B4-BE49-F238E27FC236}">
                <a16:creationId xmlns:a16="http://schemas.microsoft.com/office/drawing/2014/main" id="{290CEA20-A3FB-44D2-8799-987A4A53B5A9}"/>
              </a:ext>
            </a:extLst>
          </p:cNvPr>
          <p:cNvSpPr/>
          <p:nvPr/>
        </p:nvSpPr>
        <p:spPr>
          <a:xfrm>
            <a:off x="6525295" y="2154957"/>
            <a:ext cx="2243523" cy="4118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a:t>
            </a:r>
            <a:endParaRPr lang="en-CH" dirty="0"/>
          </a:p>
        </p:txBody>
      </p:sp>
      <p:sp>
        <p:nvSpPr>
          <p:cNvPr id="14" name="Rectangle 13">
            <a:extLst>
              <a:ext uri="{FF2B5EF4-FFF2-40B4-BE49-F238E27FC236}">
                <a16:creationId xmlns:a16="http://schemas.microsoft.com/office/drawing/2014/main" id="{34E8C09B-E673-4079-AB8E-028262306E1A}"/>
              </a:ext>
            </a:extLst>
          </p:cNvPr>
          <p:cNvSpPr/>
          <p:nvPr/>
        </p:nvSpPr>
        <p:spPr>
          <a:xfrm>
            <a:off x="3621786" y="2154957"/>
            <a:ext cx="2243522" cy="4118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a:t>
            </a:r>
            <a:endParaRPr lang="en-CH" dirty="0"/>
          </a:p>
        </p:txBody>
      </p:sp>
      <p:sp>
        <p:nvSpPr>
          <p:cNvPr id="16" name="Rectangle 15">
            <a:extLst>
              <a:ext uri="{FF2B5EF4-FFF2-40B4-BE49-F238E27FC236}">
                <a16:creationId xmlns:a16="http://schemas.microsoft.com/office/drawing/2014/main" id="{E90673A9-1869-40BF-A87F-D3B49CDD78B2}"/>
              </a:ext>
            </a:extLst>
          </p:cNvPr>
          <p:cNvSpPr/>
          <p:nvPr/>
        </p:nvSpPr>
        <p:spPr>
          <a:xfrm>
            <a:off x="9428804" y="2154957"/>
            <a:ext cx="2243533" cy="4118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a:t>
            </a:r>
            <a:endParaRPr lang="en-CH" dirty="0"/>
          </a:p>
        </p:txBody>
      </p:sp>
      <p:pic>
        <p:nvPicPr>
          <p:cNvPr id="27" name="Picture 26">
            <a:extLst>
              <a:ext uri="{FF2B5EF4-FFF2-40B4-BE49-F238E27FC236}">
                <a16:creationId xmlns:a16="http://schemas.microsoft.com/office/drawing/2014/main" id="{F824DAF4-BFB9-42AB-84BD-DE7D8F2B00C8}"/>
              </a:ext>
            </a:extLst>
          </p:cNvPr>
          <p:cNvPicPr>
            <a:picLocks noChangeAspect="1"/>
          </p:cNvPicPr>
          <p:nvPr/>
        </p:nvPicPr>
        <p:blipFill rotWithShape="1">
          <a:blip r:embed="rId2">
            <a:extLst>
              <a:ext uri="{28A0092B-C50C-407E-A947-70E740481C1C}">
                <a14:useLocalDpi xmlns:a14="http://schemas.microsoft.com/office/drawing/2010/main" val="0"/>
              </a:ext>
            </a:extLst>
          </a:blip>
          <a:srcRect l="19750" t="6348" r="18212" b="5651"/>
          <a:stretch/>
        </p:blipFill>
        <p:spPr>
          <a:xfrm>
            <a:off x="9428804" y="2154957"/>
            <a:ext cx="2243533" cy="4118426"/>
          </a:xfrm>
          <a:prstGeom prst="rect">
            <a:avLst/>
          </a:prstGeom>
        </p:spPr>
      </p:pic>
      <p:pic>
        <p:nvPicPr>
          <p:cNvPr id="33" name="Picture 32">
            <a:extLst>
              <a:ext uri="{FF2B5EF4-FFF2-40B4-BE49-F238E27FC236}">
                <a16:creationId xmlns:a16="http://schemas.microsoft.com/office/drawing/2014/main" id="{1A69F108-64C0-47D0-8981-6C71E49642BC}"/>
              </a:ext>
            </a:extLst>
          </p:cNvPr>
          <p:cNvPicPr>
            <a:picLocks noChangeAspect="1"/>
          </p:cNvPicPr>
          <p:nvPr/>
        </p:nvPicPr>
        <p:blipFill rotWithShape="1">
          <a:blip r:embed="rId3">
            <a:extLst>
              <a:ext uri="{28A0092B-C50C-407E-A947-70E740481C1C}">
                <a14:useLocalDpi xmlns:a14="http://schemas.microsoft.com/office/drawing/2010/main" val="0"/>
              </a:ext>
            </a:extLst>
          </a:blip>
          <a:srcRect l="23462" t="6635" r="14499" b="5365"/>
          <a:stretch/>
        </p:blipFill>
        <p:spPr>
          <a:xfrm>
            <a:off x="6525294" y="2154957"/>
            <a:ext cx="2243524" cy="4118426"/>
          </a:xfrm>
          <a:prstGeom prst="rect">
            <a:avLst/>
          </a:prstGeom>
        </p:spPr>
      </p:pic>
      <p:pic>
        <p:nvPicPr>
          <p:cNvPr id="29" name="Picture 28">
            <a:extLst>
              <a:ext uri="{FF2B5EF4-FFF2-40B4-BE49-F238E27FC236}">
                <a16:creationId xmlns:a16="http://schemas.microsoft.com/office/drawing/2014/main" id="{B93D5AF3-B293-4988-BEC9-480EE0DE50FE}"/>
              </a:ext>
            </a:extLst>
          </p:cNvPr>
          <p:cNvPicPr>
            <a:picLocks noChangeAspect="1"/>
          </p:cNvPicPr>
          <p:nvPr/>
        </p:nvPicPr>
        <p:blipFill rotWithShape="1">
          <a:blip r:embed="rId4">
            <a:extLst>
              <a:ext uri="{28A0092B-C50C-407E-A947-70E740481C1C}">
                <a14:useLocalDpi xmlns:a14="http://schemas.microsoft.com/office/drawing/2010/main" val="0"/>
              </a:ext>
            </a:extLst>
          </a:blip>
          <a:srcRect l="23414" t="6348" r="14548" b="5651"/>
          <a:stretch/>
        </p:blipFill>
        <p:spPr>
          <a:xfrm>
            <a:off x="3621777" y="2154957"/>
            <a:ext cx="2243531" cy="4118426"/>
          </a:xfrm>
          <a:prstGeom prst="rect">
            <a:avLst/>
          </a:prstGeom>
        </p:spPr>
      </p:pic>
      <p:pic>
        <p:nvPicPr>
          <p:cNvPr id="7" name="Picture 6">
            <a:extLst>
              <a:ext uri="{FF2B5EF4-FFF2-40B4-BE49-F238E27FC236}">
                <a16:creationId xmlns:a16="http://schemas.microsoft.com/office/drawing/2014/main" id="{D33B1C89-A1C3-4E19-B5CE-AAFFAE6A4BC7}"/>
              </a:ext>
            </a:extLst>
          </p:cNvPr>
          <p:cNvPicPr>
            <a:picLocks noChangeAspect="1"/>
          </p:cNvPicPr>
          <p:nvPr/>
        </p:nvPicPr>
        <p:blipFill rotWithShape="1">
          <a:blip r:embed="rId5">
            <a:extLst>
              <a:ext uri="{28A0092B-C50C-407E-A947-70E740481C1C}">
                <a14:useLocalDpi xmlns:a14="http://schemas.microsoft.com/office/drawing/2010/main" val="0"/>
              </a:ext>
            </a:extLst>
          </a:blip>
          <a:srcRect l="22122" t="6637" r="15839" b="5363"/>
          <a:stretch/>
        </p:blipFill>
        <p:spPr>
          <a:xfrm>
            <a:off x="718281" y="2154958"/>
            <a:ext cx="2243510" cy="4118426"/>
          </a:xfrm>
          <a:prstGeom prst="rect">
            <a:avLst/>
          </a:prstGeom>
        </p:spPr>
      </p:pic>
      <p:pic>
        <p:nvPicPr>
          <p:cNvPr id="3" name="Graphic 2" descr="Playbook">
            <a:extLst>
              <a:ext uri="{FF2B5EF4-FFF2-40B4-BE49-F238E27FC236}">
                <a16:creationId xmlns:a16="http://schemas.microsoft.com/office/drawing/2014/main" id="{A740917E-0515-47E4-B857-A61DB4A157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1000" y="518825"/>
            <a:ext cx="861338" cy="861338"/>
          </a:xfrm>
          <a:prstGeom prst="rect">
            <a:avLst/>
          </a:prstGeom>
        </p:spPr>
      </p:pic>
      <p:sp>
        <p:nvSpPr>
          <p:cNvPr id="4" name="Title 1">
            <a:extLst>
              <a:ext uri="{FF2B5EF4-FFF2-40B4-BE49-F238E27FC236}">
                <a16:creationId xmlns:a16="http://schemas.microsoft.com/office/drawing/2014/main" id="{B3799669-BD04-4B99-A74F-8A35C8D2F82B}"/>
              </a:ext>
            </a:extLst>
          </p:cNvPr>
          <p:cNvSpPr txBox="1">
            <a:spLocks/>
          </p:cNvSpPr>
          <p:nvPr/>
        </p:nvSpPr>
        <p:spPr>
          <a:xfrm>
            <a:off x="1399828" y="365125"/>
            <a:ext cx="103310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Different options | Angle fixed 40°</a:t>
            </a:r>
            <a:endParaRPr lang="en-CH" dirty="0"/>
          </a:p>
        </p:txBody>
      </p:sp>
      <p:sp>
        <p:nvSpPr>
          <p:cNvPr id="5" name="TextBox 4">
            <a:extLst>
              <a:ext uri="{FF2B5EF4-FFF2-40B4-BE49-F238E27FC236}">
                <a16:creationId xmlns:a16="http://schemas.microsoft.com/office/drawing/2014/main" id="{7FA4D84C-9D64-4A2E-A173-B4C77D588108}"/>
              </a:ext>
            </a:extLst>
          </p:cNvPr>
          <p:cNvSpPr txBox="1"/>
          <p:nvPr/>
        </p:nvSpPr>
        <p:spPr>
          <a:xfrm>
            <a:off x="3825589" y="1570254"/>
            <a:ext cx="1851285" cy="338554"/>
          </a:xfrm>
          <a:prstGeom prst="rect">
            <a:avLst/>
          </a:prstGeom>
          <a:noFill/>
        </p:spPr>
        <p:txBody>
          <a:bodyPr wrap="square" rtlCol="0">
            <a:spAutoFit/>
          </a:bodyPr>
          <a:lstStyle/>
          <a:p>
            <a:pPr algn="ctr"/>
            <a:r>
              <a:rPr lang="en-US" sz="1600" dirty="0"/>
              <a:t>Option 1</a:t>
            </a:r>
            <a:endParaRPr lang="en-CH" sz="1600" dirty="0"/>
          </a:p>
        </p:txBody>
      </p:sp>
      <p:sp>
        <p:nvSpPr>
          <p:cNvPr id="6" name="TextBox 5">
            <a:extLst>
              <a:ext uri="{FF2B5EF4-FFF2-40B4-BE49-F238E27FC236}">
                <a16:creationId xmlns:a16="http://schemas.microsoft.com/office/drawing/2014/main" id="{671D28FF-4688-4BB5-AC71-D0E280909656}"/>
              </a:ext>
            </a:extLst>
          </p:cNvPr>
          <p:cNvSpPr txBox="1"/>
          <p:nvPr/>
        </p:nvSpPr>
        <p:spPr>
          <a:xfrm>
            <a:off x="987450" y="1570254"/>
            <a:ext cx="1851285" cy="338554"/>
          </a:xfrm>
          <a:prstGeom prst="rect">
            <a:avLst/>
          </a:prstGeom>
          <a:noFill/>
        </p:spPr>
        <p:txBody>
          <a:bodyPr wrap="square" rtlCol="0">
            <a:spAutoFit/>
          </a:bodyPr>
          <a:lstStyle/>
          <a:p>
            <a:pPr algn="ctr"/>
            <a:r>
              <a:rPr lang="en-US" sz="1600" dirty="0"/>
              <a:t>3for2 status quo</a:t>
            </a:r>
            <a:endParaRPr lang="en-CH" sz="1600" dirty="0"/>
          </a:p>
        </p:txBody>
      </p:sp>
      <p:sp>
        <p:nvSpPr>
          <p:cNvPr id="9" name="TextBox 8">
            <a:extLst>
              <a:ext uri="{FF2B5EF4-FFF2-40B4-BE49-F238E27FC236}">
                <a16:creationId xmlns:a16="http://schemas.microsoft.com/office/drawing/2014/main" id="{63E19601-71ED-46F8-854F-0AF6CC7016E1}"/>
              </a:ext>
            </a:extLst>
          </p:cNvPr>
          <p:cNvSpPr txBox="1"/>
          <p:nvPr/>
        </p:nvSpPr>
        <p:spPr>
          <a:xfrm>
            <a:off x="9632615" y="1570254"/>
            <a:ext cx="1851287" cy="338554"/>
          </a:xfrm>
          <a:prstGeom prst="rect">
            <a:avLst/>
          </a:prstGeom>
          <a:noFill/>
        </p:spPr>
        <p:txBody>
          <a:bodyPr wrap="square" rtlCol="0">
            <a:spAutoFit/>
          </a:bodyPr>
          <a:lstStyle/>
          <a:p>
            <a:pPr algn="ctr"/>
            <a:r>
              <a:rPr lang="en-US" sz="1600" dirty="0"/>
              <a:t>Option 3</a:t>
            </a:r>
            <a:endParaRPr lang="en-CH" sz="1600" dirty="0"/>
          </a:p>
        </p:txBody>
      </p:sp>
      <p:sp>
        <p:nvSpPr>
          <p:cNvPr id="10" name="TextBox 9">
            <a:extLst>
              <a:ext uri="{FF2B5EF4-FFF2-40B4-BE49-F238E27FC236}">
                <a16:creationId xmlns:a16="http://schemas.microsoft.com/office/drawing/2014/main" id="{A2504390-FB84-4CB8-B150-54F9374E1C79}"/>
              </a:ext>
            </a:extLst>
          </p:cNvPr>
          <p:cNvSpPr txBox="1"/>
          <p:nvPr/>
        </p:nvSpPr>
        <p:spPr>
          <a:xfrm>
            <a:off x="6729102" y="1570254"/>
            <a:ext cx="1851285" cy="338554"/>
          </a:xfrm>
          <a:prstGeom prst="rect">
            <a:avLst/>
          </a:prstGeom>
          <a:noFill/>
        </p:spPr>
        <p:txBody>
          <a:bodyPr wrap="square" rtlCol="0">
            <a:spAutoFit/>
          </a:bodyPr>
          <a:lstStyle/>
          <a:p>
            <a:pPr algn="ctr"/>
            <a:r>
              <a:rPr lang="en-US" sz="1600" dirty="0"/>
              <a:t>Option 2</a:t>
            </a:r>
            <a:endParaRPr lang="en-CH" sz="1600" dirty="0"/>
          </a:p>
        </p:txBody>
      </p:sp>
    </p:spTree>
    <p:extLst>
      <p:ext uri="{BB962C8B-B14F-4D97-AF65-F5344CB8AC3E}">
        <p14:creationId xmlns:p14="http://schemas.microsoft.com/office/powerpoint/2010/main" val="2828347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AA27-ABA9-4A85-8404-0A5C319BD343}"/>
              </a:ext>
            </a:extLst>
          </p:cNvPr>
          <p:cNvSpPr>
            <a:spLocks noGrp="1"/>
          </p:cNvSpPr>
          <p:nvPr>
            <p:ph type="ctrTitle"/>
          </p:nvPr>
        </p:nvSpPr>
        <p:spPr>
          <a:xfrm>
            <a:off x="4890051" y="1472219"/>
            <a:ext cx="7140271" cy="4228865"/>
          </a:xfrm>
        </p:spPr>
        <p:txBody>
          <a:bodyPr anchor="ctr"/>
          <a:lstStyle/>
          <a:p>
            <a:r>
              <a:rPr lang="en-US" dirty="0">
                <a:solidFill>
                  <a:schemeClr val="bg1"/>
                </a:solidFill>
              </a:rPr>
              <a:t>Cooling loads</a:t>
            </a:r>
            <a:endParaRPr lang="en-CH" dirty="0">
              <a:solidFill>
                <a:schemeClr val="bg1"/>
              </a:solidFill>
            </a:endParaRPr>
          </a:p>
        </p:txBody>
      </p:sp>
      <p:sp>
        <p:nvSpPr>
          <p:cNvPr id="7" name="Content Placeholder 2">
            <a:extLst>
              <a:ext uri="{FF2B5EF4-FFF2-40B4-BE49-F238E27FC236}">
                <a16:creationId xmlns:a16="http://schemas.microsoft.com/office/drawing/2014/main" id="{BADF4D5A-2BDD-4755-99DE-59DA9C9D9F37}"/>
              </a:ext>
            </a:extLst>
          </p:cNvPr>
          <p:cNvSpPr txBox="1">
            <a:spLocks/>
          </p:cNvSpPr>
          <p:nvPr/>
        </p:nvSpPr>
        <p:spPr>
          <a:xfrm>
            <a:off x="1272607" y="1794905"/>
            <a:ext cx="10515600" cy="4351338"/>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Arial" panose="020B0604020202020204" pitchFamily="34" charset="0"/>
              <a:buChar char="•"/>
            </a:pPr>
            <a:r>
              <a:rPr lang="en-US" dirty="0">
                <a:solidFill>
                  <a:schemeClr val="accent3">
                    <a:lumMod val="75000"/>
                  </a:schemeClr>
                </a:solidFill>
              </a:rPr>
              <a:t>3for2 concept</a:t>
            </a:r>
          </a:p>
          <a:p>
            <a:pPr marL="342900" indent="-342900" algn="l">
              <a:lnSpc>
                <a:spcPct val="150000"/>
              </a:lnSpc>
              <a:buFont typeface="Arial" panose="020B0604020202020204" pitchFamily="34" charset="0"/>
              <a:buChar char="•"/>
            </a:pPr>
            <a:r>
              <a:rPr lang="en-US" dirty="0">
                <a:solidFill>
                  <a:schemeClr val="accent3">
                    <a:lumMod val="75000"/>
                  </a:schemeClr>
                </a:solidFill>
              </a:rPr>
              <a:t>Sun path </a:t>
            </a:r>
          </a:p>
          <a:p>
            <a:pPr marL="342900" indent="-342900" algn="l">
              <a:lnSpc>
                <a:spcPct val="150000"/>
              </a:lnSpc>
              <a:buFont typeface="Arial" panose="020B0604020202020204" pitchFamily="34" charset="0"/>
              <a:buChar char="•"/>
            </a:pPr>
            <a:r>
              <a:rPr lang="en-US" dirty="0">
                <a:solidFill>
                  <a:schemeClr val="accent3">
                    <a:lumMod val="75000"/>
                  </a:schemeClr>
                </a:solidFill>
              </a:rPr>
              <a:t>Validation of solar results</a:t>
            </a:r>
          </a:p>
          <a:p>
            <a:pPr marL="342900" indent="-342900" algn="l">
              <a:lnSpc>
                <a:spcPct val="150000"/>
              </a:lnSpc>
              <a:buFont typeface="Arial" panose="020B0604020202020204" pitchFamily="34" charset="0"/>
              <a:buChar char="•"/>
            </a:pPr>
            <a:r>
              <a:rPr lang="en-US" dirty="0">
                <a:solidFill>
                  <a:schemeClr val="accent3">
                    <a:lumMod val="75000"/>
                  </a:schemeClr>
                </a:solidFill>
              </a:rPr>
              <a:t>Status quo analysis</a:t>
            </a:r>
          </a:p>
          <a:p>
            <a:pPr marL="342900" indent="-342900" algn="l">
              <a:lnSpc>
                <a:spcPct val="150000"/>
              </a:lnSpc>
              <a:buFont typeface="Arial" panose="020B0604020202020204" pitchFamily="34" charset="0"/>
              <a:buChar char="•"/>
            </a:pPr>
            <a:r>
              <a:rPr lang="en-US" dirty="0">
                <a:solidFill>
                  <a:schemeClr val="accent3">
                    <a:lumMod val="75000"/>
                  </a:schemeClr>
                </a:solidFill>
              </a:rPr>
              <a:t>Optimization studies</a:t>
            </a:r>
          </a:p>
          <a:p>
            <a:pPr marL="342900" indent="-342900" algn="l">
              <a:lnSpc>
                <a:spcPct val="150000"/>
              </a:lnSpc>
              <a:buFont typeface="Arial" panose="020B0604020202020204" pitchFamily="34" charset="0"/>
              <a:buChar char="•"/>
            </a:pPr>
            <a:r>
              <a:rPr lang="en-US" dirty="0">
                <a:solidFill>
                  <a:schemeClr val="accent3">
                    <a:lumMod val="75000"/>
                  </a:schemeClr>
                </a:solidFill>
              </a:rPr>
              <a:t>Electricity production</a:t>
            </a:r>
          </a:p>
          <a:p>
            <a:pPr marL="342900" indent="-342900" algn="l">
              <a:lnSpc>
                <a:spcPct val="150000"/>
              </a:lnSpc>
              <a:buFont typeface="Arial" panose="020B0604020202020204" pitchFamily="34" charset="0"/>
              <a:buChar char="•"/>
            </a:pPr>
            <a:r>
              <a:rPr lang="en-US" dirty="0">
                <a:solidFill>
                  <a:schemeClr val="bg1"/>
                </a:solidFill>
              </a:rPr>
              <a:t>Cooling loads</a:t>
            </a:r>
          </a:p>
          <a:p>
            <a:pPr marL="342900" indent="-342900" algn="l">
              <a:lnSpc>
                <a:spcPct val="150000"/>
              </a:lnSpc>
              <a:buFont typeface="Arial" panose="020B0604020202020204" pitchFamily="34" charset="0"/>
              <a:buChar char="•"/>
            </a:pPr>
            <a:r>
              <a:rPr lang="en-US" dirty="0">
                <a:solidFill>
                  <a:schemeClr val="accent3">
                    <a:lumMod val="75000"/>
                  </a:schemeClr>
                </a:solidFill>
              </a:rPr>
              <a:t>Trade-off analysis</a:t>
            </a:r>
          </a:p>
          <a:p>
            <a:pPr marL="342900" indent="-342900" algn="l">
              <a:lnSpc>
                <a:spcPct val="150000"/>
              </a:lnSpc>
              <a:buFont typeface="Arial" panose="020B0604020202020204" pitchFamily="34" charset="0"/>
              <a:buChar char="•"/>
            </a:pPr>
            <a:r>
              <a:rPr lang="en-US" dirty="0">
                <a:solidFill>
                  <a:schemeClr val="accent3">
                    <a:lumMod val="75000"/>
                  </a:schemeClr>
                </a:solidFill>
              </a:rPr>
              <a:t>Conclusion and discussion</a:t>
            </a:r>
          </a:p>
        </p:txBody>
      </p:sp>
    </p:spTree>
    <p:extLst>
      <p:ext uri="{BB962C8B-B14F-4D97-AF65-F5344CB8AC3E}">
        <p14:creationId xmlns:p14="http://schemas.microsoft.com/office/powerpoint/2010/main" val="2813738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Graphic 13" descr="Snowflake">
            <a:extLst>
              <a:ext uri="{FF2B5EF4-FFF2-40B4-BE49-F238E27FC236}">
                <a16:creationId xmlns:a16="http://schemas.microsoft.com/office/drawing/2014/main" id="{2EB21CF5-1465-46B9-A21B-4B7B5CF939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811" y="510415"/>
            <a:ext cx="914400" cy="914400"/>
          </a:xfrm>
          <a:prstGeom prst="rect">
            <a:avLst/>
          </a:prstGeom>
        </p:spPr>
      </p:pic>
      <p:grpSp>
        <p:nvGrpSpPr>
          <p:cNvPr id="2" name="Group 1">
            <a:extLst>
              <a:ext uri="{FF2B5EF4-FFF2-40B4-BE49-F238E27FC236}">
                <a16:creationId xmlns:a16="http://schemas.microsoft.com/office/drawing/2014/main" id="{2B088D54-F879-462C-8D9E-92101BDE30D8}"/>
              </a:ext>
            </a:extLst>
          </p:cNvPr>
          <p:cNvGrpSpPr/>
          <p:nvPr/>
        </p:nvGrpSpPr>
        <p:grpSpPr>
          <a:xfrm>
            <a:off x="956843" y="238797"/>
            <a:ext cx="7482619" cy="5799030"/>
            <a:chOff x="4282465" y="640080"/>
            <a:chExt cx="7198472" cy="5578816"/>
          </a:xfrm>
        </p:grpSpPr>
        <p:pic>
          <p:nvPicPr>
            <p:cNvPr id="8" name="Picture 7">
              <a:extLst>
                <a:ext uri="{FF2B5EF4-FFF2-40B4-BE49-F238E27FC236}">
                  <a16:creationId xmlns:a16="http://schemas.microsoft.com/office/drawing/2014/main" id="{86DDD949-3727-4A53-8F6B-1CECAB2AF46E}"/>
                </a:ext>
              </a:extLst>
            </p:cNvPr>
            <p:cNvPicPr>
              <a:picLocks noChangeAspect="1"/>
            </p:cNvPicPr>
            <p:nvPr/>
          </p:nvPicPr>
          <p:blipFill>
            <a:blip r:embed="rId4">
              <a:clrChange>
                <a:clrFrom>
                  <a:srgbClr val="FEFFFF"/>
                </a:clrFrom>
                <a:clrTo>
                  <a:srgbClr val="FEFFFF">
                    <a:alpha val="0"/>
                  </a:srgbClr>
                </a:clrTo>
              </a:clrChange>
              <a:extLst>
                <a:ext uri="{28A0092B-C50C-407E-A947-70E740481C1C}">
                  <a14:useLocalDpi xmlns:a14="http://schemas.microsoft.com/office/drawing/2010/main" val="0"/>
                </a:ext>
              </a:extLst>
            </a:blip>
            <a:stretch>
              <a:fillRect/>
            </a:stretch>
          </p:blipFill>
          <p:spPr>
            <a:xfrm>
              <a:off x="4282465" y="640080"/>
              <a:ext cx="7198472" cy="5578816"/>
            </a:xfrm>
            <a:prstGeom prst="rect">
              <a:avLst/>
            </a:prstGeom>
          </p:spPr>
        </p:pic>
        <p:sp>
          <p:nvSpPr>
            <p:cNvPr id="7" name="Rectangle 6">
              <a:extLst>
                <a:ext uri="{FF2B5EF4-FFF2-40B4-BE49-F238E27FC236}">
                  <a16:creationId xmlns:a16="http://schemas.microsoft.com/office/drawing/2014/main" id="{88944802-3E5B-443A-BBEB-C01BA62D2A36}"/>
                </a:ext>
              </a:extLst>
            </p:cNvPr>
            <p:cNvSpPr/>
            <p:nvPr/>
          </p:nvSpPr>
          <p:spPr>
            <a:xfrm>
              <a:off x="4574827" y="5927387"/>
              <a:ext cx="3058143" cy="239949"/>
            </a:xfrm>
            <a:prstGeom prst="rect">
              <a:avLst/>
            </a:prstGeom>
            <a:solidFill>
              <a:schemeClr val="accent4">
                <a:alpha val="23922"/>
              </a:schemeClr>
            </a:solidFill>
            <a:ln>
              <a:solidFill>
                <a:schemeClr val="accent4"/>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H"/>
            </a:p>
          </p:txBody>
        </p:sp>
      </p:grpSp>
      <p:sp>
        <p:nvSpPr>
          <p:cNvPr id="10" name="Title 1">
            <a:extLst>
              <a:ext uri="{FF2B5EF4-FFF2-40B4-BE49-F238E27FC236}">
                <a16:creationId xmlns:a16="http://schemas.microsoft.com/office/drawing/2014/main" id="{93F7354E-CE1C-45BE-9A55-21D20FA2CC5D}"/>
              </a:ext>
            </a:extLst>
          </p:cNvPr>
          <p:cNvSpPr txBox="1">
            <a:spLocks/>
          </p:cNvSpPr>
          <p:nvPr/>
        </p:nvSpPr>
        <p:spPr>
          <a:xfrm>
            <a:off x="1426722"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Cooling loads</a:t>
            </a:r>
            <a:endParaRPr lang="en-CH" dirty="0"/>
          </a:p>
        </p:txBody>
      </p:sp>
      <p:pic>
        <p:nvPicPr>
          <p:cNvPr id="9" name="Picture 8">
            <a:extLst>
              <a:ext uri="{FF2B5EF4-FFF2-40B4-BE49-F238E27FC236}">
                <a16:creationId xmlns:a16="http://schemas.microsoft.com/office/drawing/2014/main" id="{AE4BD87B-CA1D-4C1D-95F6-F17C7C5D8A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6265" y="4037806"/>
            <a:ext cx="5874198" cy="2276251"/>
          </a:xfrm>
          <a:prstGeom prst="rect">
            <a:avLst/>
          </a:prstGeom>
        </p:spPr>
      </p:pic>
      <p:sp>
        <p:nvSpPr>
          <p:cNvPr id="11" name="Rectangle 10">
            <a:extLst>
              <a:ext uri="{FF2B5EF4-FFF2-40B4-BE49-F238E27FC236}">
                <a16:creationId xmlns:a16="http://schemas.microsoft.com/office/drawing/2014/main" id="{3A234E24-C74B-4FB7-BD06-723C7F2B1172}"/>
              </a:ext>
            </a:extLst>
          </p:cNvPr>
          <p:cNvSpPr/>
          <p:nvPr/>
        </p:nvSpPr>
        <p:spPr>
          <a:xfrm>
            <a:off x="5880214" y="4440660"/>
            <a:ext cx="4080750" cy="528579"/>
          </a:xfrm>
          <a:prstGeom prst="rect">
            <a:avLst/>
          </a:prstGeom>
          <a:solidFill>
            <a:schemeClr val="accent4">
              <a:alpha val="23922"/>
            </a:schemeClr>
          </a:solidFill>
          <a:ln>
            <a:solidFill>
              <a:schemeClr val="accent4"/>
            </a:solidFill>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H" dirty="0"/>
          </a:p>
        </p:txBody>
      </p:sp>
      <p:cxnSp>
        <p:nvCxnSpPr>
          <p:cNvPr id="4" name="Connector: Elbow 3">
            <a:extLst>
              <a:ext uri="{FF2B5EF4-FFF2-40B4-BE49-F238E27FC236}">
                <a16:creationId xmlns:a16="http://schemas.microsoft.com/office/drawing/2014/main" id="{20D61D6B-B48E-485A-91DB-A9849EE92CF7}"/>
              </a:ext>
            </a:extLst>
          </p:cNvPr>
          <p:cNvCxnSpPr>
            <a:cxnSpLocks/>
            <a:stCxn id="7" idx="3"/>
            <a:endCxn id="11" idx="1"/>
          </p:cNvCxnSpPr>
          <p:nvPr/>
        </p:nvCxnSpPr>
        <p:spPr>
          <a:xfrm flipV="1">
            <a:off x="4439603" y="4704950"/>
            <a:ext cx="1440611" cy="1154572"/>
          </a:xfrm>
          <a:prstGeom prst="bentConnector3">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16086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59DC1257-4065-490F-B1E7-C8AD3048B230}"/>
              </a:ext>
            </a:extLst>
          </p:cNvPr>
          <p:cNvGraphicFramePr>
            <a:graphicFrameLocks noGrp="1"/>
          </p:cNvGraphicFramePr>
          <p:nvPr>
            <p:extLst>
              <p:ext uri="{D42A27DB-BD31-4B8C-83A1-F6EECF244321}">
                <p14:modId xmlns:p14="http://schemas.microsoft.com/office/powerpoint/2010/main" val="1995475431"/>
              </p:ext>
            </p:extLst>
          </p:nvPr>
        </p:nvGraphicFramePr>
        <p:xfrm>
          <a:off x="922808" y="3697555"/>
          <a:ext cx="3744343" cy="2795804"/>
        </p:xfrm>
        <a:graphic>
          <a:graphicData uri="http://schemas.openxmlformats.org/drawingml/2006/table">
            <a:tbl>
              <a:tblPr firstRow="1" firstCol="1">
                <a:tableStyleId>{D27102A9-8310-4765-A935-A1911B00CA55}</a:tableStyleId>
              </a:tblPr>
              <a:tblGrid>
                <a:gridCol w="2435090">
                  <a:extLst>
                    <a:ext uri="{9D8B030D-6E8A-4147-A177-3AD203B41FA5}">
                      <a16:colId xmlns:a16="http://schemas.microsoft.com/office/drawing/2014/main" val="4191499455"/>
                    </a:ext>
                  </a:extLst>
                </a:gridCol>
                <a:gridCol w="1309253">
                  <a:extLst>
                    <a:ext uri="{9D8B030D-6E8A-4147-A177-3AD203B41FA5}">
                      <a16:colId xmlns:a16="http://schemas.microsoft.com/office/drawing/2014/main" val="2754691636"/>
                    </a:ext>
                  </a:extLst>
                </a:gridCol>
              </a:tblGrid>
              <a:tr h="304072">
                <a:tc gridSpan="2">
                  <a:txBody>
                    <a:bodyPr/>
                    <a:lstStyle/>
                    <a:p>
                      <a:pPr algn="ctr"/>
                      <a:r>
                        <a:rPr lang="en-US" sz="1400" dirty="0"/>
                        <a:t>Parameters and assumptions used </a:t>
                      </a:r>
                      <a:endParaRPr lang="en-CH" sz="1400" dirty="0"/>
                    </a:p>
                  </a:txBody>
                  <a:tcPr anchor="ctr"/>
                </a:tc>
                <a:tc hMerge="1">
                  <a:txBody>
                    <a:bodyPr/>
                    <a:lstStyle/>
                    <a:p>
                      <a:pPr algn="ctr"/>
                      <a:endParaRPr lang="en-CH" sz="1400" dirty="0"/>
                    </a:p>
                  </a:txBody>
                  <a:tcPr anchor="ctr"/>
                </a:tc>
                <a:extLst>
                  <a:ext uri="{0D108BD9-81ED-4DB2-BD59-A6C34878D82A}">
                    <a16:rowId xmlns:a16="http://schemas.microsoft.com/office/drawing/2014/main" val="1430531798"/>
                  </a:ext>
                </a:extLst>
              </a:tr>
              <a:tr h="331102">
                <a:tc>
                  <a:txBody>
                    <a:bodyPr/>
                    <a:lstStyle/>
                    <a:p>
                      <a:pPr algn="l"/>
                      <a:r>
                        <a:rPr lang="en-US" sz="1400" dirty="0"/>
                        <a:t>g-value </a:t>
                      </a:r>
                      <a:endParaRPr lang="en-CH" sz="1400" dirty="0"/>
                    </a:p>
                  </a:txBody>
                  <a:tcPr anchor="ctr"/>
                </a:tc>
                <a:tc>
                  <a:txBody>
                    <a:bodyPr/>
                    <a:lstStyle/>
                    <a:p>
                      <a:pPr algn="ctr"/>
                      <a:r>
                        <a:rPr lang="en-US" sz="1400" dirty="0"/>
                        <a:t>0.6</a:t>
                      </a:r>
                    </a:p>
                  </a:txBody>
                  <a:tcPr anchor="ctr"/>
                </a:tc>
                <a:extLst>
                  <a:ext uri="{0D108BD9-81ED-4DB2-BD59-A6C34878D82A}">
                    <a16:rowId xmlns:a16="http://schemas.microsoft.com/office/drawing/2014/main" val="3576494485"/>
                  </a:ext>
                </a:extLst>
              </a:tr>
              <a:tr h="331102">
                <a:tc>
                  <a:txBody>
                    <a:bodyPr/>
                    <a:lstStyle/>
                    <a:p>
                      <a:pPr algn="l"/>
                      <a:r>
                        <a:rPr lang="en-US" sz="1400" dirty="0"/>
                        <a:t>S</a:t>
                      </a:r>
                      <a:endParaRPr lang="en-CH" sz="1400" dirty="0"/>
                    </a:p>
                  </a:txBody>
                  <a:tcPr anchor="ctr"/>
                </a:tc>
                <a:tc>
                  <a:txBody>
                    <a:bodyPr/>
                    <a:lstStyle/>
                    <a:p>
                      <a:pPr algn="ctr"/>
                      <a:r>
                        <a:rPr lang="en-US" sz="1400" dirty="0"/>
                        <a:t>suppressed</a:t>
                      </a:r>
                    </a:p>
                  </a:txBody>
                  <a:tcPr anchor="ctr"/>
                </a:tc>
                <a:extLst>
                  <a:ext uri="{0D108BD9-81ED-4DB2-BD59-A6C34878D82A}">
                    <a16:rowId xmlns:a16="http://schemas.microsoft.com/office/drawing/2014/main" val="1586691718"/>
                  </a:ext>
                </a:extLst>
              </a:tr>
              <a:tr h="304072">
                <a:tc>
                  <a:txBody>
                    <a:bodyPr/>
                    <a:lstStyle/>
                    <a:p>
                      <a:pPr algn="l"/>
                      <a:r>
                        <a:rPr lang="en-US" sz="1400" dirty="0"/>
                        <a:t>Glass area flat facade</a:t>
                      </a:r>
                      <a:endParaRPr lang="en-CH" sz="1400" dirty="0"/>
                    </a:p>
                  </a:txBody>
                  <a:tcPr anchor="ctr"/>
                </a:tc>
                <a:tc>
                  <a:txBody>
                    <a:bodyPr/>
                    <a:lstStyle/>
                    <a:p>
                      <a:pPr algn="ctr"/>
                      <a:r>
                        <a:rPr lang="en-CH" sz="1400" dirty="0"/>
                        <a:t>15</a:t>
                      </a:r>
                      <a:r>
                        <a:rPr lang="en-US" sz="1400" dirty="0"/>
                        <a:t>’</a:t>
                      </a:r>
                      <a:r>
                        <a:rPr lang="en-CH" sz="1400" dirty="0"/>
                        <a:t>330</a:t>
                      </a:r>
                      <a:r>
                        <a:rPr lang="en-US" sz="1400" dirty="0"/>
                        <a:t>.0 m2</a:t>
                      </a:r>
                      <a:endParaRPr lang="en-CH" sz="1400" dirty="0"/>
                    </a:p>
                  </a:txBody>
                  <a:tcPr anchor="ctr"/>
                </a:tc>
                <a:extLst>
                  <a:ext uri="{0D108BD9-81ED-4DB2-BD59-A6C34878D82A}">
                    <a16:rowId xmlns:a16="http://schemas.microsoft.com/office/drawing/2014/main" val="3501174822"/>
                  </a:ext>
                </a:extLst>
              </a:tr>
              <a:tr h="304072">
                <a:tc>
                  <a:txBody>
                    <a:bodyPr/>
                    <a:lstStyle/>
                    <a:p>
                      <a:pPr algn="l"/>
                      <a:r>
                        <a:rPr lang="en-US" sz="1400" dirty="0"/>
                        <a:t>Glass area (Status quo)</a:t>
                      </a:r>
                      <a:endParaRPr lang="en-CH" sz="1400" dirty="0"/>
                    </a:p>
                  </a:txBody>
                  <a:tcPr anchor="ctr"/>
                </a:tc>
                <a:tc>
                  <a:txBody>
                    <a:bodyPr/>
                    <a:lstStyle/>
                    <a:p>
                      <a:pPr algn="ctr"/>
                      <a:r>
                        <a:rPr lang="en-CH" sz="1400" dirty="0"/>
                        <a:t>15</a:t>
                      </a:r>
                      <a:r>
                        <a:rPr lang="en-US" sz="1400" dirty="0"/>
                        <a:t>’</a:t>
                      </a:r>
                      <a:r>
                        <a:rPr lang="en-CH" sz="1400" dirty="0"/>
                        <a:t>172.9</a:t>
                      </a:r>
                      <a:r>
                        <a:rPr lang="en-US" sz="1400" dirty="0"/>
                        <a:t> m2</a:t>
                      </a:r>
                      <a:endParaRPr lang="en-CH" sz="1400" dirty="0"/>
                    </a:p>
                  </a:txBody>
                  <a:tcPr anchor="ctr"/>
                </a:tc>
                <a:extLst>
                  <a:ext uri="{0D108BD9-81ED-4DB2-BD59-A6C34878D82A}">
                    <a16:rowId xmlns:a16="http://schemas.microsoft.com/office/drawing/2014/main" val="3033169858"/>
                  </a:ext>
                </a:extLst>
              </a:tr>
              <a:tr h="304072">
                <a:tc>
                  <a:txBody>
                    <a:bodyPr/>
                    <a:lstStyle/>
                    <a:p>
                      <a:pPr algn="l"/>
                      <a:r>
                        <a:rPr lang="en-US" sz="1400" dirty="0"/>
                        <a:t>Glass area (40°)</a:t>
                      </a:r>
                      <a:endParaRPr lang="en-CH" sz="1400" dirty="0"/>
                    </a:p>
                  </a:txBody>
                  <a:tcPr anchor="ctr"/>
                </a:tc>
                <a:tc>
                  <a:txBody>
                    <a:bodyPr/>
                    <a:lstStyle/>
                    <a:p>
                      <a:pPr algn="ctr"/>
                      <a:r>
                        <a:rPr lang="en-CH" sz="1400" dirty="0"/>
                        <a:t>1</a:t>
                      </a:r>
                      <a:r>
                        <a:rPr lang="en-US" sz="1400" dirty="0"/>
                        <a:t>2’802.9 m2</a:t>
                      </a:r>
                      <a:endParaRPr lang="en-CH" sz="1400" dirty="0"/>
                    </a:p>
                  </a:txBody>
                  <a:tcPr anchor="ctr"/>
                </a:tc>
                <a:extLst>
                  <a:ext uri="{0D108BD9-81ED-4DB2-BD59-A6C34878D82A}">
                    <a16:rowId xmlns:a16="http://schemas.microsoft.com/office/drawing/2014/main" val="3882899357"/>
                  </a:ext>
                </a:extLst>
              </a:tr>
              <a:tr h="3040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Glass area option 1</a:t>
                      </a:r>
                      <a:endParaRPr lang="en-CH" sz="1400" dirty="0"/>
                    </a:p>
                  </a:txBody>
                  <a:tcPr anchor="ctr"/>
                </a:tc>
                <a:tc>
                  <a:txBody>
                    <a:bodyPr/>
                    <a:lstStyle/>
                    <a:p>
                      <a:pPr algn="ctr"/>
                      <a:r>
                        <a:rPr lang="en-CH" sz="1400" dirty="0"/>
                        <a:t>12</a:t>
                      </a:r>
                      <a:r>
                        <a:rPr lang="en-US" sz="1400" dirty="0"/>
                        <a:t>’</a:t>
                      </a:r>
                      <a:r>
                        <a:rPr lang="en-CH" sz="1400" dirty="0"/>
                        <a:t>678.8</a:t>
                      </a:r>
                      <a:r>
                        <a:rPr lang="en-US" sz="1400" dirty="0"/>
                        <a:t> m2</a:t>
                      </a:r>
                      <a:endParaRPr lang="en-CH" sz="1400" dirty="0"/>
                    </a:p>
                  </a:txBody>
                  <a:tcPr anchor="ctr"/>
                </a:tc>
                <a:extLst>
                  <a:ext uri="{0D108BD9-81ED-4DB2-BD59-A6C34878D82A}">
                    <a16:rowId xmlns:a16="http://schemas.microsoft.com/office/drawing/2014/main" val="3991739277"/>
                  </a:ext>
                </a:extLst>
              </a:tr>
              <a:tr h="304072">
                <a:tc>
                  <a:txBody>
                    <a:bodyPr/>
                    <a:lstStyle/>
                    <a:p>
                      <a:pPr algn="l"/>
                      <a:r>
                        <a:rPr lang="en-US" sz="1400" dirty="0"/>
                        <a:t>Glass area option 2</a:t>
                      </a:r>
                      <a:endParaRPr lang="en-CH" sz="1400" dirty="0"/>
                    </a:p>
                  </a:txBody>
                  <a:tcPr anchor="ctr"/>
                </a:tc>
                <a:tc>
                  <a:txBody>
                    <a:bodyPr/>
                    <a:lstStyle/>
                    <a:p>
                      <a:pPr algn="ctr"/>
                      <a:r>
                        <a:rPr lang="en-CH" sz="1400" dirty="0"/>
                        <a:t>12</a:t>
                      </a:r>
                      <a:r>
                        <a:rPr lang="en-US" sz="1400" dirty="0"/>
                        <a:t>’</a:t>
                      </a:r>
                      <a:r>
                        <a:rPr lang="en-CH" sz="1400" dirty="0"/>
                        <a:t>500.1</a:t>
                      </a:r>
                      <a:r>
                        <a:rPr lang="en-US" sz="1400" dirty="0"/>
                        <a:t> m2</a:t>
                      </a:r>
                      <a:endParaRPr lang="en-CH" sz="1400" dirty="0"/>
                    </a:p>
                  </a:txBody>
                  <a:tcPr anchor="ctr"/>
                </a:tc>
                <a:extLst>
                  <a:ext uri="{0D108BD9-81ED-4DB2-BD59-A6C34878D82A}">
                    <a16:rowId xmlns:a16="http://schemas.microsoft.com/office/drawing/2014/main" val="3003114844"/>
                  </a:ext>
                </a:extLst>
              </a:tr>
              <a:tr h="304072">
                <a:tc>
                  <a:txBody>
                    <a:bodyPr/>
                    <a:lstStyle/>
                    <a:p>
                      <a:pPr algn="l"/>
                      <a:r>
                        <a:rPr lang="en-US" sz="1400" dirty="0"/>
                        <a:t>Glass area option 3</a:t>
                      </a:r>
                      <a:endParaRPr lang="en-CH" sz="1400" dirty="0"/>
                    </a:p>
                  </a:txBody>
                  <a:tcPr anchor="ctr"/>
                </a:tc>
                <a:tc>
                  <a:txBody>
                    <a:bodyPr/>
                    <a:lstStyle/>
                    <a:p>
                      <a:pPr algn="ctr"/>
                      <a:r>
                        <a:rPr lang="en-CH" sz="1400" dirty="0"/>
                        <a:t>12</a:t>
                      </a:r>
                      <a:r>
                        <a:rPr lang="en-US" sz="1400" dirty="0"/>
                        <a:t>’</a:t>
                      </a:r>
                      <a:r>
                        <a:rPr lang="en-CH" sz="1400" dirty="0"/>
                        <a:t>449.</a:t>
                      </a:r>
                      <a:r>
                        <a:rPr lang="en-US" sz="1400" dirty="0"/>
                        <a:t>4 m2</a:t>
                      </a:r>
                      <a:endParaRPr lang="en-CH" sz="1400" dirty="0"/>
                    </a:p>
                  </a:txBody>
                  <a:tcPr anchor="ctr"/>
                </a:tc>
                <a:extLst>
                  <a:ext uri="{0D108BD9-81ED-4DB2-BD59-A6C34878D82A}">
                    <a16:rowId xmlns:a16="http://schemas.microsoft.com/office/drawing/2014/main" val="2244588532"/>
                  </a:ext>
                </a:extLst>
              </a:tr>
            </a:tbl>
          </a:graphicData>
        </a:graphic>
      </p:graphicFrame>
      <p:sp>
        <p:nvSpPr>
          <p:cNvPr id="10" name="Title 1">
            <a:extLst>
              <a:ext uri="{FF2B5EF4-FFF2-40B4-BE49-F238E27FC236}">
                <a16:creationId xmlns:a16="http://schemas.microsoft.com/office/drawing/2014/main" id="{71A550BC-C8A7-4230-A634-5F34B403DD96}"/>
              </a:ext>
            </a:extLst>
          </p:cNvPr>
          <p:cNvSpPr txBox="1">
            <a:spLocks/>
          </p:cNvSpPr>
          <p:nvPr/>
        </p:nvSpPr>
        <p:spPr>
          <a:xfrm>
            <a:off x="1426722"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Cooling loads</a:t>
            </a:r>
            <a:endParaRPr lang="en-CH" dirty="0"/>
          </a:p>
        </p:txBody>
      </p:sp>
      <p:pic>
        <p:nvPicPr>
          <p:cNvPr id="11" name="Graphic 10" descr="Snowflake">
            <a:extLst>
              <a:ext uri="{FF2B5EF4-FFF2-40B4-BE49-F238E27FC236}">
                <a16:creationId xmlns:a16="http://schemas.microsoft.com/office/drawing/2014/main" id="{BE9DE71D-963D-4F80-B833-CC1250B9DB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811" y="510415"/>
            <a:ext cx="914400" cy="914400"/>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ECB410D-B11A-4BEE-BF7D-D18E60C4BCE7}"/>
                  </a:ext>
                </a:extLst>
              </p:cNvPr>
              <p:cNvSpPr/>
              <p:nvPr/>
            </p:nvSpPr>
            <p:spPr>
              <a:xfrm>
                <a:off x="1327883" y="1595273"/>
                <a:ext cx="2826671" cy="3919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b="0" i="1" smtClean="0">
                              <a:latin typeface="Cambria Math" panose="02040503050406030204" pitchFamily="18" charset="0"/>
                              <a:ea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Φ</m:t>
                          </m:r>
                        </m:e>
                        <m:sub>
                          <m:r>
                            <a:rPr lang="en-US" i="1">
                              <a:latin typeface="Cambria Math" panose="02040503050406030204" pitchFamily="18" charset="0"/>
                              <a:ea typeface="Cambria Math" panose="02040503050406030204" pitchFamily="18" charset="0"/>
                            </a:rPr>
                            <m:t>𝐹</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𝑚𝑎𝑥</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𝑡𝑜𝑡𝑎𝑙</m:t>
                          </m:r>
                        </m:sub>
                      </m:sSub>
                      <m:r>
                        <a:rPr lang="en-US" b="0" i="1" smtClean="0">
                          <a:latin typeface="Cambria Math" panose="02040503050406030204" pitchFamily="18" charset="0"/>
                        </a:rPr>
                        <m:t> </m:t>
                      </m:r>
                    </m:oMath>
                  </m:oMathPara>
                </a14:m>
                <a:endParaRPr lang="en-CH" dirty="0"/>
              </a:p>
            </p:txBody>
          </p:sp>
        </mc:Choice>
        <mc:Fallback xmlns="">
          <p:sp>
            <p:nvSpPr>
              <p:cNvPr id="12" name="Rectangle 11">
                <a:extLst>
                  <a:ext uri="{FF2B5EF4-FFF2-40B4-BE49-F238E27FC236}">
                    <a16:creationId xmlns:a16="http://schemas.microsoft.com/office/drawing/2014/main" id="{0ECB410D-B11A-4BEE-BF7D-D18E60C4BCE7}"/>
                  </a:ext>
                </a:extLst>
              </p:cNvPr>
              <p:cNvSpPr>
                <a:spLocks noRot="1" noChangeAspect="1" noMove="1" noResize="1" noEditPoints="1" noAdjustHandles="1" noChangeArrowheads="1" noChangeShapeType="1" noTextEdit="1"/>
              </p:cNvSpPr>
              <p:nvPr/>
            </p:nvSpPr>
            <p:spPr>
              <a:xfrm>
                <a:off x="1327883" y="1595273"/>
                <a:ext cx="2826671" cy="391902"/>
              </a:xfrm>
              <a:prstGeom prst="rect">
                <a:avLst/>
              </a:prstGeom>
              <a:blipFill>
                <a:blip r:embed="rId5"/>
                <a:stretch>
                  <a:fillRect b="-6250"/>
                </a:stretch>
              </a:blipFill>
            </p:spPr>
            <p:txBody>
              <a:bodyPr/>
              <a:lstStyle/>
              <a:p>
                <a:r>
                  <a:rPr lang="en-CH">
                    <a:noFill/>
                  </a:rPr>
                  <a:t> </a:t>
                </a:r>
              </a:p>
            </p:txBody>
          </p:sp>
        </mc:Fallback>
      </mc:AlternateContent>
      <p:pic>
        <p:nvPicPr>
          <p:cNvPr id="14" name="Graphic 13" descr="Thought bubble">
            <a:extLst>
              <a:ext uri="{FF2B5EF4-FFF2-40B4-BE49-F238E27FC236}">
                <a16:creationId xmlns:a16="http://schemas.microsoft.com/office/drawing/2014/main" id="{239F1BC7-D260-4BA2-8780-2CC9EA936D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010485" y="298358"/>
            <a:ext cx="809347" cy="809347"/>
          </a:xfrm>
          <a:prstGeom prst="rect">
            <a:avLst/>
          </a:prstGeom>
        </p:spPr>
      </p:pic>
      <p:sp>
        <p:nvSpPr>
          <p:cNvPr id="15" name="Rectangle: Rounded Corners 14">
            <a:extLst>
              <a:ext uri="{FF2B5EF4-FFF2-40B4-BE49-F238E27FC236}">
                <a16:creationId xmlns:a16="http://schemas.microsoft.com/office/drawing/2014/main" id="{ED7DD09C-D57E-4975-A30F-E02F9FF77643}"/>
              </a:ext>
            </a:extLst>
          </p:cNvPr>
          <p:cNvSpPr/>
          <p:nvPr/>
        </p:nvSpPr>
        <p:spPr>
          <a:xfrm>
            <a:off x="6417362" y="759797"/>
            <a:ext cx="4593123" cy="66501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a:t>No significant difference between the original orientation and the rotated for the 3for2 (40°)  </a:t>
            </a:r>
            <a:endParaRPr lang="en-CH" sz="1600" dirty="0"/>
          </a:p>
        </p:txBody>
      </p:sp>
      <p:sp>
        <p:nvSpPr>
          <p:cNvPr id="16" name="TextBox 15">
            <a:extLst>
              <a:ext uri="{FF2B5EF4-FFF2-40B4-BE49-F238E27FC236}">
                <a16:creationId xmlns:a16="http://schemas.microsoft.com/office/drawing/2014/main" id="{A270DB1E-6C53-4B90-BA7A-602827388631}"/>
              </a:ext>
            </a:extLst>
          </p:cNvPr>
          <p:cNvSpPr txBox="1"/>
          <p:nvPr/>
        </p:nvSpPr>
        <p:spPr>
          <a:xfrm>
            <a:off x="1983585" y="2218728"/>
            <a:ext cx="2737695" cy="1384995"/>
          </a:xfrm>
          <a:prstGeom prst="rect">
            <a:avLst/>
          </a:prstGeom>
          <a:noFill/>
        </p:spPr>
        <p:txBody>
          <a:bodyPr wrap="square" rtlCol="0">
            <a:spAutoFit/>
          </a:bodyPr>
          <a:lstStyle/>
          <a:p>
            <a:pPr>
              <a:lnSpc>
                <a:spcPct val="150000"/>
              </a:lnSpc>
            </a:pPr>
            <a:r>
              <a:rPr lang="en-US" sz="1400" dirty="0"/>
              <a:t>Solar radiation through windows</a:t>
            </a:r>
          </a:p>
          <a:p>
            <a:pPr>
              <a:lnSpc>
                <a:spcPct val="150000"/>
              </a:lnSpc>
            </a:pPr>
            <a:r>
              <a:rPr lang="en-US" sz="1400" dirty="0"/>
              <a:t>Area of glass surface (m2)</a:t>
            </a:r>
          </a:p>
          <a:p>
            <a:pPr>
              <a:lnSpc>
                <a:spcPct val="150000"/>
              </a:lnSpc>
            </a:pPr>
            <a:r>
              <a:rPr lang="en-US" sz="1400" dirty="0"/>
              <a:t>Solar radiation (kWh/m2)</a:t>
            </a:r>
          </a:p>
          <a:p>
            <a:pPr>
              <a:lnSpc>
                <a:spcPct val="150000"/>
              </a:lnSpc>
            </a:pPr>
            <a:r>
              <a:rPr lang="en-US" sz="1400" dirty="0"/>
              <a:t>g-value</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E50428C9-734F-4B4C-9F13-8CE188BFF6DA}"/>
                  </a:ext>
                </a:extLst>
              </p:cNvPr>
              <p:cNvSpPr/>
              <p:nvPr/>
            </p:nvSpPr>
            <p:spPr>
              <a:xfrm>
                <a:off x="1281791" y="2171022"/>
                <a:ext cx="781945" cy="1425455"/>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l-GR" sz="1400" b="0" i="1" smtClean="0">
                              <a:latin typeface="Cambria Math" panose="02040503050406030204" pitchFamily="18" charset="0"/>
                              <a:ea typeface="Cambria Math" panose="02040503050406030204" pitchFamily="18" charset="0"/>
                            </a:rPr>
                          </m:ctrlPr>
                        </m:sSubPr>
                        <m:e>
                          <m:r>
                            <m:rPr>
                              <m:sty m:val="p"/>
                            </m:rPr>
                            <a:rPr lang="el-GR" sz="1400" i="1">
                              <a:latin typeface="Cambria Math" panose="02040503050406030204" pitchFamily="18" charset="0"/>
                              <a:ea typeface="Cambria Math" panose="02040503050406030204" pitchFamily="18" charset="0"/>
                            </a:rPr>
                            <m:t>Φ</m:t>
                          </m:r>
                        </m:e>
                        <m:sub>
                          <m:r>
                            <a:rPr lang="en-US" sz="1400" i="1">
                              <a:latin typeface="Cambria Math" panose="02040503050406030204" pitchFamily="18" charset="0"/>
                              <a:ea typeface="Cambria Math" panose="02040503050406030204" pitchFamily="18" charset="0"/>
                            </a:rPr>
                            <m:t>𝐹</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𝑆</m:t>
                          </m:r>
                        </m:sub>
                      </m:sSub>
                    </m:oMath>
                  </m:oMathPara>
                </a14:m>
                <a:endParaRPr lang="en-US" sz="1400" i="1"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𝐴</m:t>
                          </m:r>
                        </m:e>
                        <m:sub>
                          <m:r>
                            <a:rPr lang="en-US" sz="1400" b="0" i="1" smtClean="0">
                              <a:latin typeface="Cambria Math" panose="02040503050406030204" pitchFamily="18" charset="0"/>
                              <a:ea typeface="Cambria Math" panose="02040503050406030204" pitchFamily="18" charset="0"/>
                            </a:rPr>
                            <m:t>𝑔</m:t>
                          </m:r>
                        </m:sub>
                      </m:sSub>
                    </m:oMath>
                  </m:oMathPara>
                </a14:m>
                <a:endParaRPr lang="en-US" sz="1400" b="0" i="1"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𝑚𝑎𝑥</m:t>
                          </m:r>
                        </m:sub>
                      </m:sSub>
                    </m:oMath>
                  </m:oMathPara>
                </a14:m>
                <a:endParaRPr lang="en-US" sz="14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𝑔</m:t>
                          </m:r>
                        </m:e>
                        <m:sub>
                          <m:r>
                            <a:rPr lang="en-US" sz="1400" b="0" i="1" smtClean="0">
                              <a:latin typeface="Cambria Math" panose="02040503050406030204" pitchFamily="18" charset="0"/>
                            </a:rPr>
                            <m:t>𝑡𝑜𝑡𝑎𝑙</m:t>
                          </m:r>
                        </m:sub>
                      </m:sSub>
                      <m:r>
                        <a:rPr lang="en-US" sz="1400" b="0" i="1" smtClean="0">
                          <a:latin typeface="Cambria Math" panose="02040503050406030204" pitchFamily="18" charset="0"/>
                        </a:rPr>
                        <m:t> </m:t>
                      </m:r>
                      <m:r>
                        <a:rPr lang="en-US" sz="1400" b="0" i="1" smtClean="0">
                          <a:solidFill>
                            <a:schemeClr val="accent3"/>
                          </a:solidFill>
                          <a:latin typeface="Cambria Math" panose="02040503050406030204" pitchFamily="18" charset="0"/>
                        </a:rPr>
                        <m:t> </m:t>
                      </m:r>
                      <m:r>
                        <a:rPr lang="en-US" sz="1400" b="0" i="1" smtClean="0">
                          <a:solidFill>
                            <a:schemeClr val="accent3"/>
                          </a:solidFill>
                          <a:latin typeface="Cambria Math" panose="02040503050406030204" pitchFamily="18" charset="0"/>
                          <a:ea typeface="Cambria Math" panose="02040503050406030204" pitchFamily="18" charset="0"/>
                        </a:rPr>
                        <m:t> </m:t>
                      </m:r>
                    </m:oMath>
                  </m:oMathPara>
                </a14:m>
                <a:endParaRPr lang="en-CH" sz="1400" dirty="0"/>
              </a:p>
            </p:txBody>
          </p:sp>
        </mc:Choice>
        <mc:Fallback xmlns="">
          <p:sp>
            <p:nvSpPr>
              <p:cNvPr id="18" name="Rectangle 17">
                <a:extLst>
                  <a:ext uri="{FF2B5EF4-FFF2-40B4-BE49-F238E27FC236}">
                    <a16:creationId xmlns:a16="http://schemas.microsoft.com/office/drawing/2014/main" id="{E50428C9-734F-4B4C-9F13-8CE188BFF6DA}"/>
                  </a:ext>
                </a:extLst>
              </p:cNvPr>
              <p:cNvSpPr>
                <a:spLocks noRot="1" noChangeAspect="1" noMove="1" noResize="1" noEditPoints="1" noAdjustHandles="1" noChangeArrowheads="1" noChangeShapeType="1" noTextEdit="1"/>
              </p:cNvSpPr>
              <p:nvPr/>
            </p:nvSpPr>
            <p:spPr>
              <a:xfrm>
                <a:off x="1281791" y="2171022"/>
                <a:ext cx="781945" cy="1425455"/>
              </a:xfrm>
              <a:prstGeom prst="rect">
                <a:avLst/>
              </a:prstGeom>
              <a:blipFill>
                <a:blip r:embed="rId8"/>
                <a:stretch>
                  <a:fillRect/>
                </a:stretch>
              </a:blipFill>
            </p:spPr>
            <p:txBody>
              <a:bodyPr/>
              <a:lstStyle/>
              <a:p>
                <a:r>
                  <a:rPr lang="en-CH">
                    <a:noFill/>
                  </a:rPr>
                  <a:t> </a:t>
                </a:r>
              </a:p>
            </p:txBody>
          </p:sp>
        </mc:Fallback>
      </mc:AlternateContent>
      <p:grpSp>
        <p:nvGrpSpPr>
          <p:cNvPr id="5" name="Group 4">
            <a:extLst>
              <a:ext uri="{FF2B5EF4-FFF2-40B4-BE49-F238E27FC236}">
                <a16:creationId xmlns:a16="http://schemas.microsoft.com/office/drawing/2014/main" id="{3E2AA9EB-9514-4ADB-BE2E-873BE651B5F5}"/>
              </a:ext>
            </a:extLst>
          </p:cNvPr>
          <p:cNvGrpSpPr/>
          <p:nvPr/>
        </p:nvGrpSpPr>
        <p:grpSpPr>
          <a:xfrm>
            <a:off x="4993420" y="1502377"/>
            <a:ext cx="7025325" cy="5248280"/>
            <a:chOff x="4993420" y="1690688"/>
            <a:chExt cx="7025325" cy="4852519"/>
          </a:xfrm>
        </p:grpSpPr>
        <p:graphicFrame>
          <p:nvGraphicFramePr>
            <p:cNvPr id="19" name="Chart 18">
              <a:extLst>
                <a:ext uri="{FF2B5EF4-FFF2-40B4-BE49-F238E27FC236}">
                  <a16:creationId xmlns:a16="http://schemas.microsoft.com/office/drawing/2014/main" id="{00064E2E-2175-420B-A11F-30A7A4474951}"/>
                </a:ext>
              </a:extLst>
            </p:cNvPr>
            <p:cNvGraphicFramePr>
              <a:graphicFrameLocks/>
            </p:cNvGraphicFramePr>
            <p:nvPr>
              <p:extLst>
                <p:ext uri="{D42A27DB-BD31-4B8C-83A1-F6EECF244321}">
                  <p14:modId xmlns:p14="http://schemas.microsoft.com/office/powerpoint/2010/main" val="3473236280"/>
                </p:ext>
              </p:extLst>
            </p:nvPr>
          </p:nvGraphicFramePr>
          <p:xfrm>
            <a:off x="4993420" y="1690688"/>
            <a:ext cx="6862192" cy="4852519"/>
          </p:xfrm>
          <a:graphic>
            <a:graphicData uri="http://schemas.openxmlformats.org/drawingml/2006/chart">
              <c:chart xmlns:c="http://schemas.openxmlformats.org/drawingml/2006/chart" xmlns:r="http://schemas.openxmlformats.org/officeDocument/2006/relationships" r:id="rId9"/>
            </a:graphicData>
          </a:graphic>
        </p:graphicFrame>
        <p:cxnSp>
          <p:nvCxnSpPr>
            <p:cNvPr id="20" name="Straight Connector 19">
              <a:extLst>
                <a:ext uri="{FF2B5EF4-FFF2-40B4-BE49-F238E27FC236}">
                  <a16:creationId xmlns:a16="http://schemas.microsoft.com/office/drawing/2014/main" id="{E4D58A25-506C-4A1F-89A6-57B02BA36CF0}"/>
                </a:ext>
              </a:extLst>
            </p:cNvPr>
            <p:cNvCxnSpPr>
              <a:cxnSpLocks/>
            </p:cNvCxnSpPr>
            <p:nvPr/>
          </p:nvCxnSpPr>
          <p:spPr>
            <a:xfrm flipV="1">
              <a:off x="7076661" y="3957254"/>
              <a:ext cx="4356387" cy="1"/>
            </a:xfrm>
            <a:prstGeom prst="line">
              <a:avLst/>
            </a:prstGeom>
            <a:ln w="12700">
              <a:solidFill>
                <a:schemeClr val="accent3">
                  <a:lumMod val="60000"/>
                  <a:lumOff val="40000"/>
                </a:schemeClr>
              </a:solidFill>
              <a:prstDash val="sysDash"/>
            </a:ln>
          </p:spPr>
          <p:style>
            <a:lnRef idx="1">
              <a:schemeClr val="accent3"/>
            </a:lnRef>
            <a:fillRef idx="0">
              <a:schemeClr val="accent3"/>
            </a:fillRef>
            <a:effectRef idx="0">
              <a:schemeClr val="accent3"/>
            </a:effectRef>
            <a:fontRef idx="minor">
              <a:schemeClr val="tx1"/>
            </a:fontRef>
          </p:style>
        </p:cxnSp>
        <p:sp>
          <p:nvSpPr>
            <p:cNvPr id="21" name="Left Brace 20">
              <a:extLst>
                <a:ext uri="{FF2B5EF4-FFF2-40B4-BE49-F238E27FC236}">
                  <a16:creationId xmlns:a16="http://schemas.microsoft.com/office/drawing/2014/main" id="{414119FD-2613-4EA8-A84E-D74C3624F373}"/>
                </a:ext>
              </a:extLst>
            </p:cNvPr>
            <p:cNvSpPr/>
            <p:nvPr/>
          </p:nvSpPr>
          <p:spPr>
            <a:xfrm flipH="1">
              <a:off x="8404528" y="3957254"/>
              <a:ext cx="119269" cy="559083"/>
            </a:xfrm>
            <a:prstGeom prst="leftBrace">
              <a:avLst>
                <a:gd name="adj1" fmla="val 8333"/>
                <a:gd name="adj2" fmla="val 48391"/>
              </a:avLst>
            </a:prstGeom>
            <a:ln>
              <a:solidFill>
                <a:schemeClr val="accent3">
                  <a:lumMod val="60000"/>
                  <a:lumOff val="40000"/>
                </a:schemeClr>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CH"/>
            </a:p>
          </p:txBody>
        </p:sp>
        <p:sp>
          <p:nvSpPr>
            <p:cNvPr id="22" name="Rectangle 21">
              <a:extLst>
                <a:ext uri="{FF2B5EF4-FFF2-40B4-BE49-F238E27FC236}">
                  <a16:creationId xmlns:a16="http://schemas.microsoft.com/office/drawing/2014/main" id="{75BD94C2-4946-4E1B-982D-6DEA4C538A7E}"/>
                </a:ext>
              </a:extLst>
            </p:cNvPr>
            <p:cNvSpPr/>
            <p:nvPr/>
          </p:nvSpPr>
          <p:spPr>
            <a:xfrm>
              <a:off x="8492872" y="4108162"/>
              <a:ext cx="532734" cy="257266"/>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29%</a:t>
              </a:r>
            </a:p>
          </p:txBody>
        </p:sp>
        <p:sp>
          <p:nvSpPr>
            <p:cNvPr id="26" name="Left Brace 25">
              <a:extLst>
                <a:ext uri="{FF2B5EF4-FFF2-40B4-BE49-F238E27FC236}">
                  <a16:creationId xmlns:a16="http://schemas.microsoft.com/office/drawing/2014/main" id="{2FD5F7A0-1EF8-46D7-AB0A-E7113059BB03}"/>
                </a:ext>
              </a:extLst>
            </p:cNvPr>
            <p:cNvSpPr/>
            <p:nvPr/>
          </p:nvSpPr>
          <p:spPr>
            <a:xfrm flipH="1">
              <a:off x="9388266" y="3957254"/>
              <a:ext cx="163001" cy="670403"/>
            </a:xfrm>
            <a:prstGeom prst="leftBrace">
              <a:avLst>
                <a:gd name="adj1" fmla="val 8333"/>
                <a:gd name="adj2" fmla="val 48391"/>
              </a:avLst>
            </a:prstGeom>
            <a:ln>
              <a:solidFill>
                <a:schemeClr val="accent3">
                  <a:lumMod val="60000"/>
                  <a:lumOff val="40000"/>
                </a:schemeClr>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CH"/>
            </a:p>
          </p:txBody>
        </p:sp>
        <p:sp>
          <p:nvSpPr>
            <p:cNvPr id="27" name="Left Brace 26">
              <a:extLst>
                <a:ext uri="{FF2B5EF4-FFF2-40B4-BE49-F238E27FC236}">
                  <a16:creationId xmlns:a16="http://schemas.microsoft.com/office/drawing/2014/main" id="{EC5ED82E-96E8-4344-BB83-1833FC3129BB}"/>
                </a:ext>
              </a:extLst>
            </p:cNvPr>
            <p:cNvSpPr/>
            <p:nvPr/>
          </p:nvSpPr>
          <p:spPr>
            <a:xfrm flipH="1">
              <a:off x="10392070" y="3957254"/>
              <a:ext cx="158259" cy="885088"/>
            </a:xfrm>
            <a:prstGeom prst="leftBrace">
              <a:avLst>
                <a:gd name="adj1" fmla="val 8333"/>
                <a:gd name="adj2" fmla="val 48391"/>
              </a:avLst>
            </a:prstGeom>
            <a:ln>
              <a:solidFill>
                <a:schemeClr val="accent3">
                  <a:lumMod val="60000"/>
                  <a:lumOff val="40000"/>
                </a:schemeClr>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CH" dirty="0"/>
            </a:p>
          </p:txBody>
        </p:sp>
        <p:sp>
          <p:nvSpPr>
            <p:cNvPr id="28" name="Left Brace 27">
              <a:extLst>
                <a:ext uri="{FF2B5EF4-FFF2-40B4-BE49-F238E27FC236}">
                  <a16:creationId xmlns:a16="http://schemas.microsoft.com/office/drawing/2014/main" id="{68601047-0C5B-40CC-8828-58B1F2EBACC0}"/>
                </a:ext>
              </a:extLst>
            </p:cNvPr>
            <p:cNvSpPr/>
            <p:nvPr/>
          </p:nvSpPr>
          <p:spPr>
            <a:xfrm flipH="1">
              <a:off x="11395246" y="3957254"/>
              <a:ext cx="134097" cy="1226994"/>
            </a:xfrm>
            <a:prstGeom prst="leftBrace">
              <a:avLst>
                <a:gd name="adj1" fmla="val 8333"/>
                <a:gd name="adj2" fmla="val 48391"/>
              </a:avLst>
            </a:prstGeom>
            <a:ln>
              <a:solidFill>
                <a:schemeClr val="accent3">
                  <a:lumMod val="60000"/>
                  <a:lumOff val="40000"/>
                </a:schemeClr>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CH" dirty="0"/>
            </a:p>
          </p:txBody>
        </p:sp>
        <p:sp>
          <p:nvSpPr>
            <p:cNvPr id="29" name="Rectangle 28">
              <a:extLst>
                <a:ext uri="{FF2B5EF4-FFF2-40B4-BE49-F238E27FC236}">
                  <a16:creationId xmlns:a16="http://schemas.microsoft.com/office/drawing/2014/main" id="{C0E39474-5F30-4905-BC31-10559E1DCEB8}"/>
                </a:ext>
              </a:extLst>
            </p:cNvPr>
            <p:cNvSpPr/>
            <p:nvPr/>
          </p:nvSpPr>
          <p:spPr>
            <a:xfrm>
              <a:off x="9491444" y="4132018"/>
              <a:ext cx="532734" cy="257266"/>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35%</a:t>
              </a:r>
            </a:p>
          </p:txBody>
        </p:sp>
        <p:sp>
          <p:nvSpPr>
            <p:cNvPr id="30" name="Rectangle 29">
              <a:extLst>
                <a:ext uri="{FF2B5EF4-FFF2-40B4-BE49-F238E27FC236}">
                  <a16:creationId xmlns:a16="http://schemas.microsoft.com/office/drawing/2014/main" id="{DAEAD425-DFF7-4447-9055-DED436F2AC18}"/>
                </a:ext>
              </a:extLst>
            </p:cNvPr>
            <p:cNvSpPr/>
            <p:nvPr/>
          </p:nvSpPr>
          <p:spPr>
            <a:xfrm>
              <a:off x="10511616" y="4253990"/>
              <a:ext cx="532734" cy="257266"/>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46%</a:t>
              </a:r>
            </a:p>
          </p:txBody>
        </p:sp>
        <p:sp>
          <p:nvSpPr>
            <p:cNvPr id="31" name="Rectangle 30">
              <a:extLst>
                <a:ext uri="{FF2B5EF4-FFF2-40B4-BE49-F238E27FC236}">
                  <a16:creationId xmlns:a16="http://schemas.microsoft.com/office/drawing/2014/main" id="{64C1EE35-2E08-4C3F-805F-5D47053D8BF2}"/>
                </a:ext>
              </a:extLst>
            </p:cNvPr>
            <p:cNvSpPr/>
            <p:nvPr/>
          </p:nvSpPr>
          <p:spPr>
            <a:xfrm>
              <a:off x="11486011" y="4418206"/>
              <a:ext cx="532734" cy="257266"/>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64%</a:t>
              </a:r>
            </a:p>
          </p:txBody>
        </p:sp>
      </p:grpSp>
    </p:spTree>
    <p:extLst>
      <p:ext uri="{BB962C8B-B14F-4D97-AF65-F5344CB8AC3E}">
        <p14:creationId xmlns:p14="http://schemas.microsoft.com/office/powerpoint/2010/main" val="580725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1A550BC-C8A7-4230-A634-5F34B403DD96}"/>
              </a:ext>
            </a:extLst>
          </p:cNvPr>
          <p:cNvSpPr txBox="1">
            <a:spLocks/>
          </p:cNvSpPr>
          <p:nvPr/>
        </p:nvSpPr>
        <p:spPr>
          <a:xfrm>
            <a:off x="1426722" y="365125"/>
            <a:ext cx="1036506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Cooling loads impact on total energy demand</a:t>
            </a:r>
            <a:endParaRPr lang="en-CH" dirty="0"/>
          </a:p>
        </p:txBody>
      </p:sp>
      <p:pic>
        <p:nvPicPr>
          <p:cNvPr id="11" name="Graphic 10" descr="Snowflake">
            <a:extLst>
              <a:ext uri="{FF2B5EF4-FFF2-40B4-BE49-F238E27FC236}">
                <a16:creationId xmlns:a16="http://schemas.microsoft.com/office/drawing/2014/main" id="{BE9DE71D-963D-4F80-B833-CC1250B9DB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811" y="510415"/>
            <a:ext cx="914400" cy="914400"/>
          </a:xfrm>
          <a:prstGeom prst="rect">
            <a:avLst/>
          </a:prstGeom>
        </p:spPr>
      </p:pic>
      <p:graphicFrame>
        <p:nvGraphicFramePr>
          <p:cNvPr id="13" name="Chart 12">
            <a:extLst>
              <a:ext uri="{FF2B5EF4-FFF2-40B4-BE49-F238E27FC236}">
                <a16:creationId xmlns:a16="http://schemas.microsoft.com/office/drawing/2014/main" id="{BB6AEA05-A0AA-4BBB-AE7C-34B81FEE8CF2}"/>
              </a:ext>
            </a:extLst>
          </p:cNvPr>
          <p:cNvGraphicFramePr>
            <a:graphicFrameLocks/>
          </p:cNvGraphicFramePr>
          <p:nvPr>
            <p:extLst>
              <p:ext uri="{D42A27DB-BD31-4B8C-83A1-F6EECF244321}">
                <p14:modId xmlns:p14="http://schemas.microsoft.com/office/powerpoint/2010/main" val="213013029"/>
              </p:ext>
            </p:extLst>
          </p:nvPr>
        </p:nvGraphicFramePr>
        <p:xfrm>
          <a:off x="244811" y="2417197"/>
          <a:ext cx="5996963" cy="4086970"/>
        </p:xfrm>
        <a:graphic>
          <a:graphicData uri="http://schemas.openxmlformats.org/drawingml/2006/chart">
            <c:chart xmlns:c="http://schemas.openxmlformats.org/drawingml/2006/chart" xmlns:r="http://schemas.openxmlformats.org/officeDocument/2006/relationships" r:id="rId5"/>
          </a:graphicData>
        </a:graphic>
      </p:graphicFrame>
      <p:pic>
        <p:nvPicPr>
          <p:cNvPr id="17" name="Graphic 16" descr="Thought bubble">
            <a:extLst>
              <a:ext uri="{FF2B5EF4-FFF2-40B4-BE49-F238E27FC236}">
                <a16:creationId xmlns:a16="http://schemas.microsoft.com/office/drawing/2014/main" id="{BC2C7DCE-FB93-4A8B-9CC0-9E68774D57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48947" y="1268124"/>
            <a:ext cx="845127" cy="845127"/>
          </a:xfrm>
          <a:prstGeom prst="rect">
            <a:avLst/>
          </a:prstGeom>
        </p:spPr>
      </p:pic>
      <p:sp>
        <p:nvSpPr>
          <p:cNvPr id="20" name="Rectangle: Rounded Corners 19">
            <a:extLst>
              <a:ext uri="{FF2B5EF4-FFF2-40B4-BE49-F238E27FC236}">
                <a16:creationId xmlns:a16="http://schemas.microsoft.com/office/drawing/2014/main" id="{2F557C6A-F690-4B21-B0D0-C3C4992877E3}"/>
              </a:ext>
            </a:extLst>
          </p:cNvPr>
          <p:cNvSpPr/>
          <p:nvPr/>
        </p:nvSpPr>
        <p:spPr>
          <a:xfrm>
            <a:off x="4000165" y="1552806"/>
            <a:ext cx="4593123" cy="66501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a:t>Solar heat gains through windows accounts for 21% of the total energy demand</a:t>
            </a:r>
            <a:endParaRPr lang="en-CH" sz="1600" dirty="0"/>
          </a:p>
        </p:txBody>
      </p:sp>
      <p:grpSp>
        <p:nvGrpSpPr>
          <p:cNvPr id="3" name="Group 2">
            <a:extLst>
              <a:ext uri="{FF2B5EF4-FFF2-40B4-BE49-F238E27FC236}">
                <a16:creationId xmlns:a16="http://schemas.microsoft.com/office/drawing/2014/main" id="{9980BA39-988B-4D1B-B8A2-619EC4693CC2}"/>
              </a:ext>
            </a:extLst>
          </p:cNvPr>
          <p:cNvGrpSpPr/>
          <p:nvPr/>
        </p:nvGrpSpPr>
        <p:grpSpPr>
          <a:xfrm>
            <a:off x="6154310" y="2312623"/>
            <a:ext cx="5878616" cy="4255153"/>
            <a:chOff x="6154310" y="2312623"/>
            <a:chExt cx="5878616" cy="4255153"/>
          </a:xfrm>
        </p:grpSpPr>
        <p:graphicFrame>
          <p:nvGraphicFramePr>
            <p:cNvPr id="21" name="Chart 20">
              <a:extLst>
                <a:ext uri="{FF2B5EF4-FFF2-40B4-BE49-F238E27FC236}">
                  <a16:creationId xmlns:a16="http://schemas.microsoft.com/office/drawing/2014/main" id="{C85EF956-E76A-4646-A83F-085F74FBEFE4}"/>
                </a:ext>
              </a:extLst>
            </p:cNvPr>
            <p:cNvGraphicFramePr>
              <a:graphicFrameLocks/>
            </p:cNvGraphicFramePr>
            <p:nvPr>
              <p:extLst>
                <p:ext uri="{D42A27DB-BD31-4B8C-83A1-F6EECF244321}">
                  <p14:modId xmlns:p14="http://schemas.microsoft.com/office/powerpoint/2010/main" val="2016343167"/>
                </p:ext>
              </p:extLst>
            </p:nvPr>
          </p:nvGraphicFramePr>
          <p:xfrm>
            <a:off x="6154310" y="2312623"/>
            <a:ext cx="5878616" cy="4255153"/>
          </p:xfrm>
          <a:graphic>
            <a:graphicData uri="http://schemas.openxmlformats.org/drawingml/2006/chart">
              <c:chart xmlns:c="http://schemas.openxmlformats.org/drawingml/2006/chart" xmlns:r="http://schemas.openxmlformats.org/officeDocument/2006/relationships" r:id="rId8"/>
            </a:graphicData>
          </a:graphic>
        </p:graphicFrame>
        <p:sp>
          <p:nvSpPr>
            <p:cNvPr id="2" name="Oval 1">
              <a:extLst>
                <a:ext uri="{FF2B5EF4-FFF2-40B4-BE49-F238E27FC236}">
                  <a16:creationId xmlns:a16="http://schemas.microsoft.com/office/drawing/2014/main" id="{9A822171-2CC9-4BAD-A60B-D343A288E584}"/>
                </a:ext>
              </a:extLst>
            </p:cNvPr>
            <p:cNvSpPr/>
            <p:nvPr/>
          </p:nvSpPr>
          <p:spPr>
            <a:xfrm>
              <a:off x="7124369" y="5112689"/>
              <a:ext cx="445273" cy="206734"/>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CH"/>
            </a:p>
          </p:txBody>
        </p:sp>
        <p:sp>
          <p:nvSpPr>
            <p:cNvPr id="22" name="Freeform: Shape 21">
              <a:extLst>
                <a:ext uri="{FF2B5EF4-FFF2-40B4-BE49-F238E27FC236}">
                  <a16:creationId xmlns:a16="http://schemas.microsoft.com/office/drawing/2014/main" id="{E6A96989-8CB8-401B-A175-FA7D5AE1A069}"/>
                </a:ext>
              </a:extLst>
            </p:cNvPr>
            <p:cNvSpPr/>
            <p:nvPr/>
          </p:nvSpPr>
          <p:spPr>
            <a:xfrm rot="6090022" flipH="1">
              <a:off x="7078821" y="4534483"/>
              <a:ext cx="973690" cy="248176"/>
            </a:xfrm>
            <a:custGeom>
              <a:avLst/>
              <a:gdLst>
                <a:gd name="connsiteX0" fmla="*/ 0 w 1758462"/>
                <a:gd name="connsiteY0" fmla="*/ 2438400 h 2438400"/>
                <a:gd name="connsiteX1" fmla="*/ 1055077 w 1758462"/>
                <a:gd name="connsiteY1" fmla="*/ 1617784 h 2438400"/>
                <a:gd name="connsiteX2" fmla="*/ 1758462 w 1758462"/>
                <a:gd name="connsiteY2" fmla="*/ 0 h 2438400"/>
                <a:gd name="connsiteX0" fmla="*/ 0 w 1735015"/>
                <a:gd name="connsiteY0" fmla="*/ 2430584 h 2430584"/>
                <a:gd name="connsiteX1" fmla="*/ 1055077 w 1735015"/>
                <a:gd name="connsiteY1" fmla="*/ 1609968 h 2430584"/>
                <a:gd name="connsiteX2" fmla="*/ 1735015 w 1735015"/>
                <a:gd name="connsiteY2" fmla="*/ 0 h 2430584"/>
                <a:gd name="connsiteX0" fmla="*/ 0 w 1735015"/>
                <a:gd name="connsiteY0" fmla="*/ 2430584 h 2430584"/>
                <a:gd name="connsiteX1" fmla="*/ 1055077 w 1735015"/>
                <a:gd name="connsiteY1" fmla="*/ 1609968 h 2430584"/>
                <a:gd name="connsiteX2" fmla="*/ 1735015 w 1735015"/>
                <a:gd name="connsiteY2" fmla="*/ 0 h 2430584"/>
                <a:gd name="connsiteX0" fmla="*/ 0 w 1735015"/>
                <a:gd name="connsiteY0" fmla="*/ 2430584 h 2430584"/>
                <a:gd name="connsiteX1" fmla="*/ 1109784 w 1735015"/>
                <a:gd name="connsiteY1" fmla="*/ 1609968 h 2430584"/>
                <a:gd name="connsiteX2" fmla="*/ 1735015 w 1735015"/>
                <a:gd name="connsiteY2" fmla="*/ 0 h 2430584"/>
              </a:gdLst>
              <a:ahLst/>
              <a:cxnLst>
                <a:cxn ang="0">
                  <a:pos x="connsiteX0" y="connsiteY0"/>
                </a:cxn>
                <a:cxn ang="0">
                  <a:pos x="connsiteX1" y="connsiteY1"/>
                </a:cxn>
                <a:cxn ang="0">
                  <a:pos x="connsiteX2" y="connsiteY2"/>
                </a:cxn>
              </a:cxnLst>
              <a:rect l="l" t="t" r="r" b="b"/>
              <a:pathLst>
                <a:path w="1735015" h="2430584">
                  <a:moveTo>
                    <a:pt x="0" y="2430584"/>
                  </a:moveTo>
                  <a:cubicBezTo>
                    <a:pt x="381000" y="2223476"/>
                    <a:pt x="820615" y="2015065"/>
                    <a:pt x="1109784" y="1609968"/>
                  </a:cubicBezTo>
                  <a:cubicBezTo>
                    <a:pt x="1398953" y="1204871"/>
                    <a:pt x="1678353" y="621323"/>
                    <a:pt x="1735015" y="0"/>
                  </a:cubicBezTo>
                </a:path>
              </a:pathLst>
            </a:custGeom>
            <a:ln>
              <a:headEnd type="arrow"/>
              <a:tailEnd type="ova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H" dirty="0"/>
            </a:p>
          </p:txBody>
        </p:sp>
        <p:sp>
          <p:nvSpPr>
            <p:cNvPr id="23" name="TextBox 22">
              <a:extLst>
                <a:ext uri="{FF2B5EF4-FFF2-40B4-BE49-F238E27FC236}">
                  <a16:creationId xmlns:a16="http://schemas.microsoft.com/office/drawing/2014/main" id="{9218A96A-A944-4185-8B0C-274B01696AC9}"/>
                </a:ext>
              </a:extLst>
            </p:cNvPr>
            <p:cNvSpPr txBox="1"/>
            <p:nvPr/>
          </p:nvSpPr>
          <p:spPr>
            <a:xfrm>
              <a:off x="7719244" y="3979001"/>
              <a:ext cx="1508739" cy="307777"/>
            </a:xfrm>
            <a:prstGeom prst="rect">
              <a:avLst/>
            </a:prstGeom>
            <a:noFill/>
          </p:spPr>
          <p:txBody>
            <a:bodyPr wrap="square" rtlCol="0">
              <a:spAutoFit/>
            </a:bodyPr>
            <a:lstStyle/>
            <a:p>
              <a:pPr algn="ctr"/>
              <a:r>
                <a:rPr lang="en-US" sz="1400" dirty="0">
                  <a:solidFill>
                    <a:schemeClr val="bg2">
                      <a:lumMod val="50000"/>
                    </a:schemeClr>
                  </a:solidFill>
                </a:rPr>
                <a:t>Self-consumption</a:t>
              </a:r>
              <a:endParaRPr lang="en-CH" sz="1400" dirty="0">
                <a:solidFill>
                  <a:schemeClr val="bg2">
                    <a:lumMod val="50000"/>
                  </a:schemeClr>
                </a:solidFill>
              </a:endParaRPr>
            </a:p>
          </p:txBody>
        </p:sp>
      </p:grpSp>
      <p:sp>
        <p:nvSpPr>
          <p:cNvPr id="14" name="Rectangle 13">
            <a:extLst>
              <a:ext uri="{FF2B5EF4-FFF2-40B4-BE49-F238E27FC236}">
                <a16:creationId xmlns:a16="http://schemas.microsoft.com/office/drawing/2014/main" id="{2ACCB96E-5D24-416D-B358-091618E43C5D}"/>
              </a:ext>
            </a:extLst>
          </p:cNvPr>
          <p:cNvSpPr/>
          <p:nvPr/>
        </p:nvSpPr>
        <p:spPr>
          <a:xfrm>
            <a:off x="2724208" y="5554975"/>
            <a:ext cx="532734" cy="278248"/>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6%</a:t>
            </a:r>
          </a:p>
        </p:txBody>
      </p:sp>
      <p:sp>
        <p:nvSpPr>
          <p:cNvPr id="15" name="Rectangle 14">
            <a:extLst>
              <a:ext uri="{FF2B5EF4-FFF2-40B4-BE49-F238E27FC236}">
                <a16:creationId xmlns:a16="http://schemas.microsoft.com/office/drawing/2014/main" id="{4B73B884-9BA8-46DC-A624-57011E3FACB6}"/>
              </a:ext>
            </a:extLst>
          </p:cNvPr>
          <p:cNvSpPr/>
          <p:nvPr/>
        </p:nvSpPr>
        <p:spPr>
          <a:xfrm>
            <a:off x="3751736" y="5570935"/>
            <a:ext cx="532734" cy="278248"/>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7%</a:t>
            </a:r>
          </a:p>
        </p:txBody>
      </p:sp>
      <p:sp>
        <p:nvSpPr>
          <p:cNvPr id="16" name="Rectangle 15">
            <a:extLst>
              <a:ext uri="{FF2B5EF4-FFF2-40B4-BE49-F238E27FC236}">
                <a16:creationId xmlns:a16="http://schemas.microsoft.com/office/drawing/2014/main" id="{4DD00577-7348-4C48-9588-F6C7AEA93504}"/>
              </a:ext>
            </a:extLst>
          </p:cNvPr>
          <p:cNvSpPr/>
          <p:nvPr/>
        </p:nvSpPr>
        <p:spPr>
          <a:xfrm>
            <a:off x="4829721" y="5598688"/>
            <a:ext cx="532734" cy="278248"/>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10%</a:t>
            </a:r>
          </a:p>
        </p:txBody>
      </p:sp>
      <p:sp>
        <p:nvSpPr>
          <p:cNvPr id="18" name="Rectangle 17">
            <a:extLst>
              <a:ext uri="{FF2B5EF4-FFF2-40B4-BE49-F238E27FC236}">
                <a16:creationId xmlns:a16="http://schemas.microsoft.com/office/drawing/2014/main" id="{4DB01881-8D36-4688-9B1F-B33E525C6722}"/>
              </a:ext>
            </a:extLst>
          </p:cNvPr>
          <p:cNvSpPr/>
          <p:nvPr/>
        </p:nvSpPr>
        <p:spPr>
          <a:xfrm>
            <a:off x="5863401" y="5645995"/>
            <a:ext cx="532734" cy="278248"/>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lumMod val="50000"/>
                  </a:schemeClr>
                </a:solidFill>
              </a:rPr>
              <a:t>14%</a:t>
            </a:r>
          </a:p>
        </p:txBody>
      </p:sp>
      <p:cxnSp>
        <p:nvCxnSpPr>
          <p:cNvPr id="19" name="Straight Connector 18">
            <a:extLst>
              <a:ext uri="{FF2B5EF4-FFF2-40B4-BE49-F238E27FC236}">
                <a16:creationId xmlns:a16="http://schemas.microsoft.com/office/drawing/2014/main" id="{B36DAB66-F138-45B0-BEA6-A2CDB6254F10}"/>
              </a:ext>
            </a:extLst>
          </p:cNvPr>
          <p:cNvCxnSpPr>
            <a:cxnSpLocks/>
          </p:cNvCxnSpPr>
          <p:nvPr/>
        </p:nvCxnSpPr>
        <p:spPr>
          <a:xfrm flipV="1">
            <a:off x="1248355" y="5600655"/>
            <a:ext cx="4564048" cy="1"/>
          </a:xfrm>
          <a:prstGeom prst="line">
            <a:avLst/>
          </a:prstGeom>
          <a:ln w="12700">
            <a:solidFill>
              <a:schemeClr val="accent3">
                <a:lumMod val="60000"/>
                <a:lumOff val="40000"/>
              </a:schemeClr>
            </a:solidFill>
            <a:prstDash val="sysDash"/>
          </a:ln>
        </p:spPr>
        <p:style>
          <a:lnRef idx="1">
            <a:schemeClr val="accent3"/>
          </a:lnRef>
          <a:fillRef idx="0">
            <a:schemeClr val="accent3"/>
          </a:fillRef>
          <a:effectRef idx="0">
            <a:schemeClr val="accent3"/>
          </a:effectRef>
          <a:fontRef idx="minor">
            <a:schemeClr val="tx1"/>
          </a:fontRef>
        </p:style>
      </p:cxnSp>
      <p:sp>
        <p:nvSpPr>
          <p:cNvPr id="24" name="Left Brace 23">
            <a:extLst>
              <a:ext uri="{FF2B5EF4-FFF2-40B4-BE49-F238E27FC236}">
                <a16:creationId xmlns:a16="http://schemas.microsoft.com/office/drawing/2014/main" id="{1B26A7F2-90B4-445D-9222-BA7CDC785AB4}"/>
              </a:ext>
            </a:extLst>
          </p:cNvPr>
          <p:cNvSpPr/>
          <p:nvPr/>
        </p:nvSpPr>
        <p:spPr>
          <a:xfrm flipH="1">
            <a:off x="2688472" y="5600655"/>
            <a:ext cx="115188" cy="184464"/>
          </a:xfrm>
          <a:prstGeom prst="leftBrace">
            <a:avLst>
              <a:gd name="adj1" fmla="val 0"/>
              <a:gd name="adj2" fmla="val 48391"/>
            </a:avLst>
          </a:prstGeom>
          <a:ln>
            <a:solidFill>
              <a:schemeClr val="accent3">
                <a:lumMod val="60000"/>
                <a:lumOff val="40000"/>
              </a:schemeClr>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CH"/>
          </a:p>
        </p:txBody>
      </p:sp>
      <p:sp>
        <p:nvSpPr>
          <p:cNvPr id="25" name="Left Brace 24">
            <a:extLst>
              <a:ext uri="{FF2B5EF4-FFF2-40B4-BE49-F238E27FC236}">
                <a16:creationId xmlns:a16="http://schemas.microsoft.com/office/drawing/2014/main" id="{164B36B1-116F-4DE0-BA7C-4F87047419EC}"/>
              </a:ext>
            </a:extLst>
          </p:cNvPr>
          <p:cNvSpPr/>
          <p:nvPr/>
        </p:nvSpPr>
        <p:spPr>
          <a:xfrm flipH="1">
            <a:off x="3720889" y="5600654"/>
            <a:ext cx="123696" cy="223229"/>
          </a:xfrm>
          <a:prstGeom prst="leftBrace">
            <a:avLst>
              <a:gd name="adj1" fmla="val 0"/>
              <a:gd name="adj2" fmla="val 48391"/>
            </a:avLst>
          </a:prstGeom>
          <a:ln>
            <a:solidFill>
              <a:schemeClr val="accent3">
                <a:lumMod val="60000"/>
                <a:lumOff val="40000"/>
              </a:schemeClr>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CH"/>
          </a:p>
        </p:txBody>
      </p:sp>
      <p:sp>
        <p:nvSpPr>
          <p:cNvPr id="26" name="Left Brace 25">
            <a:extLst>
              <a:ext uri="{FF2B5EF4-FFF2-40B4-BE49-F238E27FC236}">
                <a16:creationId xmlns:a16="http://schemas.microsoft.com/office/drawing/2014/main" id="{36491701-6BE4-4B6E-87D6-82B8734EEFA5}"/>
              </a:ext>
            </a:extLst>
          </p:cNvPr>
          <p:cNvSpPr/>
          <p:nvPr/>
        </p:nvSpPr>
        <p:spPr>
          <a:xfrm flipH="1">
            <a:off x="4755900" y="5600654"/>
            <a:ext cx="133062" cy="282518"/>
          </a:xfrm>
          <a:prstGeom prst="leftBrace">
            <a:avLst>
              <a:gd name="adj1" fmla="val 0"/>
              <a:gd name="adj2" fmla="val 48391"/>
            </a:avLst>
          </a:prstGeom>
          <a:ln>
            <a:solidFill>
              <a:schemeClr val="accent3">
                <a:lumMod val="60000"/>
                <a:lumOff val="40000"/>
              </a:schemeClr>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CH"/>
          </a:p>
        </p:txBody>
      </p:sp>
      <p:sp>
        <p:nvSpPr>
          <p:cNvPr id="27" name="Left Brace 26">
            <a:extLst>
              <a:ext uri="{FF2B5EF4-FFF2-40B4-BE49-F238E27FC236}">
                <a16:creationId xmlns:a16="http://schemas.microsoft.com/office/drawing/2014/main" id="{500AE009-0BB5-4E31-BD7A-6D8A641DECD2}"/>
              </a:ext>
            </a:extLst>
          </p:cNvPr>
          <p:cNvSpPr/>
          <p:nvPr/>
        </p:nvSpPr>
        <p:spPr>
          <a:xfrm flipH="1">
            <a:off x="5800305" y="5598687"/>
            <a:ext cx="126193" cy="396219"/>
          </a:xfrm>
          <a:prstGeom prst="leftBrace">
            <a:avLst>
              <a:gd name="adj1" fmla="val 0"/>
              <a:gd name="adj2" fmla="val 48391"/>
            </a:avLst>
          </a:prstGeom>
          <a:ln>
            <a:solidFill>
              <a:schemeClr val="accent3">
                <a:lumMod val="60000"/>
                <a:lumOff val="40000"/>
              </a:schemeClr>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CH"/>
          </a:p>
        </p:txBody>
      </p:sp>
    </p:spTree>
    <p:extLst>
      <p:ext uri="{BB962C8B-B14F-4D97-AF65-F5344CB8AC3E}">
        <p14:creationId xmlns:p14="http://schemas.microsoft.com/office/powerpoint/2010/main" val="2260863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C85EF956-E76A-4646-A83F-085F74FBEFE4}"/>
              </a:ext>
            </a:extLst>
          </p:cNvPr>
          <p:cNvGraphicFramePr>
            <a:graphicFrameLocks/>
          </p:cNvGraphicFramePr>
          <p:nvPr>
            <p:extLst>
              <p:ext uri="{D42A27DB-BD31-4B8C-83A1-F6EECF244321}">
                <p14:modId xmlns:p14="http://schemas.microsoft.com/office/powerpoint/2010/main" val="2098223272"/>
              </p:ext>
            </p:extLst>
          </p:nvPr>
        </p:nvGraphicFramePr>
        <p:xfrm>
          <a:off x="1426722" y="1828799"/>
          <a:ext cx="10158328" cy="4627659"/>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a:extLst>
              <a:ext uri="{FF2B5EF4-FFF2-40B4-BE49-F238E27FC236}">
                <a16:creationId xmlns:a16="http://schemas.microsoft.com/office/drawing/2014/main" id="{0EAF69A8-78B8-4D6D-939E-787CF8B7B2D0}"/>
              </a:ext>
            </a:extLst>
          </p:cNvPr>
          <p:cNvSpPr txBox="1">
            <a:spLocks/>
          </p:cNvSpPr>
          <p:nvPr/>
        </p:nvSpPr>
        <p:spPr>
          <a:xfrm>
            <a:off x="1426722" y="365125"/>
            <a:ext cx="1036506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Addition of roof electricity production</a:t>
            </a:r>
            <a:endParaRPr lang="en-CH" dirty="0"/>
          </a:p>
        </p:txBody>
      </p:sp>
      <p:pic>
        <p:nvPicPr>
          <p:cNvPr id="9" name="Graphic 8" descr="Building">
            <a:extLst>
              <a:ext uri="{FF2B5EF4-FFF2-40B4-BE49-F238E27FC236}">
                <a16:creationId xmlns:a16="http://schemas.microsoft.com/office/drawing/2014/main" id="{A75C3688-B472-4D28-8374-39FF1E7953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811" y="510415"/>
            <a:ext cx="914400" cy="914400"/>
          </a:xfrm>
          <a:prstGeom prst="rect">
            <a:avLst/>
          </a:prstGeom>
        </p:spPr>
      </p:pic>
    </p:spTree>
    <p:extLst>
      <p:ext uri="{BB962C8B-B14F-4D97-AF65-F5344CB8AC3E}">
        <p14:creationId xmlns:p14="http://schemas.microsoft.com/office/powerpoint/2010/main" val="2541780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AA27-ABA9-4A85-8404-0A5C319BD343}"/>
              </a:ext>
            </a:extLst>
          </p:cNvPr>
          <p:cNvSpPr>
            <a:spLocks noGrp="1"/>
          </p:cNvSpPr>
          <p:nvPr>
            <p:ph type="ctrTitle"/>
          </p:nvPr>
        </p:nvSpPr>
        <p:spPr>
          <a:xfrm>
            <a:off x="4890051" y="1472219"/>
            <a:ext cx="7140271" cy="4228865"/>
          </a:xfrm>
        </p:spPr>
        <p:txBody>
          <a:bodyPr anchor="ctr"/>
          <a:lstStyle/>
          <a:p>
            <a:r>
              <a:rPr lang="en-US" dirty="0">
                <a:solidFill>
                  <a:schemeClr val="bg1"/>
                </a:solidFill>
              </a:rPr>
              <a:t>Trade-off analysis</a:t>
            </a:r>
            <a:endParaRPr lang="en-CH" dirty="0">
              <a:solidFill>
                <a:schemeClr val="bg1"/>
              </a:solidFill>
            </a:endParaRPr>
          </a:p>
        </p:txBody>
      </p:sp>
      <p:sp>
        <p:nvSpPr>
          <p:cNvPr id="7" name="Content Placeholder 2">
            <a:extLst>
              <a:ext uri="{FF2B5EF4-FFF2-40B4-BE49-F238E27FC236}">
                <a16:creationId xmlns:a16="http://schemas.microsoft.com/office/drawing/2014/main" id="{BADF4D5A-2BDD-4755-99DE-59DA9C9D9F37}"/>
              </a:ext>
            </a:extLst>
          </p:cNvPr>
          <p:cNvSpPr txBox="1">
            <a:spLocks/>
          </p:cNvSpPr>
          <p:nvPr/>
        </p:nvSpPr>
        <p:spPr>
          <a:xfrm>
            <a:off x="1272607" y="1794905"/>
            <a:ext cx="10515600" cy="4351338"/>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Arial" panose="020B0604020202020204" pitchFamily="34" charset="0"/>
              <a:buChar char="•"/>
            </a:pPr>
            <a:r>
              <a:rPr lang="en-US" dirty="0">
                <a:solidFill>
                  <a:schemeClr val="accent3">
                    <a:lumMod val="75000"/>
                  </a:schemeClr>
                </a:solidFill>
              </a:rPr>
              <a:t>3for2 concept </a:t>
            </a:r>
          </a:p>
          <a:p>
            <a:pPr marL="342900" indent="-342900" algn="l">
              <a:lnSpc>
                <a:spcPct val="150000"/>
              </a:lnSpc>
              <a:buFont typeface="Arial" panose="020B0604020202020204" pitchFamily="34" charset="0"/>
              <a:buChar char="•"/>
            </a:pPr>
            <a:r>
              <a:rPr lang="en-US" dirty="0">
                <a:solidFill>
                  <a:schemeClr val="accent3">
                    <a:lumMod val="75000"/>
                  </a:schemeClr>
                </a:solidFill>
              </a:rPr>
              <a:t>Sun path </a:t>
            </a:r>
          </a:p>
          <a:p>
            <a:pPr marL="342900" indent="-342900" algn="l">
              <a:lnSpc>
                <a:spcPct val="150000"/>
              </a:lnSpc>
              <a:buFont typeface="Arial" panose="020B0604020202020204" pitchFamily="34" charset="0"/>
              <a:buChar char="•"/>
            </a:pPr>
            <a:r>
              <a:rPr lang="en-US" dirty="0">
                <a:solidFill>
                  <a:schemeClr val="accent3">
                    <a:lumMod val="75000"/>
                  </a:schemeClr>
                </a:solidFill>
              </a:rPr>
              <a:t>Validation of solar results</a:t>
            </a:r>
          </a:p>
          <a:p>
            <a:pPr marL="342900" indent="-342900" algn="l">
              <a:lnSpc>
                <a:spcPct val="150000"/>
              </a:lnSpc>
              <a:buFont typeface="Arial" panose="020B0604020202020204" pitchFamily="34" charset="0"/>
              <a:buChar char="•"/>
            </a:pPr>
            <a:r>
              <a:rPr lang="en-US" dirty="0">
                <a:solidFill>
                  <a:schemeClr val="accent3">
                    <a:lumMod val="75000"/>
                  </a:schemeClr>
                </a:solidFill>
              </a:rPr>
              <a:t>Status quo analysis</a:t>
            </a:r>
          </a:p>
          <a:p>
            <a:pPr marL="342900" indent="-342900" algn="l">
              <a:lnSpc>
                <a:spcPct val="150000"/>
              </a:lnSpc>
              <a:buFont typeface="Arial" panose="020B0604020202020204" pitchFamily="34" charset="0"/>
              <a:buChar char="•"/>
            </a:pPr>
            <a:r>
              <a:rPr lang="en-US" dirty="0">
                <a:solidFill>
                  <a:schemeClr val="accent3">
                    <a:lumMod val="75000"/>
                  </a:schemeClr>
                </a:solidFill>
              </a:rPr>
              <a:t>Optimization studies</a:t>
            </a:r>
          </a:p>
          <a:p>
            <a:pPr marL="342900" indent="-342900" algn="l">
              <a:lnSpc>
                <a:spcPct val="150000"/>
              </a:lnSpc>
              <a:buFont typeface="Arial" panose="020B0604020202020204" pitchFamily="34" charset="0"/>
              <a:buChar char="•"/>
            </a:pPr>
            <a:r>
              <a:rPr lang="en-US" dirty="0">
                <a:solidFill>
                  <a:schemeClr val="accent3">
                    <a:lumMod val="75000"/>
                  </a:schemeClr>
                </a:solidFill>
              </a:rPr>
              <a:t>Electricity production</a:t>
            </a:r>
          </a:p>
          <a:p>
            <a:pPr marL="342900" indent="-342900" algn="l">
              <a:lnSpc>
                <a:spcPct val="150000"/>
              </a:lnSpc>
              <a:buFont typeface="Arial" panose="020B0604020202020204" pitchFamily="34" charset="0"/>
              <a:buChar char="•"/>
            </a:pPr>
            <a:r>
              <a:rPr lang="en-US" dirty="0">
                <a:solidFill>
                  <a:schemeClr val="accent3">
                    <a:lumMod val="75000"/>
                  </a:schemeClr>
                </a:solidFill>
              </a:rPr>
              <a:t>Cooling loads</a:t>
            </a:r>
          </a:p>
          <a:p>
            <a:pPr marL="342900" indent="-342900" algn="l">
              <a:lnSpc>
                <a:spcPct val="150000"/>
              </a:lnSpc>
              <a:buFont typeface="Arial" panose="020B0604020202020204" pitchFamily="34" charset="0"/>
              <a:buChar char="•"/>
            </a:pPr>
            <a:r>
              <a:rPr lang="en-US" dirty="0">
                <a:solidFill>
                  <a:schemeClr val="bg1"/>
                </a:solidFill>
              </a:rPr>
              <a:t>Trade-off analysis</a:t>
            </a:r>
          </a:p>
          <a:p>
            <a:pPr marL="342900" indent="-342900" algn="l">
              <a:lnSpc>
                <a:spcPct val="150000"/>
              </a:lnSpc>
              <a:buFont typeface="Arial" panose="020B0604020202020204" pitchFamily="34" charset="0"/>
              <a:buChar char="•"/>
            </a:pPr>
            <a:r>
              <a:rPr lang="en-US" dirty="0">
                <a:solidFill>
                  <a:schemeClr val="accent3">
                    <a:lumMod val="75000"/>
                  </a:schemeClr>
                </a:solidFill>
              </a:rPr>
              <a:t>Conclusion and discussion</a:t>
            </a:r>
          </a:p>
        </p:txBody>
      </p:sp>
    </p:spTree>
    <p:extLst>
      <p:ext uri="{BB962C8B-B14F-4D97-AF65-F5344CB8AC3E}">
        <p14:creationId xmlns:p14="http://schemas.microsoft.com/office/powerpoint/2010/main" val="3071643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DD4EF22-E160-4D70-850C-2E8B8267ADD1}"/>
              </a:ext>
            </a:extLst>
          </p:cNvPr>
          <p:cNvSpPr txBox="1">
            <a:spLocks/>
          </p:cNvSpPr>
          <p:nvPr/>
        </p:nvSpPr>
        <p:spPr>
          <a:xfrm>
            <a:off x="1399828" y="365125"/>
            <a:ext cx="106202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Trade-off analysis </a:t>
            </a:r>
            <a:endParaRPr lang="en-CH" dirty="0"/>
          </a:p>
        </p:txBody>
      </p:sp>
      <p:pic>
        <p:nvPicPr>
          <p:cNvPr id="4" name="Graphic 3" descr="Network">
            <a:extLst>
              <a:ext uri="{FF2B5EF4-FFF2-40B4-BE49-F238E27FC236}">
                <a16:creationId xmlns:a16="http://schemas.microsoft.com/office/drawing/2014/main" id="{1BF90297-27BC-45CA-AC10-162BE1AE2D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1000" y="518825"/>
            <a:ext cx="861338" cy="861338"/>
          </a:xfrm>
          <a:prstGeom prst="rect">
            <a:avLst/>
          </a:prstGeom>
        </p:spPr>
      </p:pic>
      <p:grpSp>
        <p:nvGrpSpPr>
          <p:cNvPr id="10" name="Group 9">
            <a:extLst>
              <a:ext uri="{FF2B5EF4-FFF2-40B4-BE49-F238E27FC236}">
                <a16:creationId xmlns:a16="http://schemas.microsoft.com/office/drawing/2014/main" id="{4B99238D-DFA6-4135-8FE3-FBCA303AB60B}"/>
              </a:ext>
            </a:extLst>
          </p:cNvPr>
          <p:cNvGrpSpPr/>
          <p:nvPr/>
        </p:nvGrpSpPr>
        <p:grpSpPr>
          <a:xfrm>
            <a:off x="1033671" y="2539891"/>
            <a:ext cx="2298272" cy="1383722"/>
            <a:chOff x="6083727" y="491121"/>
            <a:chExt cx="2298272" cy="1383722"/>
          </a:xfrm>
        </p:grpSpPr>
        <p:pic>
          <p:nvPicPr>
            <p:cNvPr id="11" name="Graphic 10" descr="Thought bubble">
              <a:extLst>
                <a:ext uri="{FF2B5EF4-FFF2-40B4-BE49-F238E27FC236}">
                  <a16:creationId xmlns:a16="http://schemas.microsoft.com/office/drawing/2014/main" id="{8EF7F7FA-6123-48E0-860E-C4448DEC00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95852" y="1262858"/>
              <a:ext cx="486147" cy="486147"/>
            </a:xfrm>
            <a:prstGeom prst="rect">
              <a:avLst/>
            </a:prstGeom>
          </p:spPr>
        </p:pic>
        <p:sp>
          <p:nvSpPr>
            <p:cNvPr id="13" name="Rectangle: Rounded Corners 12">
              <a:extLst>
                <a:ext uri="{FF2B5EF4-FFF2-40B4-BE49-F238E27FC236}">
                  <a16:creationId xmlns:a16="http://schemas.microsoft.com/office/drawing/2014/main" id="{BF97DD4A-5D43-4BD5-8C96-269E2A7D789C}"/>
                </a:ext>
              </a:extLst>
            </p:cNvPr>
            <p:cNvSpPr/>
            <p:nvPr/>
          </p:nvSpPr>
          <p:spPr>
            <a:xfrm>
              <a:off x="6083727" y="1555338"/>
              <a:ext cx="1805940" cy="31950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Floor to floor: 3.65m</a:t>
              </a:r>
            </a:p>
          </p:txBody>
        </p:sp>
        <p:pic>
          <p:nvPicPr>
            <p:cNvPr id="14" name="Graphic 13" descr="Thought bubble">
              <a:extLst>
                <a:ext uri="{FF2B5EF4-FFF2-40B4-BE49-F238E27FC236}">
                  <a16:creationId xmlns:a16="http://schemas.microsoft.com/office/drawing/2014/main" id="{DB2CA51C-05A5-499A-8007-0D7D9FAD3D8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95852" y="491121"/>
              <a:ext cx="486147" cy="486147"/>
            </a:xfrm>
            <a:prstGeom prst="rect">
              <a:avLst/>
            </a:prstGeom>
          </p:spPr>
        </p:pic>
        <p:sp>
          <p:nvSpPr>
            <p:cNvPr id="15" name="Rectangle: Rounded Corners 14">
              <a:extLst>
                <a:ext uri="{FF2B5EF4-FFF2-40B4-BE49-F238E27FC236}">
                  <a16:creationId xmlns:a16="http://schemas.microsoft.com/office/drawing/2014/main" id="{D82CEE97-085D-41F9-BAD1-35703AE20011}"/>
                </a:ext>
              </a:extLst>
            </p:cNvPr>
            <p:cNvSpPr/>
            <p:nvPr/>
          </p:nvSpPr>
          <p:spPr>
            <a:xfrm>
              <a:off x="6083727" y="783601"/>
              <a:ext cx="1805940" cy="353419"/>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Monocrystalline</a:t>
              </a:r>
            </a:p>
          </p:txBody>
        </p:sp>
      </p:grpSp>
      <p:grpSp>
        <p:nvGrpSpPr>
          <p:cNvPr id="32" name="Group 31">
            <a:extLst>
              <a:ext uri="{FF2B5EF4-FFF2-40B4-BE49-F238E27FC236}">
                <a16:creationId xmlns:a16="http://schemas.microsoft.com/office/drawing/2014/main" id="{2CEB9A17-A6D1-46F6-A5F5-CE6B7529F986}"/>
              </a:ext>
            </a:extLst>
          </p:cNvPr>
          <p:cNvGrpSpPr/>
          <p:nvPr/>
        </p:nvGrpSpPr>
        <p:grpSpPr>
          <a:xfrm>
            <a:off x="2671638" y="1424931"/>
            <a:ext cx="10368502" cy="5208224"/>
            <a:chOff x="2671638" y="1424931"/>
            <a:chExt cx="10368502" cy="5208224"/>
          </a:xfrm>
        </p:grpSpPr>
        <p:graphicFrame>
          <p:nvGraphicFramePr>
            <p:cNvPr id="9" name="Chart 8">
              <a:extLst>
                <a:ext uri="{FF2B5EF4-FFF2-40B4-BE49-F238E27FC236}">
                  <a16:creationId xmlns:a16="http://schemas.microsoft.com/office/drawing/2014/main" id="{6853B5F5-5833-4781-93CB-89AA13B049E0}"/>
                </a:ext>
              </a:extLst>
            </p:cNvPr>
            <p:cNvGraphicFramePr>
              <a:graphicFrameLocks/>
            </p:cNvGraphicFramePr>
            <p:nvPr>
              <p:extLst>
                <p:ext uri="{D42A27DB-BD31-4B8C-83A1-F6EECF244321}">
                  <p14:modId xmlns:p14="http://schemas.microsoft.com/office/powerpoint/2010/main" val="1106504493"/>
                </p:ext>
              </p:extLst>
            </p:nvPr>
          </p:nvGraphicFramePr>
          <p:xfrm>
            <a:off x="2671638" y="1424931"/>
            <a:ext cx="10368502" cy="5208224"/>
          </p:xfrm>
          <a:graphic>
            <a:graphicData uri="http://schemas.openxmlformats.org/drawingml/2006/chart">
              <c:chart xmlns:c="http://schemas.openxmlformats.org/drawingml/2006/chart" xmlns:r="http://schemas.openxmlformats.org/officeDocument/2006/relationships" r:id="rId7"/>
            </a:graphicData>
          </a:graphic>
        </p:graphicFrame>
        <p:sp>
          <p:nvSpPr>
            <p:cNvPr id="27" name="TextBox 26">
              <a:extLst>
                <a:ext uri="{FF2B5EF4-FFF2-40B4-BE49-F238E27FC236}">
                  <a16:creationId xmlns:a16="http://schemas.microsoft.com/office/drawing/2014/main" id="{C958F29E-7C38-4A7C-B612-3AC3AF676D93}"/>
                </a:ext>
              </a:extLst>
            </p:cNvPr>
            <p:cNvSpPr txBox="1"/>
            <p:nvPr/>
          </p:nvSpPr>
          <p:spPr>
            <a:xfrm>
              <a:off x="7667712" y="4254805"/>
              <a:ext cx="498278" cy="276999"/>
            </a:xfrm>
            <a:prstGeom prst="rect">
              <a:avLst/>
            </a:prstGeom>
            <a:solidFill>
              <a:schemeClr val="bg1">
                <a:alpha val="70000"/>
              </a:schemeClr>
            </a:solidFill>
          </p:spPr>
          <p:txBody>
            <a:bodyPr wrap="square" rtlCol="0">
              <a:spAutoFit/>
            </a:bodyPr>
            <a:lstStyle/>
            <a:p>
              <a:pPr algn="ctr"/>
              <a:r>
                <a:rPr lang="en-US" sz="1200" dirty="0">
                  <a:solidFill>
                    <a:schemeClr val="accent3"/>
                  </a:solidFill>
                </a:rPr>
                <a:t>20%</a:t>
              </a:r>
              <a:endParaRPr lang="en-CH" sz="1200" dirty="0">
                <a:solidFill>
                  <a:schemeClr val="accent3"/>
                </a:solidFill>
              </a:endParaRPr>
            </a:p>
          </p:txBody>
        </p:sp>
        <p:sp>
          <p:nvSpPr>
            <p:cNvPr id="28" name="TextBox 27">
              <a:extLst>
                <a:ext uri="{FF2B5EF4-FFF2-40B4-BE49-F238E27FC236}">
                  <a16:creationId xmlns:a16="http://schemas.microsoft.com/office/drawing/2014/main" id="{E7087C5A-F916-4FFC-BAD6-197DD81FCCEE}"/>
                </a:ext>
              </a:extLst>
            </p:cNvPr>
            <p:cNvSpPr txBox="1"/>
            <p:nvPr/>
          </p:nvSpPr>
          <p:spPr>
            <a:xfrm>
              <a:off x="7667712" y="4453588"/>
              <a:ext cx="498278" cy="276999"/>
            </a:xfrm>
            <a:prstGeom prst="rect">
              <a:avLst/>
            </a:prstGeom>
            <a:solidFill>
              <a:schemeClr val="bg1">
                <a:alpha val="70000"/>
              </a:schemeClr>
            </a:solidFill>
          </p:spPr>
          <p:txBody>
            <a:bodyPr wrap="square" rtlCol="0">
              <a:spAutoFit/>
            </a:bodyPr>
            <a:lstStyle/>
            <a:p>
              <a:pPr algn="ctr"/>
              <a:r>
                <a:rPr lang="en-US" sz="1200" dirty="0">
                  <a:solidFill>
                    <a:schemeClr val="accent3"/>
                  </a:solidFill>
                </a:rPr>
                <a:t>40%</a:t>
              </a:r>
              <a:endParaRPr lang="en-CH" sz="1200" dirty="0">
                <a:solidFill>
                  <a:schemeClr val="accent3"/>
                </a:solidFill>
              </a:endParaRPr>
            </a:p>
          </p:txBody>
        </p:sp>
        <p:sp>
          <p:nvSpPr>
            <p:cNvPr id="29" name="TextBox 28">
              <a:extLst>
                <a:ext uri="{FF2B5EF4-FFF2-40B4-BE49-F238E27FC236}">
                  <a16:creationId xmlns:a16="http://schemas.microsoft.com/office/drawing/2014/main" id="{09BFCCDF-E792-42E5-BCA3-A89BE97B682B}"/>
                </a:ext>
              </a:extLst>
            </p:cNvPr>
            <p:cNvSpPr txBox="1"/>
            <p:nvPr/>
          </p:nvSpPr>
          <p:spPr>
            <a:xfrm>
              <a:off x="7667712" y="4652371"/>
              <a:ext cx="498278" cy="276999"/>
            </a:xfrm>
            <a:prstGeom prst="rect">
              <a:avLst/>
            </a:prstGeom>
            <a:solidFill>
              <a:schemeClr val="bg1">
                <a:alpha val="70000"/>
              </a:schemeClr>
            </a:solidFill>
          </p:spPr>
          <p:txBody>
            <a:bodyPr wrap="square" rtlCol="0">
              <a:spAutoFit/>
            </a:bodyPr>
            <a:lstStyle/>
            <a:p>
              <a:pPr algn="ctr"/>
              <a:r>
                <a:rPr lang="en-US" sz="1200" dirty="0">
                  <a:solidFill>
                    <a:schemeClr val="accent3"/>
                  </a:solidFill>
                </a:rPr>
                <a:t>60%</a:t>
              </a:r>
              <a:endParaRPr lang="en-CH" sz="1200" dirty="0">
                <a:solidFill>
                  <a:schemeClr val="accent3"/>
                </a:solidFill>
              </a:endParaRPr>
            </a:p>
          </p:txBody>
        </p:sp>
        <p:sp>
          <p:nvSpPr>
            <p:cNvPr id="30" name="TextBox 29">
              <a:extLst>
                <a:ext uri="{FF2B5EF4-FFF2-40B4-BE49-F238E27FC236}">
                  <a16:creationId xmlns:a16="http://schemas.microsoft.com/office/drawing/2014/main" id="{F8C1EAB2-C51F-434D-A753-602FBCEE7733}"/>
                </a:ext>
              </a:extLst>
            </p:cNvPr>
            <p:cNvSpPr txBox="1"/>
            <p:nvPr/>
          </p:nvSpPr>
          <p:spPr>
            <a:xfrm>
              <a:off x="7667712" y="4851154"/>
              <a:ext cx="498278" cy="276999"/>
            </a:xfrm>
            <a:prstGeom prst="rect">
              <a:avLst/>
            </a:prstGeom>
            <a:solidFill>
              <a:schemeClr val="bg1">
                <a:alpha val="70000"/>
              </a:schemeClr>
            </a:solidFill>
          </p:spPr>
          <p:txBody>
            <a:bodyPr wrap="square" rtlCol="0">
              <a:spAutoFit/>
            </a:bodyPr>
            <a:lstStyle/>
            <a:p>
              <a:pPr algn="ctr"/>
              <a:r>
                <a:rPr lang="en-US" sz="1200" dirty="0">
                  <a:solidFill>
                    <a:schemeClr val="accent3"/>
                  </a:solidFill>
                </a:rPr>
                <a:t>80%</a:t>
              </a:r>
              <a:endParaRPr lang="en-CH" sz="1200" dirty="0">
                <a:solidFill>
                  <a:schemeClr val="accent3"/>
                </a:solidFill>
              </a:endParaRPr>
            </a:p>
          </p:txBody>
        </p:sp>
        <p:sp>
          <p:nvSpPr>
            <p:cNvPr id="31" name="TextBox 30">
              <a:extLst>
                <a:ext uri="{FF2B5EF4-FFF2-40B4-BE49-F238E27FC236}">
                  <a16:creationId xmlns:a16="http://schemas.microsoft.com/office/drawing/2014/main" id="{3E730FB7-10D7-4404-9EB4-D288D017C0BF}"/>
                </a:ext>
              </a:extLst>
            </p:cNvPr>
            <p:cNvSpPr txBox="1"/>
            <p:nvPr/>
          </p:nvSpPr>
          <p:spPr>
            <a:xfrm>
              <a:off x="7593496" y="5049937"/>
              <a:ext cx="636104" cy="285388"/>
            </a:xfrm>
            <a:prstGeom prst="rect">
              <a:avLst/>
            </a:prstGeom>
            <a:solidFill>
              <a:schemeClr val="bg1">
                <a:alpha val="70000"/>
              </a:schemeClr>
            </a:solidFill>
          </p:spPr>
          <p:txBody>
            <a:bodyPr wrap="square" rtlCol="0">
              <a:spAutoFit/>
            </a:bodyPr>
            <a:lstStyle/>
            <a:p>
              <a:pPr algn="ctr"/>
              <a:r>
                <a:rPr lang="en-US" sz="1200" dirty="0">
                  <a:solidFill>
                    <a:schemeClr val="accent3"/>
                  </a:solidFill>
                </a:rPr>
                <a:t>100%</a:t>
              </a:r>
              <a:endParaRPr lang="en-CH" sz="1200" dirty="0">
                <a:solidFill>
                  <a:schemeClr val="accent3"/>
                </a:solidFill>
              </a:endParaRPr>
            </a:p>
          </p:txBody>
        </p:sp>
      </p:grpSp>
      <p:pic>
        <p:nvPicPr>
          <p:cNvPr id="33" name="Graphic 32" descr="Thought bubble">
            <a:extLst>
              <a:ext uri="{FF2B5EF4-FFF2-40B4-BE49-F238E27FC236}">
                <a16:creationId xmlns:a16="http://schemas.microsoft.com/office/drawing/2014/main" id="{5BA29CFC-391E-42B2-A7BF-894E43E943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5796" y="4153157"/>
            <a:ext cx="486147" cy="486147"/>
          </a:xfrm>
          <a:prstGeom prst="rect">
            <a:avLst/>
          </a:prstGeom>
        </p:spPr>
      </p:pic>
      <p:sp>
        <p:nvSpPr>
          <p:cNvPr id="34" name="Rectangle: Rounded Corners 33">
            <a:extLst>
              <a:ext uri="{FF2B5EF4-FFF2-40B4-BE49-F238E27FC236}">
                <a16:creationId xmlns:a16="http://schemas.microsoft.com/office/drawing/2014/main" id="{02B74AED-B44A-47A9-8D42-D73F777E9B94}"/>
              </a:ext>
            </a:extLst>
          </p:cNvPr>
          <p:cNvSpPr/>
          <p:nvPr/>
        </p:nvSpPr>
        <p:spPr>
          <a:xfrm>
            <a:off x="1033671" y="4445637"/>
            <a:ext cx="1805940" cy="31950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Slab thickness: 0.30m</a:t>
            </a:r>
          </a:p>
        </p:txBody>
      </p:sp>
      <p:pic>
        <p:nvPicPr>
          <p:cNvPr id="35" name="Graphic 34" descr="Thought bubble">
            <a:extLst>
              <a:ext uri="{FF2B5EF4-FFF2-40B4-BE49-F238E27FC236}">
                <a16:creationId xmlns:a16="http://schemas.microsoft.com/office/drawing/2014/main" id="{EF8CF1B0-DEE6-4A5D-A736-5A55BB9628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45796" y="4960771"/>
            <a:ext cx="486147" cy="486147"/>
          </a:xfrm>
          <a:prstGeom prst="rect">
            <a:avLst/>
          </a:prstGeom>
        </p:spPr>
      </p:pic>
      <p:sp>
        <p:nvSpPr>
          <p:cNvPr id="36" name="Rectangle: Rounded Corners 35">
            <a:extLst>
              <a:ext uri="{FF2B5EF4-FFF2-40B4-BE49-F238E27FC236}">
                <a16:creationId xmlns:a16="http://schemas.microsoft.com/office/drawing/2014/main" id="{7BDCCFC9-FA34-4D9C-9BFC-4E31521149A3}"/>
              </a:ext>
            </a:extLst>
          </p:cNvPr>
          <p:cNvSpPr/>
          <p:nvPr/>
        </p:nvSpPr>
        <p:spPr>
          <a:xfrm>
            <a:off x="1033671" y="5253251"/>
            <a:ext cx="1805940" cy="319505"/>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400" dirty="0"/>
              <a:t>60% of roof included</a:t>
            </a:r>
          </a:p>
        </p:txBody>
      </p:sp>
    </p:spTree>
    <p:extLst>
      <p:ext uri="{BB962C8B-B14F-4D97-AF65-F5344CB8AC3E}">
        <p14:creationId xmlns:p14="http://schemas.microsoft.com/office/powerpoint/2010/main" val="3425272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AA27-ABA9-4A85-8404-0A5C319BD343}"/>
              </a:ext>
            </a:extLst>
          </p:cNvPr>
          <p:cNvSpPr>
            <a:spLocks noGrp="1"/>
          </p:cNvSpPr>
          <p:nvPr>
            <p:ph type="ctrTitle"/>
          </p:nvPr>
        </p:nvSpPr>
        <p:spPr>
          <a:xfrm>
            <a:off x="4890051" y="1472219"/>
            <a:ext cx="7140271" cy="4228865"/>
          </a:xfrm>
        </p:spPr>
        <p:txBody>
          <a:bodyPr anchor="ctr"/>
          <a:lstStyle/>
          <a:p>
            <a:r>
              <a:rPr lang="en-US" dirty="0">
                <a:solidFill>
                  <a:schemeClr val="bg1"/>
                </a:solidFill>
              </a:rPr>
              <a:t>Conclusion and discussion</a:t>
            </a:r>
            <a:endParaRPr lang="en-CH" dirty="0">
              <a:solidFill>
                <a:schemeClr val="bg1"/>
              </a:solidFill>
            </a:endParaRPr>
          </a:p>
        </p:txBody>
      </p:sp>
      <p:sp>
        <p:nvSpPr>
          <p:cNvPr id="7" name="Content Placeholder 2">
            <a:extLst>
              <a:ext uri="{FF2B5EF4-FFF2-40B4-BE49-F238E27FC236}">
                <a16:creationId xmlns:a16="http://schemas.microsoft.com/office/drawing/2014/main" id="{BADF4D5A-2BDD-4755-99DE-59DA9C9D9F37}"/>
              </a:ext>
            </a:extLst>
          </p:cNvPr>
          <p:cNvSpPr txBox="1">
            <a:spLocks/>
          </p:cNvSpPr>
          <p:nvPr/>
        </p:nvSpPr>
        <p:spPr>
          <a:xfrm>
            <a:off x="1272607" y="1794905"/>
            <a:ext cx="10515600" cy="4351338"/>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Arial" panose="020B0604020202020204" pitchFamily="34" charset="0"/>
              <a:buChar char="•"/>
            </a:pPr>
            <a:r>
              <a:rPr lang="en-US" dirty="0">
                <a:solidFill>
                  <a:schemeClr val="accent3">
                    <a:lumMod val="75000"/>
                  </a:schemeClr>
                </a:solidFill>
              </a:rPr>
              <a:t>3for2 concept</a:t>
            </a:r>
          </a:p>
          <a:p>
            <a:pPr marL="342900" indent="-342900" algn="l">
              <a:lnSpc>
                <a:spcPct val="150000"/>
              </a:lnSpc>
              <a:buFont typeface="Arial" panose="020B0604020202020204" pitchFamily="34" charset="0"/>
              <a:buChar char="•"/>
            </a:pPr>
            <a:r>
              <a:rPr lang="en-US" dirty="0">
                <a:solidFill>
                  <a:schemeClr val="accent3">
                    <a:lumMod val="75000"/>
                  </a:schemeClr>
                </a:solidFill>
              </a:rPr>
              <a:t>Sun path </a:t>
            </a:r>
          </a:p>
          <a:p>
            <a:pPr marL="342900" indent="-342900" algn="l">
              <a:lnSpc>
                <a:spcPct val="150000"/>
              </a:lnSpc>
              <a:buFont typeface="Arial" panose="020B0604020202020204" pitchFamily="34" charset="0"/>
              <a:buChar char="•"/>
            </a:pPr>
            <a:r>
              <a:rPr lang="en-US" dirty="0">
                <a:solidFill>
                  <a:schemeClr val="accent3">
                    <a:lumMod val="75000"/>
                  </a:schemeClr>
                </a:solidFill>
              </a:rPr>
              <a:t>Validation of solar results</a:t>
            </a:r>
          </a:p>
          <a:p>
            <a:pPr marL="342900" indent="-342900" algn="l">
              <a:lnSpc>
                <a:spcPct val="150000"/>
              </a:lnSpc>
              <a:buFont typeface="Arial" panose="020B0604020202020204" pitchFamily="34" charset="0"/>
              <a:buChar char="•"/>
            </a:pPr>
            <a:r>
              <a:rPr lang="en-US" dirty="0">
                <a:solidFill>
                  <a:schemeClr val="accent3">
                    <a:lumMod val="75000"/>
                  </a:schemeClr>
                </a:solidFill>
              </a:rPr>
              <a:t>Status quo analysis</a:t>
            </a:r>
          </a:p>
          <a:p>
            <a:pPr marL="342900" indent="-342900" algn="l">
              <a:lnSpc>
                <a:spcPct val="150000"/>
              </a:lnSpc>
              <a:buFont typeface="Arial" panose="020B0604020202020204" pitchFamily="34" charset="0"/>
              <a:buChar char="•"/>
            </a:pPr>
            <a:r>
              <a:rPr lang="en-US" dirty="0">
                <a:solidFill>
                  <a:schemeClr val="accent3">
                    <a:lumMod val="75000"/>
                  </a:schemeClr>
                </a:solidFill>
              </a:rPr>
              <a:t>Optimization studies</a:t>
            </a:r>
          </a:p>
          <a:p>
            <a:pPr marL="342900" indent="-342900" algn="l">
              <a:lnSpc>
                <a:spcPct val="150000"/>
              </a:lnSpc>
              <a:buFont typeface="Arial" panose="020B0604020202020204" pitchFamily="34" charset="0"/>
              <a:buChar char="•"/>
            </a:pPr>
            <a:r>
              <a:rPr lang="en-US" dirty="0">
                <a:solidFill>
                  <a:schemeClr val="accent3">
                    <a:lumMod val="75000"/>
                  </a:schemeClr>
                </a:solidFill>
              </a:rPr>
              <a:t>Electricity production</a:t>
            </a:r>
          </a:p>
          <a:p>
            <a:pPr marL="342900" indent="-342900" algn="l">
              <a:lnSpc>
                <a:spcPct val="150000"/>
              </a:lnSpc>
              <a:buFont typeface="Arial" panose="020B0604020202020204" pitchFamily="34" charset="0"/>
              <a:buChar char="•"/>
            </a:pPr>
            <a:r>
              <a:rPr lang="en-US" dirty="0">
                <a:solidFill>
                  <a:schemeClr val="accent3">
                    <a:lumMod val="75000"/>
                  </a:schemeClr>
                </a:solidFill>
              </a:rPr>
              <a:t>Cooling loads</a:t>
            </a:r>
          </a:p>
          <a:p>
            <a:pPr marL="342900" indent="-342900" algn="l">
              <a:lnSpc>
                <a:spcPct val="150000"/>
              </a:lnSpc>
              <a:buFont typeface="Arial" panose="020B0604020202020204" pitchFamily="34" charset="0"/>
              <a:buChar char="•"/>
            </a:pPr>
            <a:r>
              <a:rPr lang="en-US" dirty="0">
                <a:solidFill>
                  <a:schemeClr val="accent3">
                    <a:lumMod val="75000"/>
                  </a:schemeClr>
                </a:solidFill>
              </a:rPr>
              <a:t>Trade-off analysis</a:t>
            </a:r>
          </a:p>
          <a:p>
            <a:pPr marL="342900" indent="-342900" algn="l">
              <a:lnSpc>
                <a:spcPct val="150000"/>
              </a:lnSpc>
              <a:buFont typeface="Arial" panose="020B0604020202020204" pitchFamily="34" charset="0"/>
              <a:buChar char="•"/>
            </a:pPr>
            <a:r>
              <a:rPr lang="en-US" dirty="0">
                <a:solidFill>
                  <a:schemeClr val="bg1"/>
                </a:solidFill>
              </a:rPr>
              <a:t>Conclusion and discussion</a:t>
            </a:r>
          </a:p>
        </p:txBody>
      </p:sp>
    </p:spTree>
    <p:extLst>
      <p:ext uri="{BB962C8B-B14F-4D97-AF65-F5344CB8AC3E}">
        <p14:creationId xmlns:p14="http://schemas.microsoft.com/office/powerpoint/2010/main" val="2172133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068B9C-22DD-4B03-9C75-0B47127E4199}"/>
              </a:ext>
            </a:extLst>
          </p:cNvPr>
          <p:cNvSpPr>
            <a:spLocks noGrp="1"/>
          </p:cNvSpPr>
          <p:nvPr>
            <p:ph idx="1"/>
          </p:nvPr>
        </p:nvSpPr>
        <p:spPr>
          <a:xfrm>
            <a:off x="1399828" y="1850564"/>
            <a:ext cx="10515600" cy="4351338"/>
          </a:xfrm>
        </p:spPr>
        <p:txBody>
          <a:bodyPr>
            <a:normAutofit fontScale="70000" lnSpcReduction="20000"/>
          </a:bodyPr>
          <a:lstStyle/>
          <a:p>
            <a:pPr>
              <a:lnSpc>
                <a:spcPct val="150000"/>
              </a:lnSpc>
            </a:pPr>
            <a:r>
              <a:rPr lang="en-US" sz="2400" dirty="0"/>
              <a:t>3for2 concept</a:t>
            </a:r>
          </a:p>
          <a:p>
            <a:pPr>
              <a:lnSpc>
                <a:spcPct val="150000"/>
              </a:lnSpc>
            </a:pPr>
            <a:r>
              <a:rPr lang="en-US" sz="2400" dirty="0"/>
              <a:t>Sun path </a:t>
            </a:r>
          </a:p>
          <a:p>
            <a:pPr>
              <a:lnSpc>
                <a:spcPct val="150000"/>
              </a:lnSpc>
            </a:pPr>
            <a:r>
              <a:rPr lang="en-US" sz="2400" dirty="0"/>
              <a:t>Validation of solar results</a:t>
            </a:r>
          </a:p>
          <a:p>
            <a:pPr>
              <a:lnSpc>
                <a:spcPct val="150000"/>
              </a:lnSpc>
            </a:pPr>
            <a:r>
              <a:rPr lang="en-US" sz="2400" dirty="0"/>
              <a:t>Status quo analysis</a:t>
            </a:r>
          </a:p>
          <a:p>
            <a:pPr>
              <a:lnSpc>
                <a:spcPct val="150000"/>
              </a:lnSpc>
            </a:pPr>
            <a:r>
              <a:rPr lang="en-US" sz="2400" dirty="0"/>
              <a:t>Optimization studies</a:t>
            </a:r>
          </a:p>
          <a:p>
            <a:pPr>
              <a:lnSpc>
                <a:spcPct val="150000"/>
              </a:lnSpc>
            </a:pPr>
            <a:r>
              <a:rPr lang="en-US" sz="2400" dirty="0"/>
              <a:t>Electricity production</a:t>
            </a:r>
          </a:p>
          <a:p>
            <a:pPr>
              <a:lnSpc>
                <a:spcPct val="150000"/>
              </a:lnSpc>
            </a:pPr>
            <a:r>
              <a:rPr lang="en-US" sz="2400" dirty="0"/>
              <a:t>Cooling loads</a:t>
            </a:r>
          </a:p>
          <a:p>
            <a:pPr>
              <a:lnSpc>
                <a:spcPct val="150000"/>
              </a:lnSpc>
            </a:pPr>
            <a:r>
              <a:rPr lang="en-US" sz="2400" dirty="0"/>
              <a:t>Trade-off analysis</a:t>
            </a:r>
          </a:p>
          <a:p>
            <a:pPr>
              <a:lnSpc>
                <a:spcPct val="150000"/>
              </a:lnSpc>
            </a:pPr>
            <a:r>
              <a:rPr lang="en-US" sz="2400" dirty="0"/>
              <a:t>Conclusion and discussion</a:t>
            </a:r>
          </a:p>
        </p:txBody>
      </p:sp>
      <p:pic>
        <p:nvPicPr>
          <p:cNvPr id="6" name="Graphic 5" descr="List">
            <a:extLst>
              <a:ext uri="{FF2B5EF4-FFF2-40B4-BE49-F238E27FC236}">
                <a16:creationId xmlns:a16="http://schemas.microsoft.com/office/drawing/2014/main" id="{4BC77C6F-7EA6-4090-B4BA-7028E099DC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1000" y="518825"/>
            <a:ext cx="861338" cy="861338"/>
          </a:xfrm>
          <a:prstGeom prst="rect">
            <a:avLst/>
          </a:prstGeom>
        </p:spPr>
      </p:pic>
      <p:sp>
        <p:nvSpPr>
          <p:cNvPr id="7" name="Title 1">
            <a:extLst>
              <a:ext uri="{FF2B5EF4-FFF2-40B4-BE49-F238E27FC236}">
                <a16:creationId xmlns:a16="http://schemas.microsoft.com/office/drawing/2014/main" id="{DA181DB9-273E-4365-90EE-DA13826ECD4D}"/>
              </a:ext>
            </a:extLst>
          </p:cNvPr>
          <p:cNvSpPr txBox="1">
            <a:spLocks/>
          </p:cNvSpPr>
          <p:nvPr/>
        </p:nvSpPr>
        <p:spPr>
          <a:xfrm>
            <a:off x="1399828"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Presentation outline</a:t>
            </a:r>
            <a:endParaRPr lang="en-CH" dirty="0"/>
          </a:p>
        </p:txBody>
      </p:sp>
    </p:spTree>
    <p:extLst>
      <p:ext uri="{BB962C8B-B14F-4D97-AF65-F5344CB8AC3E}">
        <p14:creationId xmlns:p14="http://schemas.microsoft.com/office/powerpoint/2010/main" val="19926967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173AEA-F6C2-4D37-8E5F-4B4E7E5B46ED}"/>
              </a:ext>
            </a:extLst>
          </p:cNvPr>
          <p:cNvSpPr txBox="1">
            <a:spLocks/>
          </p:cNvSpPr>
          <p:nvPr/>
        </p:nvSpPr>
        <p:spPr>
          <a:xfrm>
            <a:off x="1399828" y="365125"/>
            <a:ext cx="106202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Conclusions and discussions</a:t>
            </a:r>
            <a:endParaRPr lang="en-CH" dirty="0"/>
          </a:p>
        </p:txBody>
      </p:sp>
      <p:sp>
        <p:nvSpPr>
          <p:cNvPr id="5" name="TextBox 4">
            <a:extLst>
              <a:ext uri="{FF2B5EF4-FFF2-40B4-BE49-F238E27FC236}">
                <a16:creationId xmlns:a16="http://schemas.microsoft.com/office/drawing/2014/main" id="{A02939E0-97CF-4353-BE9F-34BB5190B6AC}"/>
              </a:ext>
            </a:extLst>
          </p:cNvPr>
          <p:cNvSpPr txBox="1"/>
          <p:nvPr/>
        </p:nvSpPr>
        <p:spPr>
          <a:xfrm>
            <a:off x="1056598" y="1716250"/>
            <a:ext cx="10618331" cy="46628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The horizontal design of 3for2 façade is good option – just needed better vertical angle;</a:t>
            </a:r>
          </a:p>
          <a:p>
            <a:pPr marL="285750" indent="-285750">
              <a:lnSpc>
                <a:spcPct val="150000"/>
              </a:lnSpc>
              <a:buFont typeface="Arial" panose="020B0604020202020204" pitchFamily="34" charset="0"/>
              <a:buChar char="•"/>
            </a:pPr>
            <a:r>
              <a:rPr lang="en-US" dirty="0"/>
              <a:t>This type of façade design harvest roughly half of the global horizontal radiation, in terms of kWh/m2;</a:t>
            </a:r>
          </a:p>
          <a:p>
            <a:pPr marL="285750" indent="-285750">
              <a:lnSpc>
                <a:spcPct val="150000"/>
              </a:lnSpc>
              <a:buFont typeface="Arial" panose="020B0604020202020204" pitchFamily="34" charset="0"/>
              <a:buChar char="•"/>
            </a:pPr>
            <a:r>
              <a:rPr lang="en-US" dirty="0"/>
              <a:t>Cooling loads (solar heat gains) are intrinsically related to PV design and its area, and it can contribute to decrease over 10% of energy demand*;</a:t>
            </a:r>
          </a:p>
          <a:p>
            <a:pPr marL="285750" indent="-285750">
              <a:lnSpc>
                <a:spcPct val="150000"/>
              </a:lnSpc>
              <a:buFont typeface="Arial" panose="020B0604020202020204" pitchFamily="34" charset="0"/>
              <a:buChar char="•"/>
            </a:pPr>
            <a:r>
              <a:rPr lang="en-US" dirty="0"/>
              <a:t>The overall self-consumption of options vary from 31% (status quo) up to 77% (option 3)* - 61% for option 2 that does not obstruct too much the façade;</a:t>
            </a:r>
          </a:p>
          <a:p>
            <a:pPr marL="285750" indent="-285750">
              <a:lnSpc>
                <a:spcPct val="150000"/>
              </a:lnSpc>
              <a:buFont typeface="Arial" panose="020B0604020202020204" pitchFamily="34" charset="0"/>
              <a:buChar char="•"/>
            </a:pPr>
            <a:r>
              <a:rPr lang="en-US" dirty="0"/>
              <a:t>Roughly, the roof can adds up to 9%-10% of the different options self-consumption*</a:t>
            </a:r>
          </a:p>
          <a:p>
            <a:pPr marL="285750" indent="-285750">
              <a:lnSpc>
                <a:spcPct val="150000"/>
              </a:lnSpc>
              <a:buFont typeface="Arial" panose="020B0604020202020204" pitchFamily="34" charset="0"/>
              <a:buChar char="•"/>
            </a:pPr>
            <a:r>
              <a:rPr lang="en-US" dirty="0"/>
              <a:t>Rotation of 5° can increase a little the solar radiation intensity but in general orientation does not play a big role</a:t>
            </a:r>
          </a:p>
          <a:p>
            <a:pPr marL="285750" indent="-285750">
              <a:lnSpc>
                <a:spcPct val="150000"/>
              </a:lnSpc>
              <a:buFont typeface="Arial" panose="020B0604020202020204" pitchFamily="34" charset="0"/>
              <a:buChar char="•"/>
            </a:pPr>
            <a:r>
              <a:rPr lang="en-US" dirty="0"/>
              <a:t>Area plays a really big role on the total electricity production – in which ways could we increase it?</a:t>
            </a:r>
          </a:p>
          <a:p>
            <a:pPr marL="285750" indent="-285750">
              <a:lnSpc>
                <a:spcPct val="150000"/>
              </a:lnSpc>
              <a:buFont typeface="Arial" panose="020B0604020202020204" pitchFamily="34" charset="0"/>
              <a:buChar char="•"/>
            </a:pPr>
            <a:r>
              <a:rPr lang="en-US" dirty="0"/>
              <a:t>Pay attention on the cell design to take the most advantage of the available panel area  - mixing design? </a:t>
            </a:r>
          </a:p>
        </p:txBody>
      </p:sp>
      <p:pic>
        <p:nvPicPr>
          <p:cNvPr id="6" name="Graphic 5" descr="Teacher">
            <a:extLst>
              <a:ext uri="{FF2B5EF4-FFF2-40B4-BE49-F238E27FC236}">
                <a16:creationId xmlns:a16="http://schemas.microsoft.com/office/drawing/2014/main" id="{C4856EC0-752B-4339-9FEC-6F8467A61E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1000" y="518825"/>
            <a:ext cx="861338" cy="861338"/>
          </a:xfrm>
          <a:prstGeom prst="rect">
            <a:avLst/>
          </a:prstGeom>
        </p:spPr>
      </p:pic>
      <p:sp>
        <p:nvSpPr>
          <p:cNvPr id="2" name="TextBox 1">
            <a:extLst>
              <a:ext uri="{FF2B5EF4-FFF2-40B4-BE49-F238E27FC236}">
                <a16:creationId xmlns:a16="http://schemas.microsoft.com/office/drawing/2014/main" id="{62C997EF-56C4-446D-88F7-C4B94E131E6A}"/>
              </a:ext>
            </a:extLst>
          </p:cNvPr>
          <p:cNvSpPr txBox="1"/>
          <p:nvPr/>
        </p:nvSpPr>
        <p:spPr>
          <a:xfrm>
            <a:off x="8213271" y="6550223"/>
            <a:ext cx="4269922" cy="307777"/>
          </a:xfrm>
          <a:prstGeom prst="rect">
            <a:avLst/>
          </a:prstGeom>
          <a:noFill/>
        </p:spPr>
        <p:txBody>
          <a:bodyPr wrap="square" rtlCol="0">
            <a:spAutoFit/>
          </a:bodyPr>
          <a:lstStyle/>
          <a:p>
            <a:r>
              <a:rPr lang="en-US" sz="1400" dirty="0"/>
              <a:t>*considering total floor area of 31’500m2 </a:t>
            </a:r>
            <a:endParaRPr lang="en-CH" sz="1400" dirty="0"/>
          </a:p>
        </p:txBody>
      </p:sp>
    </p:spTree>
    <p:extLst>
      <p:ext uri="{BB962C8B-B14F-4D97-AF65-F5344CB8AC3E}">
        <p14:creationId xmlns:p14="http://schemas.microsoft.com/office/powerpoint/2010/main" val="2999808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AA27-ABA9-4A85-8404-0A5C319BD343}"/>
              </a:ext>
            </a:extLst>
          </p:cNvPr>
          <p:cNvSpPr>
            <a:spLocks noGrp="1"/>
          </p:cNvSpPr>
          <p:nvPr>
            <p:ph type="ctrTitle"/>
          </p:nvPr>
        </p:nvSpPr>
        <p:spPr>
          <a:xfrm>
            <a:off x="4890051" y="1472219"/>
            <a:ext cx="7140271" cy="4228865"/>
          </a:xfrm>
        </p:spPr>
        <p:txBody>
          <a:bodyPr anchor="ctr"/>
          <a:lstStyle/>
          <a:p>
            <a:r>
              <a:rPr lang="en-US" dirty="0">
                <a:solidFill>
                  <a:schemeClr val="bg1"/>
                </a:solidFill>
              </a:rPr>
              <a:t>Thank you!</a:t>
            </a:r>
            <a:endParaRPr lang="en-CH" dirty="0">
              <a:solidFill>
                <a:schemeClr val="bg1"/>
              </a:solidFill>
            </a:endParaRPr>
          </a:p>
        </p:txBody>
      </p:sp>
      <p:sp>
        <p:nvSpPr>
          <p:cNvPr id="7" name="Content Placeholder 2">
            <a:extLst>
              <a:ext uri="{FF2B5EF4-FFF2-40B4-BE49-F238E27FC236}">
                <a16:creationId xmlns:a16="http://schemas.microsoft.com/office/drawing/2014/main" id="{BADF4D5A-2BDD-4755-99DE-59DA9C9D9F37}"/>
              </a:ext>
            </a:extLst>
          </p:cNvPr>
          <p:cNvSpPr txBox="1">
            <a:spLocks/>
          </p:cNvSpPr>
          <p:nvPr/>
        </p:nvSpPr>
        <p:spPr>
          <a:xfrm>
            <a:off x="1272607" y="1794905"/>
            <a:ext cx="10515600" cy="4351338"/>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Arial" panose="020B0604020202020204" pitchFamily="34" charset="0"/>
              <a:buChar char="•"/>
            </a:pPr>
            <a:r>
              <a:rPr lang="en-US" dirty="0">
                <a:solidFill>
                  <a:schemeClr val="accent3">
                    <a:lumMod val="75000"/>
                  </a:schemeClr>
                </a:solidFill>
              </a:rPr>
              <a:t>3for2 concept </a:t>
            </a:r>
          </a:p>
          <a:p>
            <a:pPr marL="342900" indent="-342900" algn="l">
              <a:lnSpc>
                <a:spcPct val="150000"/>
              </a:lnSpc>
              <a:buFont typeface="Arial" panose="020B0604020202020204" pitchFamily="34" charset="0"/>
              <a:buChar char="•"/>
            </a:pPr>
            <a:r>
              <a:rPr lang="en-US" dirty="0">
                <a:solidFill>
                  <a:schemeClr val="accent3">
                    <a:lumMod val="75000"/>
                  </a:schemeClr>
                </a:solidFill>
              </a:rPr>
              <a:t>Sun path </a:t>
            </a:r>
          </a:p>
          <a:p>
            <a:pPr marL="342900" indent="-342900" algn="l">
              <a:lnSpc>
                <a:spcPct val="150000"/>
              </a:lnSpc>
              <a:buFont typeface="Arial" panose="020B0604020202020204" pitchFamily="34" charset="0"/>
              <a:buChar char="•"/>
            </a:pPr>
            <a:r>
              <a:rPr lang="en-US" dirty="0">
                <a:solidFill>
                  <a:schemeClr val="accent3">
                    <a:lumMod val="75000"/>
                  </a:schemeClr>
                </a:solidFill>
              </a:rPr>
              <a:t>Validation of solar results</a:t>
            </a:r>
          </a:p>
          <a:p>
            <a:pPr marL="342900" indent="-342900" algn="l">
              <a:lnSpc>
                <a:spcPct val="150000"/>
              </a:lnSpc>
              <a:buFont typeface="Arial" panose="020B0604020202020204" pitchFamily="34" charset="0"/>
              <a:buChar char="•"/>
            </a:pPr>
            <a:r>
              <a:rPr lang="en-US" dirty="0">
                <a:solidFill>
                  <a:schemeClr val="accent3">
                    <a:lumMod val="75000"/>
                  </a:schemeClr>
                </a:solidFill>
              </a:rPr>
              <a:t>Status quo analysis</a:t>
            </a:r>
          </a:p>
          <a:p>
            <a:pPr marL="342900" indent="-342900" algn="l">
              <a:lnSpc>
                <a:spcPct val="150000"/>
              </a:lnSpc>
              <a:buFont typeface="Arial" panose="020B0604020202020204" pitchFamily="34" charset="0"/>
              <a:buChar char="•"/>
            </a:pPr>
            <a:r>
              <a:rPr lang="en-US" dirty="0">
                <a:solidFill>
                  <a:schemeClr val="accent3">
                    <a:lumMod val="75000"/>
                  </a:schemeClr>
                </a:solidFill>
              </a:rPr>
              <a:t>Optimization studies</a:t>
            </a:r>
          </a:p>
          <a:p>
            <a:pPr marL="342900" indent="-342900" algn="l">
              <a:lnSpc>
                <a:spcPct val="150000"/>
              </a:lnSpc>
              <a:buFont typeface="Arial" panose="020B0604020202020204" pitchFamily="34" charset="0"/>
              <a:buChar char="•"/>
            </a:pPr>
            <a:r>
              <a:rPr lang="en-US" dirty="0">
                <a:solidFill>
                  <a:schemeClr val="accent3">
                    <a:lumMod val="75000"/>
                  </a:schemeClr>
                </a:solidFill>
              </a:rPr>
              <a:t>Electricity production</a:t>
            </a:r>
          </a:p>
          <a:p>
            <a:pPr marL="342900" indent="-342900" algn="l">
              <a:lnSpc>
                <a:spcPct val="150000"/>
              </a:lnSpc>
              <a:buFont typeface="Arial" panose="020B0604020202020204" pitchFamily="34" charset="0"/>
              <a:buChar char="•"/>
            </a:pPr>
            <a:r>
              <a:rPr lang="en-US" dirty="0">
                <a:solidFill>
                  <a:schemeClr val="accent3">
                    <a:lumMod val="75000"/>
                  </a:schemeClr>
                </a:solidFill>
              </a:rPr>
              <a:t>Cooling loads</a:t>
            </a:r>
          </a:p>
          <a:p>
            <a:pPr marL="342900" indent="-342900" algn="l">
              <a:lnSpc>
                <a:spcPct val="150000"/>
              </a:lnSpc>
              <a:buFont typeface="Arial" panose="020B0604020202020204" pitchFamily="34" charset="0"/>
              <a:buChar char="•"/>
            </a:pPr>
            <a:r>
              <a:rPr lang="en-US" dirty="0">
                <a:solidFill>
                  <a:schemeClr val="accent3">
                    <a:lumMod val="75000"/>
                  </a:schemeClr>
                </a:solidFill>
              </a:rPr>
              <a:t>Trade-off analysis</a:t>
            </a:r>
          </a:p>
          <a:p>
            <a:pPr marL="342900" indent="-342900" algn="l">
              <a:lnSpc>
                <a:spcPct val="150000"/>
              </a:lnSpc>
              <a:buFont typeface="Arial" panose="020B0604020202020204" pitchFamily="34" charset="0"/>
              <a:buChar char="•"/>
            </a:pPr>
            <a:r>
              <a:rPr lang="en-US" dirty="0">
                <a:solidFill>
                  <a:schemeClr val="accent3">
                    <a:lumMod val="75000"/>
                  </a:schemeClr>
                </a:solidFill>
              </a:rPr>
              <a:t>Conclusion and discussion</a:t>
            </a:r>
          </a:p>
        </p:txBody>
      </p:sp>
    </p:spTree>
    <p:extLst>
      <p:ext uri="{BB962C8B-B14F-4D97-AF65-F5344CB8AC3E}">
        <p14:creationId xmlns:p14="http://schemas.microsoft.com/office/powerpoint/2010/main" val="1515836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AA27-ABA9-4A85-8404-0A5C319BD343}"/>
              </a:ext>
            </a:extLst>
          </p:cNvPr>
          <p:cNvSpPr>
            <a:spLocks noGrp="1"/>
          </p:cNvSpPr>
          <p:nvPr>
            <p:ph type="ctrTitle"/>
          </p:nvPr>
        </p:nvSpPr>
        <p:spPr>
          <a:xfrm>
            <a:off x="4890051" y="1472219"/>
            <a:ext cx="7140271" cy="4228865"/>
          </a:xfrm>
        </p:spPr>
        <p:txBody>
          <a:bodyPr anchor="ctr"/>
          <a:lstStyle/>
          <a:p>
            <a:r>
              <a:rPr lang="en-US" dirty="0">
                <a:solidFill>
                  <a:schemeClr val="bg1"/>
                </a:solidFill>
              </a:rPr>
              <a:t>Backup slides</a:t>
            </a:r>
            <a:endParaRPr lang="en-CH" dirty="0">
              <a:solidFill>
                <a:schemeClr val="bg1"/>
              </a:solidFill>
            </a:endParaRPr>
          </a:p>
        </p:txBody>
      </p:sp>
    </p:spTree>
    <p:extLst>
      <p:ext uri="{BB962C8B-B14F-4D97-AF65-F5344CB8AC3E}">
        <p14:creationId xmlns:p14="http://schemas.microsoft.com/office/powerpoint/2010/main" val="8311731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5406980-23BF-4642-8C0A-B1BB8C154170}"/>
              </a:ext>
            </a:extLst>
          </p:cNvPr>
          <p:cNvSpPr txBox="1">
            <a:spLocks/>
          </p:cNvSpPr>
          <p:nvPr/>
        </p:nvSpPr>
        <p:spPr>
          <a:xfrm>
            <a:off x="1399828" y="365125"/>
            <a:ext cx="106202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Electricity production | used parameters</a:t>
            </a:r>
            <a:endParaRPr lang="en-CH" dirty="0"/>
          </a:p>
        </p:txBody>
      </p:sp>
      <p:graphicFrame>
        <p:nvGraphicFramePr>
          <p:cNvPr id="8" name="Table 7">
            <a:extLst>
              <a:ext uri="{FF2B5EF4-FFF2-40B4-BE49-F238E27FC236}">
                <a16:creationId xmlns:a16="http://schemas.microsoft.com/office/drawing/2014/main" id="{BB98B72A-4E70-4B18-9AED-9B03CE81E9F6}"/>
              </a:ext>
            </a:extLst>
          </p:cNvPr>
          <p:cNvGraphicFramePr>
            <a:graphicFrameLocks noGrp="1"/>
          </p:cNvGraphicFramePr>
          <p:nvPr>
            <p:extLst>
              <p:ext uri="{D42A27DB-BD31-4B8C-83A1-F6EECF244321}">
                <p14:modId xmlns:p14="http://schemas.microsoft.com/office/powerpoint/2010/main" val="3746008546"/>
              </p:ext>
            </p:extLst>
          </p:nvPr>
        </p:nvGraphicFramePr>
        <p:xfrm>
          <a:off x="5995284" y="2992749"/>
          <a:ext cx="4778733" cy="2800870"/>
        </p:xfrm>
        <a:graphic>
          <a:graphicData uri="http://schemas.openxmlformats.org/drawingml/2006/table">
            <a:tbl>
              <a:tblPr firstRow="1" firstCol="1">
                <a:tableStyleId>{D27102A9-8310-4765-A935-A1911B00CA55}</a:tableStyleId>
              </a:tblPr>
              <a:tblGrid>
                <a:gridCol w="1464054">
                  <a:extLst>
                    <a:ext uri="{9D8B030D-6E8A-4147-A177-3AD203B41FA5}">
                      <a16:colId xmlns:a16="http://schemas.microsoft.com/office/drawing/2014/main" val="1335670202"/>
                    </a:ext>
                  </a:extLst>
                </a:gridCol>
                <a:gridCol w="1486527">
                  <a:extLst>
                    <a:ext uri="{9D8B030D-6E8A-4147-A177-3AD203B41FA5}">
                      <a16:colId xmlns:a16="http://schemas.microsoft.com/office/drawing/2014/main" val="474373851"/>
                    </a:ext>
                  </a:extLst>
                </a:gridCol>
                <a:gridCol w="1828152">
                  <a:extLst>
                    <a:ext uri="{9D8B030D-6E8A-4147-A177-3AD203B41FA5}">
                      <a16:colId xmlns:a16="http://schemas.microsoft.com/office/drawing/2014/main" val="2754691636"/>
                    </a:ext>
                  </a:extLst>
                </a:gridCol>
              </a:tblGrid>
              <a:tr h="321939">
                <a:tc gridSpan="3">
                  <a:txBody>
                    <a:bodyPr/>
                    <a:lstStyle/>
                    <a:p>
                      <a:pPr algn="ctr"/>
                      <a:r>
                        <a:rPr lang="en-US" sz="1400" dirty="0"/>
                        <a:t>Parameters and assumptions used </a:t>
                      </a:r>
                      <a:endParaRPr lang="en-CH" sz="1400" dirty="0"/>
                    </a:p>
                  </a:txBody>
                  <a:tcPr anchor="ctr"/>
                </a:tc>
                <a:tc hMerge="1">
                  <a:txBody>
                    <a:bodyPr/>
                    <a:lstStyle/>
                    <a:p>
                      <a:pPr algn="ctr"/>
                      <a:endParaRPr lang="en-CH" sz="1400" dirty="0"/>
                    </a:p>
                  </a:txBody>
                  <a:tcPr anchor="ctr"/>
                </a:tc>
                <a:tc hMerge="1">
                  <a:txBody>
                    <a:bodyPr/>
                    <a:lstStyle/>
                    <a:p>
                      <a:endParaRPr lang="en-CH" dirty="0"/>
                    </a:p>
                  </a:txBody>
                  <a:tcPr/>
                </a:tc>
                <a:extLst>
                  <a:ext uri="{0D108BD9-81ED-4DB2-BD59-A6C34878D82A}">
                    <a16:rowId xmlns:a16="http://schemas.microsoft.com/office/drawing/2014/main" val="1430531798"/>
                  </a:ext>
                </a:extLst>
              </a:tr>
              <a:tr h="354133">
                <a:tc gridSpan="2">
                  <a:txBody>
                    <a:bodyPr/>
                    <a:lstStyle/>
                    <a:p>
                      <a:pPr algn="l"/>
                      <a:r>
                        <a:rPr lang="en-US" sz="1400" dirty="0"/>
                        <a:t>Total floor area </a:t>
                      </a:r>
                      <a:endParaRPr lang="en-CH" sz="1400" dirty="0"/>
                    </a:p>
                  </a:txBody>
                  <a:tcPr anchor="ctr"/>
                </a:tc>
                <a:tc hMerge="1">
                  <a:txBody>
                    <a:bodyPr/>
                    <a:lstStyle/>
                    <a:p>
                      <a:endParaRPr lang="en-CH"/>
                    </a:p>
                  </a:txBody>
                  <a:tcPr/>
                </a:tc>
                <a:tc>
                  <a:txBody>
                    <a:bodyPr/>
                    <a:lstStyle/>
                    <a:p>
                      <a:pPr algn="ctr"/>
                      <a:r>
                        <a:rPr lang="en-US" sz="1400" dirty="0"/>
                        <a:t>31’500 m2</a:t>
                      </a:r>
                      <a:endParaRPr lang="en-CH" sz="1400" dirty="0"/>
                    </a:p>
                  </a:txBody>
                  <a:tcPr anchor="ctr"/>
                </a:tc>
                <a:extLst>
                  <a:ext uri="{0D108BD9-81ED-4DB2-BD59-A6C34878D82A}">
                    <a16:rowId xmlns:a16="http://schemas.microsoft.com/office/drawing/2014/main" val="3033169858"/>
                  </a:ext>
                </a:extLst>
              </a:tr>
              <a:tr h="354133">
                <a:tc gridSpan="2">
                  <a:txBody>
                    <a:bodyPr/>
                    <a:lstStyle/>
                    <a:p>
                      <a:pPr algn="l"/>
                      <a:r>
                        <a:rPr lang="en-US" sz="1400" dirty="0"/>
                        <a:t>PR</a:t>
                      </a:r>
                      <a:endParaRPr lang="en-CH" sz="1400" dirty="0"/>
                    </a:p>
                  </a:txBody>
                  <a:tcPr anchor="ctr">
                    <a:solidFill>
                      <a:schemeClr val="accent6">
                        <a:lumMod val="20000"/>
                        <a:lumOff val="80000"/>
                      </a:schemeClr>
                    </a:solidFill>
                  </a:tcPr>
                </a:tc>
                <a:tc hMerge="1">
                  <a:txBody>
                    <a:bodyPr/>
                    <a:lstStyle/>
                    <a:p>
                      <a:endParaRPr lang="en-CH"/>
                    </a:p>
                  </a:txBody>
                  <a:tcPr/>
                </a:tc>
                <a:tc>
                  <a:txBody>
                    <a:bodyPr/>
                    <a:lstStyle/>
                    <a:p>
                      <a:pPr algn="ctr"/>
                      <a:r>
                        <a:rPr lang="en-US" sz="1400" dirty="0"/>
                        <a:t>75%</a:t>
                      </a:r>
                    </a:p>
                  </a:txBody>
                  <a:tcPr anchor="ctr">
                    <a:solidFill>
                      <a:schemeClr val="accent6">
                        <a:lumMod val="20000"/>
                        <a:lumOff val="80000"/>
                      </a:schemeClr>
                    </a:solidFill>
                  </a:tcPr>
                </a:tc>
                <a:extLst>
                  <a:ext uri="{0D108BD9-81ED-4DB2-BD59-A6C34878D82A}">
                    <a16:rowId xmlns:a16="http://schemas.microsoft.com/office/drawing/2014/main" val="2093050452"/>
                  </a:ext>
                </a:extLst>
              </a:tr>
              <a:tr h="354133">
                <a:tc rowSpan="2">
                  <a:txBody>
                    <a:bodyPr/>
                    <a:lstStyle/>
                    <a:p>
                      <a:pPr algn="l"/>
                      <a:r>
                        <a:rPr lang="en-US" sz="1400" dirty="0"/>
                        <a:t>CIGS</a:t>
                      </a:r>
                      <a:endParaRPr lang="en-CH" sz="1400" dirty="0"/>
                    </a:p>
                  </a:txBody>
                  <a:tcPr anchor="ctr">
                    <a:solidFill>
                      <a:schemeClr val="accent3">
                        <a:lumMod val="20000"/>
                        <a:lumOff val="80000"/>
                      </a:schemeClr>
                    </a:solidFill>
                  </a:tcPr>
                </a:tc>
                <a:tc>
                  <a:txBody>
                    <a:bodyPr/>
                    <a:lstStyle/>
                    <a:p>
                      <a:pPr algn="l"/>
                      <a:r>
                        <a:rPr lang="en-US" sz="1400" dirty="0"/>
                        <a:t>Efficiency</a:t>
                      </a:r>
                      <a:endParaRPr lang="en-CH" sz="1400" dirty="0"/>
                    </a:p>
                  </a:txBody>
                  <a:tcPr anchor="ctr">
                    <a:solidFill>
                      <a:schemeClr val="accent3">
                        <a:lumMod val="20000"/>
                        <a:lumOff val="80000"/>
                      </a:schemeClr>
                    </a:solidFill>
                  </a:tcPr>
                </a:tc>
                <a:tc>
                  <a:txBody>
                    <a:bodyPr/>
                    <a:lstStyle/>
                    <a:p>
                      <a:pPr algn="ctr"/>
                      <a:r>
                        <a:rPr lang="en-US" sz="1400" dirty="0"/>
                        <a:t>16%</a:t>
                      </a:r>
                      <a:endParaRPr lang="en-CH" sz="1400" dirty="0"/>
                    </a:p>
                  </a:txBody>
                  <a:tcPr anchor="ctr">
                    <a:solidFill>
                      <a:schemeClr val="accent3">
                        <a:lumMod val="20000"/>
                        <a:lumOff val="80000"/>
                      </a:schemeClr>
                    </a:solidFill>
                  </a:tcPr>
                </a:tc>
                <a:extLst>
                  <a:ext uri="{0D108BD9-81ED-4DB2-BD59-A6C34878D82A}">
                    <a16:rowId xmlns:a16="http://schemas.microsoft.com/office/drawing/2014/main" val="2705186439"/>
                  </a:ext>
                </a:extLst>
              </a:tr>
              <a:tr h="354133">
                <a:tc vMerge="1">
                  <a:txBody>
                    <a:bodyPr/>
                    <a:lstStyle/>
                    <a:p>
                      <a:pPr algn="l"/>
                      <a:endParaRPr lang="en-CH" sz="1400" dirty="0"/>
                    </a:p>
                  </a:txBody>
                  <a:tcPr anchor="ctr"/>
                </a:tc>
                <a:tc>
                  <a:txBody>
                    <a:bodyPr/>
                    <a:lstStyle/>
                    <a:p>
                      <a:r>
                        <a:rPr lang="en-US" sz="1400" dirty="0"/>
                        <a:t>Useful area </a:t>
                      </a:r>
                      <a:endParaRPr lang="en-CH" sz="1400" dirty="0"/>
                    </a:p>
                  </a:txBody>
                  <a:tcPr anchor="ctr">
                    <a:solidFill>
                      <a:schemeClr val="accent3">
                        <a:lumMod val="20000"/>
                        <a:lumOff val="80000"/>
                      </a:schemeClr>
                    </a:solidFill>
                  </a:tcPr>
                </a:tc>
                <a:tc>
                  <a:txBody>
                    <a:bodyPr/>
                    <a:lstStyle/>
                    <a:p>
                      <a:pPr algn="ctr"/>
                      <a:r>
                        <a:rPr lang="en-US" sz="1400" dirty="0"/>
                        <a:t>87.5%</a:t>
                      </a:r>
                      <a:endParaRPr lang="en-CH" sz="1400" dirty="0"/>
                    </a:p>
                  </a:txBody>
                  <a:tcPr anchor="ctr">
                    <a:solidFill>
                      <a:schemeClr val="accent3">
                        <a:lumMod val="20000"/>
                        <a:lumOff val="80000"/>
                      </a:schemeClr>
                    </a:solidFill>
                  </a:tcPr>
                </a:tc>
                <a:extLst>
                  <a:ext uri="{0D108BD9-81ED-4DB2-BD59-A6C34878D82A}">
                    <a16:rowId xmlns:a16="http://schemas.microsoft.com/office/drawing/2014/main" val="2753443237"/>
                  </a:ext>
                </a:extLst>
              </a:tr>
              <a:tr h="354133">
                <a:tc rowSpan="2">
                  <a:txBody>
                    <a:bodyPr/>
                    <a:lstStyle/>
                    <a:p>
                      <a:pPr algn="l"/>
                      <a:r>
                        <a:rPr lang="en-US" sz="1400" dirty="0"/>
                        <a:t>M-crystalline</a:t>
                      </a:r>
                      <a:endParaRPr lang="en-CH" sz="1400" dirty="0"/>
                    </a:p>
                  </a:txBody>
                  <a:tcPr anchor="ctr">
                    <a:solidFill>
                      <a:schemeClr val="tx2">
                        <a:lumMod val="20000"/>
                        <a:lumOff val="80000"/>
                      </a:schemeClr>
                    </a:solidFill>
                  </a:tcPr>
                </a:tc>
                <a:tc>
                  <a:txBody>
                    <a:bodyPr/>
                    <a:lstStyle/>
                    <a:p>
                      <a:pPr algn="l"/>
                      <a:r>
                        <a:rPr lang="en-US" sz="1400" dirty="0"/>
                        <a:t>Efficiency</a:t>
                      </a:r>
                      <a:endParaRPr lang="en-CH" sz="1400" dirty="0"/>
                    </a:p>
                  </a:txBody>
                  <a:tcPr anchor="ctr">
                    <a:solidFill>
                      <a:schemeClr val="tx2">
                        <a:lumMod val="20000"/>
                        <a:lumOff val="80000"/>
                      </a:schemeClr>
                    </a:solidFill>
                  </a:tcPr>
                </a:tc>
                <a:tc>
                  <a:txBody>
                    <a:bodyPr/>
                    <a:lstStyle/>
                    <a:p>
                      <a:pPr algn="ctr"/>
                      <a:r>
                        <a:rPr lang="en-US" sz="1400" dirty="0"/>
                        <a:t>20%</a:t>
                      </a:r>
                      <a:endParaRPr lang="en-CH" sz="1400" dirty="0"/>
                    </a:p>
                  </a:txBody>
                  <a:tcPr anchor="ctr">
                    <a:solidFill>
                      <a:schemeClr val="tx2">
                        <a:lumMod val="20000"/>
                        <a:lumOff val="80000"/>
                      </a:schemeClr>
                    </a:solidFill>
                  </a:tcPr>
                </a:tc>
                <a:extLst>
                  <a:ext uri="{0D108BD9-81ED-4DB2-BD59-A6C34878D82A}">
                    <a16:rowId xmlns:a16="http://schemas.microsoft.com/office/drawing/2014/main" val="2275499836"/>
                  </a:ext>
                </a:extLst>
              </a:tr>
              <a:tr h="354133">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H" sz="1400" dirty="0"/>
                    </a:p>
                  </a:txBody>
                  <a:tcPr anchor="ctr"/>
                </a:tc>
                <a:tc>
                  <a:txBody>
                    <a:bodyPr/>
                    <a:lstStyle/>
                    <a:p>
                      <a:r>
                        <a:rPr lang="en-US" sz="1400" dirty="0"/>
                        <a:t>Useful area</a:t>
                      </a:r>
                      <a:endParaRPr lang="en-CH" sz="1400" dirty="0"/>
                    </a:p>
                  </a:txBody>
                  <a:tcPr anchor="ctr">
                    <a:solidFill>
                      <a:schemeClr val="tx2">
                        <a:lumMod val="20000"/>
                        <a:lumOff val="80000"/>
                      </a:schemeClr>
                    </a:solidFill>
                  </a:tcPr>
                </a:tc>
                <a:tc>
                  <a:txBody>
                    <a:bodyPr/>
                    <a:lstStyle/>
                    <a:p>
                      <a:pPr algn="ctr"/>
                      <a:r>
                        <a:rPr lang="en-US" sz="1400" dirty="0"/>
                        <a:t>72% - 80%</a:t>
                      </a:r>
                      <a:endParaRPr lang="en-CH" sz="1400" dirty="0"/>
                    </a:p>
                  </a:txBody>
                  <a:tcPr anchor="ctr">
                    <a:solidFill>
                      <a:schemeClr val="tx2">
                        <a:lumMod val="20000"/>
                        <a:lumOff val="80000"/>
                      </a:schemeClr>
                    </a:solidFill>
                  </a:tcPr>
                </a:tc>
                <a:extLst>
                  <a:ext uri="{0D108BD9-81ED-4DB2-BD59-A6C34878D82A}">
                    <a16:rowId xmlns:a16="http://schemas.microsoft.com/office/drawing/2014/main" val="2489128183"/>
                  </a:ext>
                </a:extLst>
              </a:tr>
              <a:tr h="354133">
                <a:tc gridSpan="2">
                  <a:txBody>
                    <a:bodyPr/>
                    <a:lstStyle/>
                    <a:p>
                      <a:pPr algn="l"/>
                      <a:r>
                        <a:rPr lang="en-US" sz="1400" dirty="0"/>
                        <a:t>Estimated consumption</a:t>
                      </a:r>
                      <a:endParaRPr lang="en-CH" sz="1400" dirty="0"/>
                    </a:p>
                  </a:txBody>
                  <a:tcPr anchor="ctr"/>
                </a:tc>
                <a:tc hMerge="1">
                  <a:txBody>
                    <a:bodyPr/>
                    <a:lstStyle/>
                    <a:p>
                      <a:endParaRPr lang="en-CH"/>
                    </a:p>
                  </a:txBody>
                  <a:tcPr/>
                </a:tc>
                <a:tc>
                  <a:txBody>
                    <a:bodyPr/>
                    <a:lstStyle/>
                    <a:p>
                      <a:pPr algn="ctr"/>
                      <a:r>
                        <a:rPr lang="en-US" sz="1400" dirty="0"/>
                        <a:t>47.4 kWh/m2/y</a:t>
                      </a:r>
                      <a:endParaRPr lang="en-CH" sz="1400" dirty="0"/>
                    </a:p>
                  </a:txBody>
                  <a:tcPr anchor="ctr"/>
                </a:tc>
                <a:extLst>
                  <a:ext uri="{0D108BD9-81ED-4DB2-BD59-A6C34878D82A}">
                    <a16:rowId xmlns:a16="http://schemas.microsoft.com/office/drawing/2014/main" val="578145736"/>
                  </a:ext>
                </a:extLst>
              </a:tr>
            </a:tbl>
          </a:graphicData>
        </a:graphic>
      </p:graphicFrame>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FDF6793-66CE-4E0F-BAFA-9DD5898CC8C0}"/>
                  </a:ext>
                </a:extLst>
              </p:cNvPr>
              <p:cNvSpPr/>
              <p:nvPr/>
            </p:nvSpPr>
            <p:spPr>
              <a:xfrm>
                <a:off x="1399828" y="2992749"/>
                <a:ext cx="28350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𝐼</m:t>
                      </m:r>
                      <m:r>
                        <a:rPr lang="en-US" b="0" i="1" smtClean="0">
                          <a:latin typeface="Cambria Math" panose="02040503050406030204" pitchFamily="18" charset="0"/>
                        </a:rPr>
                        <m:t>∗ </m:t>
                      </m:r>
                      <m:r>
                        <a:rPr lang="en-US" b="0" i="1" smtClean="0">
                          <a:latin typeface="Cambria Math" panose="02040503050406030204" pitchFamily="18" charset="0"/>
                        </a:rPr>
                        <m:t>𝑃𝑅</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𝑈𝐴</m:t>
                      </m:r>
                      <m:r>
                        <a:rPr lang="en-US" b="0" i="1" smtClean="0">
                          <a:latin typeface="Cambria Math" panose="02040503050406030204" pitchFamily="18" charset="0"/>
                          <a:ea typeface="Cambria Math" panose="02040503050406030204" pitchFamily="18" charset="0"/>
                        </a:rPr>
                        <m:t> </m:t>
                      </m:r>
                    </m:oMath>
                  </m:oMathPara>
                </a14:m>
                <a:endParaRPr lang="en-CH" dirty="0"/>
              </a:p>
            </p:txBody>
          </p:sp>
        </mc:Choice>
        <mc:Fallback xmlns="">
          <p:sp>
            <p:nvSpPr>
              <p:cNvPr id="11" name="Rectangle 10">
                <a:extLst>
                  <a:ext uri="{FF2B5EF4-FFF2-40B4-BE49-F238E27FC236}">
                    <a16:creationId xmlns:a16="http://schemas.microsoft.com/office/drawing/2014/main" id="{1FDF6793-66CE-4E0F-BAFA-9DD5898CC8C0}"/>
                  </a:ext>
                </a:extLst>
              </p:cNvPr>
              <p:cNvSpPr>
                <a:spLocks noRot="1" noChangeAspect="1" noMove="1" noResize="1" noEditPoints="1" noAdjustHandles="1" noChangeArrowheads="1" noChangeShapeType="1" noTextEdit="1"/>
              </p:cNvSpPr>
              <p:nvPr/>
            </p:nvSpPr>
            <p:spPr>
              <a:xfrm>
                <a:off x="1399828" y="2992749"/>
                <a:ext cx="2835071" cy="369332"/>
              </a:xfrm>
              <a:prstGeom prst="rect">
                <a:avLst/>
              </a:prstGeom>
              <a:blipFill>
                <a:blip r:embed="rId3"/>
                <a:stretch>
                  <a:fillRect b="-4918"/>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058C33F-10FD-4502-B7E2-42A8E2730D33}"/>
                  </a:ext>
                </a:extLst>
              </p:cNvPr>
              <p:cNvSpPr/>
              <p:nvPr/>
            </p:nvSpPr>
            <p:spPr>
              <a:xfrm>
                <a:off x="1408178" y="3685838"/>
                <a:ext cx="463717" cy="2031325"/>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m:t>
                      </m:r>
                    </m:oMath>
                  </m:oMathPara>
                </a14:m>
                <a:endParaRPr lang="en-US" sz="14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𝐴</m:t>
                      </m:r>
                    </m:oMath>
                  </m:oMathPara>
                </a14:m>
                <a:endParaRPr lang="en-US" sz="14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𝐼</m:t>
                      </m:r>
                    </m:oMath>
                  </m:oMathPara>
                </a14:m>
                <a:endParaRPr lang="en-US" sz="14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𝑃𝑅</m:t>
                      </m:r>
                    </m:oMath>
                  </m:oMathPara>
                </a14:m>
                <a:endParaRPr lang="en-US" sz="1400" b="0" i="1" dirty="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𝜂</m:t>
                      </m:r>
                    </m:oMath>
                  </m:oMathPara>
                </a14:m>
                <a:endParaRPr lang="en-US" sz="1400" b="0" i="1"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𝑈𝐴</m:t>
                      </m:r>
                    </m:oMath>
                  </m:oMathPara>
                </a14:m>
                <a:endParaRPr lang="en-CH" sz="1400" dirty="0"/>
              </a:p>
            </p:txBody>
          </p:sp>
        </mc:Choice>
        <mc:Fallback xmlns="">
          <p:sp>
            <p:nvSpPr>
              <p:cNvPr id="10" name="Rectangle 9">
                <a:extLst>
                  <a:ext uri="{FF2B5EF4-FFF2-40B4-BE49-F238E27FC236}">
                    <a16:creationId xmlns:a16="http://schemas.microsoft.com/office/drawing/2014/main" id="{9058C33F-10FD-4502-B7E2-42A8E2730D33}"/>
                  </a:ext>
                </a:extLst>
              </p:cNvPr>
              <p:cNvSpPr>
                <a:spLocks noRot="1" noChangeAspect="1" noMove="1" noResize="1" noEditPoints="1" noAdjustHandles="1" noChangeArrowheads="1" noChangeShapeType="1" noTextEdit="1"/>
              </p:cNvSpPr>
              <p:nvPr/>
            </p:nvSpPr>
            <p:spPr>
              <a:xfrm>
                <a:off x="1408178" y="3685838"/>
                <a:ext cx="463717" cy="2031325"/>
              </a:xfrm>
              <a:prstGeom prst="rect">
                <a:avLst/>
              </a:prstGeom>
              <a:blipFill>
                <a:blip r:embed="rId4"/>
                <a:stretch>
                  <a:fillRect/>
                </a:stretch>
              </a:blipFill>
            </p:spPr>
            <p:txBody>
              <a:bodyPr/>
              <a:lstStyle/>
              <a:p>
                <a:r>
                  <a:rPr lang="en-CH">
                    <a:noFill/>
                  </a:rPr>
                  <a:t> </a:t>
                </a:r>
              </a:p>
            </p:txBody>
          </p:sp>
        </mc:Fallback>
      </mc:AlternateContent>
      <p:sp>
        <p:nvSpPr>
          <p:cNvPr id="2" name="TextBox 1">
            <a:extLst>
              <a:ext uri="{FF2B5EF4-FFF2-40B4-BE49-F238E27FC236}">
                <a16:creationId xmlns:a16="http://schemas.microsoft.com/office/drawing/2014/main" id="{B53ECF7C-F076-43F3-869C-FCB579767D41}"/>
              </a:ext>
            </a:extLst>
          </p:cNvPr>
          <p:cNvSpPr txBox="1"/>
          <p:nvPr/>
        </p:nvSpPr>
        <p:spPr>
          <a:xfrm>
            <a:off x="1871895" y="3673017"/>
            <a:ext cx="2737695" cy="1997919"/>
          </a:xfrm>
          <a:prstGeom prst="rect">
            <a:avLst/>
          </a:prstGeom>
          <a:noFill/>
        </p:spPr>
        <p:txBody>
          <a:bodyPr wrap="square" rtlCol="0">
            <a:spAutoFit/>
          </a:bodyPr>
          <a:lstStyle/>
          <a:p>
            <a:pPr>
              <a:lnSpc>
                <a:spcPct val="150000"/>
              </a:lnSpc>
            </a:pPr>
            <a:r>
              <a:rPr lang="en-US" sz="1400" dirty="0"/>
              <a:t>Total electricity (kWh)</a:t>
            </a:r>
          </a:p>
          <a:p>
            <a:pPr>
              <a:lnSpc>
                <a:spcPct val="150000"/>
              </a:lnSpc>
            </a:pPr>
            <a:r>
              <a:rPr lang="en-US" sz="1400" dirty="0"/>
              <a:t>Area (m2)</a:t>
            </a:r>
          </a:p>
          <a:p>
            <a:pPr>
              <a:lnSpc>
                <a:spcPct val="150000"/>
              </a:lnSpc>
            </a:pPr>
            <a:r>
              <a:rPr lang="en-US" sz="1400" dirty="0"/>
              <a:t>Solar radiation (kWh/m2)</a:t>
            </a:r>
          </a:p>
          <a:p>
            <a:pPr>
              <a:lnSpc>
                <a:spcPct val="150000"/>
              </a:lnSpc>
            </a:pPr>
            <a:r>
              <a:rPr lang="en-US" sz="1400" dirty="0"/>
              <a:t>Performance ratio </a:t>
            </a:r>
          </a:p>
          <a:p>
            <a:pPr>
              <a:lnSpc>
                <a:spcPct val="150000"/>
              </a:lnSpc>
            </a:pPr>
            <a:r>
              <a:rPr lang="en-US" sz="1400" dirty="0"/>
              <a:t>Cell efficiency</a:t>
            </a:r>
          </a:p>
          <a:p>
            <a:pPr>
              <a:lnSpc>
                <a:spcPct val="150000"/>
              </a:lnSpc>
            </a:pPr>
            <a:r>
              <a:rPr lang="en-US" sz="1400" dirty="0"/>
              <a:t>Useful area</a:t>
            </a:r>
            <a:endParaRPr lang="en-CH" sz="1400" dirty="0"/>
          </a:p>
        </p:txBody>
      </p:sp>
      <p:pic>
        <p:nvPicPr>
          <p:cNvPr id="14" name="Graphic 13" descr="Playbook">
            <a:extLst>
              <a:ext uri="{FF2B5EF4-FFF2-40B4-BE49-F238E27FC236}">
                <a16:creationId xmlns:a16="http://schemas.microsoft.com/office/drawing/2014/main" id="{658BE310-8AB8-4E9F-87C1-F1E367BFBB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1000" y="518825"/>
            <a:ext cx="861338" cy="861338"/>
          </a:xfrm>
          <a:prstGeom prst="rect">
            <a:avLst/>
          </a:prstGeom>
        </p:spPr>
      </p:pic>
    </p:spTree>
    <p:extLst>
      <p:ext uri="{BB962C8B-B14F-4D97-AF65-F5344CB8AC3E}">
        <p14:creationId xmlns:p14="http://schemas.microsoft.com/office/powerpoint/2010/main" val="1063656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173AEA-F6C2-4D37-8E5F-4B4E7E5B46ED}"/>
              </a:ext>
            </a:extLst>
          </p:cNvPr>
          <p:cNvSpPr txBox="1">
            <a:spLocks/>
          </p:cNvSpPr>
          <p:nvPr/>
        </p:nvSpPr>
        <p:spPr>
          <a:xfrm>
            <a:off x="1399828" y="365125"/>
            <a:ext cx="1062023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Further exploration</a:t>
            </a:r>
            <a:endParaRPr lang="en-CH" dirty="0"/>
          </a:p>
        </p:txBody>
      </p:sp>
      <p:pic>
        <p:nvPicPr>
          <p:cNvPr id="4" name="Graphic 3" descr="Teacher">
            <a:extLst>
              <a:ext uri="{FF2B5EF4-FFF2-40B4-BE49-F238E27FC236}">
                <a16:creationId xmlns:a16="http://schemas.microsoft.com/office/drawing/2014/main" id="{C64E2329-8EF6-4437-8E91-C089D28F20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1000" y="518825"/>
            <a:ext cx="861338" cy="861338"/>
          </a:xfrm>
          <a:prstGeom prst="rect">
            <a:avLst/>
          </a:prstGeom>
        </p:spPr>
      </p:pic>
      <p:sp>
        <p:nvSpPr>
          <p:cNvPr id="5" name="TextBox 4">
            <a:extLst>
              <a:ext uri="{FF2B5EF4-FFF2-40B4-BE49-F238E27FC236}">
                <a16:creationId xmlns:a16="http://schemas.microsoft.com/office/drawing/2014/main" id="{A02939E0-97CF-4353-BE9F-34BB5190B6AC}"/>
              </a:ext>
            </a:extLst>
          </p:cNvPr>
          <p:cNvSpPr txBox="1"/>
          <p:nvPr/>
        </p:nvSpPr>
        <p:spPr>
          <a:xfrm>
            <a:off x="811669" y="1795369"/>
            <a:ext cx="10472615" cy="4493538"/>
          </a:xfrm>
          <a:prstGeom prst="rect">
            <a:avLst/>
          </a:prstGeom>
          <a:noFill/>
        </p:spPr>
        <p:txBody>
          <a:bodyPr wrap="square" rtlCol="0">
            <a:spAutoFit/>
          </a:bodyPr>
          <a:lstStyle/>
          <a:p>
            <a:endParaRPr lang="en-US" dirty="0"/>
          </a:p>
          <a:p>
            <a:pPr>
              <a:spcAft>
                <a:spcPts val="1200"/>
              </a:spcAft>
            </a:pPr>
            <a:r>
              <a:rPr lang="en-US" dirty="0"/>
              <a:t>Further exploration of this project could be:</a:t>
            </a:r>
          </a:p>
          <a:p>
            <a:pPr marL="285750" indent="-285750">
              <a:spcAft>
                <a:spcPts val="1200"/>
              </a:spcAft>
              <a:buFont typeface="Arial" panose="020B0604020202020204" pitchFamily="34" charset="0"/>
              <a:buChar char="•"/>
            </a:pPr>
            <a:r>
              <a:rPr lang="en-US" dirty="0"/>
              <a:t>Cell design - mixed implementation of PV technologies on the panels to take better advantage of the corners;</a:t>
            </a:r>
          </a:p>
          <a:p>
            <a:pPr marL="285750" indent="-285750">
              <a:spcAft>
                <a:spcPts val="1200"/>
              </a:spcAft>
              <a:buFont typeface="Arial" panose="020B0604020202020204" pitchFamily="34" charset="0"/>
              <a:buChar char="•"/>
            </a:pPr>
            <a:r>
              <a:rPr lang="en-US" dirty="0"/>
              <a:t>Impact of cooling design for the PV panels; </a:t>
            </a:r>
          </a:p>
          <a:p>
            <a:pPr marL="285750" indent="-285750">
              <a:spcAft>
                <a:spcPts val="1200"/>
              </a:spcAft>
              <a:buFont typeface="Arial" panose="020B0604020202020204" pitchFamily="34" charset="0"/>
              <a:buChar char="•"/>
            </a:pPr>
            <a:r>
              <a:rPr lang="en-US" dirty="0"/>
              <a:t>Impact of natural lighting on the usage of artificial lighting;</a:t>
            </a:r>
          </a:p>
          <a:p>
            <a:pPr marL="285750" indent="-285750">
              <a:spcAft>
                <a:spcPts val="1200"/>
              </a:spcAft>
              <a:buFont typeface="Arial" panose="020B0604020202020204" pitchFamily="34" charset="0"/>
              <a:buChar char="•"/>
            </a:pPr>
            <a:r>
              <a:rPr lang="en-US" dirty="0"/>
              <a:t>Implementation of a double facade and its impact on energy demand from further shadowing - of the inner glass panel - and air insulation between panels; </a:t>
            </a:r>
          </a:p>
          <a:p>
            <a:pPr marL="285750" indent="-285750">
              <a:spcAft>
                <a:spcPts val="1200"/>
              </a:spcAft>
              <a:buFont typeface="Arial" panose="020B0604020202020204" pitchFamily="34" charset="0"/>
              <a:buChar char="•"/>
            </a:pPr>
            <a:r>
              <a:rPr lang="en-US" dirty="0"/>
              <a:t>Elaboration of an economic analysis;</a:t>
            </a:r>
          </a:p>
          <a:p>
            <a:pPr marL="285750" indent="-285750">
              <a:spcAft>
                <a:spcPts val="1200"/>
              </a:spcAft>
              <a:buFont typeface="Arial" panose="020B0604020202020204" pitchFamily="34" charset="0"/>
              <a:buChar char="•"/>
            </a:pPr>
            <a:r>
              <a:rPr lang="en-US" dirty="0"/>
              <a:t>Asses the performance of the concept on a real urban area.</a:t>
            </a:r>
          </a:p>
          <a:p>
            <a:endParaRPr lang="en-US" dirty="0"/>
          </a:p>
          <a:p>
            <a:endParaRPr lang="en-CH" dirty="0"/>
          </a:p>
        </p:txBody>
      </p:sp>
    </p:spTree>
    <p:extLst>
      <p:ext uri="{BB962C8B-B14F-4D97-AF65-F5344CB8AC3E}">
        <p14:creationId xmlns:p14="http://schemas.microsoft.com/office/powerpoint/2010/main" val="33698104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Thought bubble">
            <a:extLst>
              <a:ext uri="{FF2B5EF4-FFF2-40B4-BE49-F238E27FC236}">
                <a16:creationId xmlns:a16="http://schemas.microsoft.com/office/drawing/2014/main" id="{2AE1EDBB-FD0A-4D96-883B-13B5F2340D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0893" y="518825"/>
            <a:ext cx="914400" cy="914400"/>
          </a:xfrm>
          <a:prstGeom prst="rect">
            <a:avLst/>
          </a:prstGeom>
        </p:spPr>
      </p:pic>
      <p:sp>
        <p:nvSpPr>
          <p:cNvPr id="6" name="Title 1">
            <a:extLst>
              <a:ext uri="{FF2B5EF4-FFF2-40B4-BE49-F238E27FC236}">
                <a16:creationId xmlns:a16="http://schemas.microsoft.com/office/drawing/2014/main" id="{DEF58B88-8E14-4D06-8FA0-5A70EDD5636E}"/>
              </a:ext>
            </a:extLst>
          </p:cNvPr>
          <p:cNvSpPr txBox="1">
            <a:spLocks/>
          </p:cNvSpPr>
          <p:nvPr/>
        </p:nvSpPr>
        <p:spPr>
          <a:xfrm>
            <a:off x="1426722"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Weather file</a:t>
            </a:r>
            <a:endParaRPr lang="en-CH" dirty="0"/>
          </a:p>
        </p:txBody>
      </p:sp>
      <p:sp>
        <p:nvSpPr>
          <p:cNvPr id="10" name="Content Placeholder 9">
            <a:extLst>
              <a:ext uri="{FF2B5EF4-FFF2-40B4-BE49-F238E27FC236}">
                <a16:creationId xmlns:a16="http://schemas.microsoft.com/office/drawing/2014/main" id="{8E2011CD-25AD-4465-819D-D010B3A81B14}"/>
              </a:ext>
            </a:extLst>
          </p:cNvPr>
          <p:cNvSpPr>
            <a:spLocks noGrp="1"/>
          </p:cNvSpPr>
          <p:nvPr>
            <p:ph sz="half" idx="1"/>
          </p:nvPr>
        </p:nvSpPr>
        <p:spPr>
          <a:xfrm>
            <a:off x="838199" y="1825625"/>
            <a:ext cx="10515599" cy="2817711"/>
          </a:xfrm>
        </p:spPr>
        <p:txBody>
          <a:bodyPr anchor="ctr">
            <a:normAutofit/>
          </a:bodyPr>
          <a:lstStyle/>
          <a:p>
            <a:pPr marL="0" indent="0" algn="ctr">
              <a:buNone/>
            </a:pPr>
            <a:r>
              <a:rPr lang="en-US" sz="1800" dirty="0">
                <a:solidFill>
                  <a:schemeClr val="bg2">
                    <a:lumMod val="50000"/>
                  </a:schemeClr>
                </a:solidFill>
              </a:rPr>
              <a:t>“The EPW files were compiled from TMY, TMY2, TMY3, and other international datasets.”</a:t>
            </a:r>
            <a:r>
              <a:rPr lang="en-US" sz="1800" baseline="30000" dirty="0">
                <a:solidFill>
                  <a:schemeClr val="bg2">
                    <a:lumMod val="50000"/>
                  </a:schemeClr>
                </a:solidFill>
              </a:rPr>
              <a:t>1</a:t>
            </a:r>
          </a:p>
          <a:p>
            <a:pPr marL="0" indent="0" algn="just">
              <a:buNone/>
            </a:pPr>
            <a:endParaRPr lang="en-US" sz="1800" baseline="30000" dirty="0"/>
          </a:p>
          <a:p>
            <a:pPr marL="0" indent="0" algn="just">
              <a:buNone/>
            </a:pPr>
            <a:r>
              <a:rPr lang="en-US" sz="1800" dirty="0">
                <a:solidFill>
                  <a:schemeClr val="bg2">
                    <a:lumMod val="50000"/>
                  </a:schemeClr>
                </a:solidFill>
              </a:rPr>
              <a:t>“Users of energy simulation programs should avoid using single year, Test Reference Year-type (TRY) weather data. </a:t>
            </a:r>
            <a:r>
              <a:rPr lang="en-US" sz="2000" b="1" dirty="0">
                <a:solidFill>
                  <a:schemeClr val="bg2">
                    <a:lumMod val="50000"/>
                  </a:schemeClr>
                </a:solidFill>
              </a:rPr>
              <a:t>No single year can represent the typical long-term weather patterns</a:t>
            </a:r>
            <a:r>
              <a:rPr lang="en-US" sz="1800" dirty="0">
                <a:solidFill>
                  <a:schemeClr val="bg2">
                    <a:lumMod val="50000"/>
                  </a:schemeClr>
                </a:solidFill>
              </a:rPr>
              <a:t>. More comprehensive methods that attempt to produce a synthetic year to represent the temperature, solar radiation, and other variables within the period of record are more appropriate and will result in predicted energy consumption and energy costs that are closer to the </a:t>
            </a:r>
            <a:r>
              <a:rPr lang="en-US" sz="1800" dirty="0" err="1">
                <a:solidFill>
                  <a:schemeClr val="bg2">
                    <a:lumMod val="50000"/>
                  </a:schemeClr>
                </a:solidFill>
              </a:rPr>
              <a:t>longterm</a:t>
            </a:r>
            <a:r>
              <a:rPr lang="en-US" sz="1800" dirty="0">
                <a:solidFill>
                  <a:schemeClr val="bg2">
                    <a:lumMod val="50000"/>
                  </a:schemeClr>
                </a:solidFill>
              </a:rPr>
              <a:t> average. Both </a:t>
            </a:r>
            <a:r>
              <a:rPr lang="en-US" sz="2000" b="1" dirty="0">
                <a:solidFill>
                  <a:schemeClr val="bg2">
                    <a:lumMod val="50000"/>
                  </a:schemeClr>
                </a:solidFill>
              </a:rPr>
              <a:t>Typical Meteorological Year 2 (TMY2)</a:t>
            </a:r>
            <a:r>
              <a:rPr lang="en-US" sz="1800" dirty="0">
                <a:solidFill>
                  <a:schemeClr val="bg2">
                    <a:lumMod val="50000"/>
                  </a:schemeClr>
                </a:solidFill>
              </a:rPr>
              <a:t> and Weather Year for Energy Calculations 2 (WYEC2) use this type of method, </a:t>
            </a:r>
            <a:r>
              <a:rPr lang="en-US" sz="2000" b="1" dirty="0">
                <a:solidFill>
                  <a:schemeClr val="bg2">
                    <a:lumMod val="50000"/>
                  </a:schemeClr>
                </a:solidFill>
              </a:rPr>
              <a:t>are based on improved solar models, and more closely match the long-term average climatic conditions</a:t>
            </a:r>
            <a:r>
              <a:rPr lang="en-US" sz="1800" dirty="0">
                <a:solidFill>
                  <a:schemeClr val="bg2">
                    <a:lumMod val="50000"/>
                  </a:schemeClr>
                </a:solidFill>
              </a:rPr>
              <a:t>.”</a:t>
            </a:r>
            <a:r>
              <a:rPr lang="en-US" sz="1800" baseline="30000" dirty="0">
                <a:solidFill>
                  <a:schemeClr val="bg2">
                    <a:lumMod val="50000"/>
                  </a:schemeClr>
                </a:solidFill>
              </a:rPr>
              <a:t>2</a:t>
            </a:r>
            <a:endParaRPr lang="en-CH" sz="1800" baseline="30000" dirty="0">
              <a:solidFill>
                <a:schemeClr val="bg2">
                  <a:lumMod val="50000"/>
                </a:schemeClr>
              </a:solidFill>
            </a:endParaRPr>
          </a:p>
        </p:txBody>
      </p:sp>
      <p:sp>
        <p:nvSpPr>
          <p:cNvPr id="12" name="TextBox 11">
            <a:extLst>
              <a:ext uri="{FF2B5EF4-FFF2-40B4-BE49-F238E27FC236}">
                <a16:creationId xmlns:a16="http://schemas.microsoft.com/office/drawing/2014/main" id="{A9A9E99C-956D-4DF0-BF05-AC231F6B8D8D}"/>
              </a:ext>
            </a:extLst>
          </p:cNvPr>
          <p:cNvSpPr txBox="1"/>
          <p:nvPr/>
        </p:nvSpPr>
        <p:spPr>
          <a:xfrm>
            <a:off x="838199" y="5259421"/>
            <a:ext cx="10515599" cy="1615827"/>
          </a:xfrm>
          <a:prstGeom prst="rect">
            <a:avLst/>
          </a:prstGeom>
          <a:noFill/>
        </p:spPr>
        <p:txBody>
          <a:bodyPr wrap="square" rtlCol="0">
            <a:spAutoFit/>
          </a:bodyPr>
          <a:lstStyle/>
          <a:p>
            <a:r>
              <a:rPr lang="en-US" sz="1100" baseline="30000" dirty="0"/>
              <a:t>1</a:t>
            </a:r>
            <a:r>
              <a:rPr lang="en-US" sz="1100" dirty="0"/>
              <a:t> M. Steven Doggett, P. (2018). </a:t>
            </a:r>
            <a:r>
              <a:rPr lang="en-US" sz="1100" i="1" dirty="0"/>
              <a:t>Climate Data for Building Simulations</a:t>
            </a:r>
            <a:r>
              <a:rPr lang="en-US" sz="1100" dirty="0"/>
              <a:t>. [online] The Building Enclosure. Available at: https://builtenv.wordpress.com/2014/02/27/climate-data-for-building-simulations/ </a:t>
            </a:r>
          </a:p>
          <a:p>
            <a:r>
              <a:rPr lang="en-US" sz="1100" baseline="30000" dirty="0"/>
              <a:t>2</a:t>
            </a:r>
            <a:r>
              <a:rPr lang="en-US" sz="1100" dirty="0"/>
              <a:t> Energyplus.net. (2018). </a:t>
            </a:r>
            <a:r>
              <a:rPr lang="x-none" sz="1100" i="1" dirty="0"/>
              <a:t>Weather Data for Simulation | EnergyPlus</a:t>
            </a:r>
            <a:r>
              <a:rPr lang="x-none" sz="1100" dirty="0"/>
              <a:t>. [online] Available at: </a:t>
            </a:r>
            <a:r>
              <a:rPr lang="x-none" sz="1100" dirty="0">
                <a:hlinkClick r:id="rId4"/>
              </a:rPr>
              <a:t>https://energyplus.net/weather/simulation</a:t>
            </a:r>
            <a:endParaRPr lang="en-US" sz="1100" dirty="0"/>
          </a:p>
          <a:p>
            <a:endParaRPr lang="en-US" sz="1100" dirty="0"/>
          </a:p>
          <a:p>
            <a:r>
              <a:rPr lang="en-US" sz="1100" dirty="0"/>
              <a:t>More about weather data can be read in:</a:t>
            </a:r>
          </a:p>
          <a:p>
            <a:pPr marL="285750" indent="-285750">
              <a:buFont typeface="Arial" panose="020B0604020202020204" pitchFamily="34" charset="0"/>
              <a:buChar char="•"/>
            </a:pPr>
            <a:r>
              <a:rPr lang="en-US" sz="1100" dirty="0"/>
              <a:t>Crawley, D. B. (1998). </a:t>
            </a:r>
            <a:r>
              <a:rPr lang="en-US" sz="1100" dirty="0">
                <a:hlinkClick r:id="rId5"/>
              </a:rPr>
              <a:t>Which weather data should you use for energy simulations of commercial buildings?</a:t>
            </a:r>
            <a:r>
              <a:rPr lang="en-US" sz="1100" dirty="0"/>
              <a:t> </a:t>
            </a:r>
            <a:r>
              <a:rPr lang="en-US" sz="1100" i="1" dirty="0"/>
              <a:t>ASHRAE Transactions</a:t>
            </a:r>
            <a:r>
              <a:rPr lang="en-US" sz="1100" dirty="0"/>
              <a:t>, </a:t>
            </a:r>
            <a:r>
              <a:rPr lang="en-US" sz="1100" i="1" dirty="0"/>
              <a:t>104</a:t>
            </a:r>
            <a:r>
              <a:rPr lang="en-US" sz="1100" dirty="0"/>
              <a:t>(2), 498–515.</a:t>
            </a:r>
          </a:p>
          <a:p>
            <a:pPr marL="285750" indent="-285750">
              <a:buFont typeface="Arial" panose="020B0604020202020204" pitchFamily="34" charset="0"/>
              <a:buChar char="•"/>
            </a:pPr>
            <a:r>
              <a:rPr lang="en-US" sz="1100" dirty="0"/>
              <a:t>Barnaby, C. S., &amp; Crawley, B. D. (2011). </a:t>
            </a:r>
            <a:r>
              <a:rPr lang="en-US" sz="1100" dirty="0">
                <a:hlinkClick r:id="rId6"/>
              </a:rPr>
              <a:t>Weather data for building performance simulation</a:t>
            </a:r>
            <a:r>
              <a:rPr lang="en-US" sz="1100" dirty="0"/>
              <a:t>. In J. L. </a:t>
            </a:r>
            <a:r>
              <a:rPr lang="en-US" sz="1100" dirty="0" err="1"/>
              <a:t>Hensen</a:t>
            </a:r>
            <a:r>
              <a:rPr lang="en-US" sz="1100" dirty="0"/>
              <a:t>, &amp; R. Lamberts, </a:t>
            </a:r>
            <a:r>
              <a:rPr lang="en-US" sz="1100" i="1" dirty="0"/>
              <a:t>Building Performance Simulation for</a:t>
            </a:r>
            <a:r>
              <a:rPr lang="en-US" sz="1100" dirty="0"/>
              <a:t> (pp. 62-80). </a:t>
            </a:r>
            <a:r>
              <a:rPr lang="en-US" sz="1100" dirty="0" err="1"/>
              <a:t>Spon</a:t>
            </a:r>
            <a:r>
              <a:rPr lang="en-US" sz="1100" dirty="0"/>
              <a:t> Press.</a:t>
            </a:r>
            <a:endParaRPr lang="x-none" sz="1100" dirty="0"/>
          </a:p>
          <a:p>
            <a:pPr marL="285750" indent="-285750">
              <a:buFont typeface="Arial" panose="020B0604020202020204" pitchFamily="34" charset="0"/>
              <a:buChar char="•"/>
            </a:pPr>
            <a:endParaRPr lang="x-none" sz="1100" dirty="0"/>
          </a:p>
        </p:txBody>
      </p:sp>
      <p:sp>
        <p:nvSpPr>
          <p:cNvPr id="14" name="Rectangle 13">
            <a:extLst>
              <a:ext uri="{FF2B5EF4-FFF2-40B4-BE49-F238E27FC236}">
                <a16:creationId xmlns:a16="http://schemas.microsoft.com/office/drawing/2014/main" id="{96634A94-0B73-4FA3-A79C-D07C9CF01EA2}"/>
              </a:ext>
            </a:extLst>
          </p:cNvPr>
          <p:cNvSpPr/>
          <p:nvPr/>
        </p:nvSpPr>
        <p:spPr>
          <a:xfrm>
            <a:off x="4578485" y="886374"/>
            <a:ext cx="6096000" cy="646331"/>
          </a:xfrm>
          <a:prstGeom prst="rect">
            <a:avLst/>
          </a:prstGeom>
        </p:spPr>
        <p:txBody>
          <a:bodyPr>
            <a:spAutoFit/>
          </a:bodyPr>
          <a:lstStyle/>
          <a:p>
            <a:r>
              <a:rPr lang="en-CH" dirty="0"/>
              <a:t>https://www.youtube.com/watch?v=AdViqWPwr7c&amp;feature=youtu.be</a:t>
            </a:r>
          </a:p>
        </p:txBody>
      </p:sp>
    </p:spTree>
    <p:extLst>
      <p:ext uri="{BB962C8B-B14F-4D97-AF65-F5344CB8AC3E}">
        <p14:creationId xmlns:p14="http://schemas.microsoft.com/office/powerpoint/2010/main" val="2398470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428293-659B-4511-9589-A217368873F6}"/>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5072" t="33475" r="15218" b="36919"/>
          <a:stretch/>
        </p:blipFill>
        <p:spPr>
          <a:xfrm>
            <a:off x="1950397" y="1417687"/>
            <a:ext cx="7912319" cy="2596593"/>
          </a:xfrm>
          <a:prstGeom prst="rect">
            <a:avLst/>
          </a:prstGeom>
        </p:spPr>
      </p:pic>
      <p:pic>
        <p:nvPicPr>
          <p:cNvPr id="12" name="Picture 11">
            <a:extLst>
              <a:ext uri="{FF2B5EF4-FFF2-40B4-BE49-F238E27FC236}">
                <a16:creationId xmlns:a16="http://schemas.microsoft.com/office/drawing/2014/main" id="{751DB911-A0D6-4BC7-B15B-F46EA797A48B}"/>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5145" t="33300" r="14780" b="37153"/>
          <a:stretch/>
        </p:blipFill>
        <p:spPr>
          <a:xfrm>
            <a:off x="1950397" y="4071807"/>
            <a:ext cx="8023698" cy="2614338"/>
          </a:xfrm>
          <a:prstGeom prst="rect">
            <a:avLst/>
          </a:prstGeom>
        </p:spPr>
      </p:pic>
      <p:sp>
        <p:nvSpPr>
          <p:cNvPr id="7" name="Title 1">
            <a:extLst>
              <a:ext uri="{FF2B5EF4-FFF2-40B4-BE49-F238E27FC236}">
                <a16:creationId xmlns:a16="http://schemas.microsoft.com/office/drawing/2014/main" id="{22185500-CA8D-49B0-AC53-500D624C9919}"/>
              </a:ext>
            </a:extLst>
          </p:cNvPr>
          <p:cNvSpPr txBox="1">
            <a:spLocks/>
          </p:cNvSpPr>
          <p:nvPr/>
        </p:nvSpPr>
        <p:spPr>
          <a:xfrm>
            <a:off x="1426722" y="365125"/>
            <a:ext cx="96757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Dry bulb temperature and RH</a:t>
            </a:r>
            <a:endParaRPr lang="en-CH" dirty="0"/>
          </a:p>
        </p:txBody>
      </p:sp>
      <p:pic>
        <p:nvPicPr>
          <p:cNvPr id="8" name="Graphic 7" descr="Earth Globe Europe-Africa">
            <a:extLst>
              <a:ext uri="{FF2B5EF4-FFF2-40B4-BE49-F238E27FC236}">
                <a16:creationId xmlns:a16="http://schemas.microsoft.com/office/drawing/2014/main" id="{1F122871-EBF5-4520-8D99-60CA516CE9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1285" y="537452"/>
            <a:ext cx="914400" cy="914400"/>
          </a:xfrm>
          <a:prstGeom prst="rect">
            <a:avLst/>
          </a:prstGeom>
        </p:spPr>
      </p:pic>
    </p:spTree>
    <p:extLst>
      <p:ext uri="{BB962C8B-B14F-4D97-AF65-F5344CB8AC3E}">
        <p14:creationId xmlns:p14="http://schemas.microsoft.com/office/powerpoint/2010/main" val="3402146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901ED2-9EC6-4456-A002-3AEDD0650EFB}"/>
              </a:ext>
            </a:extLst>
          </p:cNvPr>
          <p:cNvSpPr>
            <a:spLocks noGrp="1"/>
          </p:cNvSpPr>
          <p:nvPr>
            <p:ph sz="half" idx="1"/>
          </p:nvPr>
        </p:nvSpPr>
        <p:spPr>
          <a:xfrm>
            <a:off x="838199" y="1825625"/>
            <a:ext cx="9460149" cy="4351338"/>
          </a:xfrm>
        </p:spPr>
        <p:txBody>
          <a:bodyPr>
            <a:normAutofit/>
          </a:bodyPr>
          <a:lstStyle/>
          <a:p>
            <a:pPr marL="0" indent="0">
              <a:buNone/>
            </a:pPr>
            <a:r>
              <a:rPr lang="en-US" sz="1800" dirty="0"/>
              <a:t>Comfort range between 30% &lt; RH &lt; 70% </a:t>
            </a:r>
          </a:p>
          <a:p>
            <a:pPr marL="0" indent="0">
              <a:buNone/>
            </a:pPr>
            <a:r>
              <a:rPr lang="en-US" sz="1800" dirty="0"/>
              <a:t>There is no RH below 30%. </a:t>
            </a:r>
          </a:p>
          <a:p>
            <a:pPr marL="0" indent="0">
              <a:buNone/>
            </a:pPr>
            <a:r>
              <a:rPr lang="en-US" sz="1800" dirty="0"/>
              <a:t>Number of hours above 70%: 7509 hours, which is equivalent to 85.7% of hours of the year</a:t>
            </a:r>
            <a:endParaRPr lang="en-CH" sz="1800" dirty="0"/>
          </a:p>
        </p:txBody>
      </p:sp>
      <p:pic>
        <p:nvPicPr>
          <p:cNvPr id="13" name="Picture 12">
            <a:extLst>
              <a:ext uri="{FF2B5EF4-FFF2-40B4-BE49-F238E27FC236}">
                <a16:creationId xmlns:a16="http://schemas.microsoft.com/office/drawing/2014/main" id="{C2134A13-67D4-440F-848E-784A4F96272C}"/>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5510" t="33380" r="15656" b="37116"/>
          <a:stretch/>
        </p:blipFill>
        <p:spPr>
          <a:xfrm>
            <a:off x="1999617" y="3443429"/>
            <a:ext cx="7863099" cy="2604337"/>
          </a:xfrm>
          <a:prstGeom prst="rect">
            <a:avLst/>
          </a:prstGeom>
        </p:spPr>
      </p:pic>
      <p:sp>
        <p:nvSpPr>
          <p:cNvPr id="7" name="Title 1">
            <a:extLst>
              <a:ext uri="{FF2B5EF4-FFF2-40B4-BE49-F238E27FC236}">
                <a16:creationId xmlns:a16="http://schemas.microsoft.com/office/drawing/2014/main" id="{1A8A8924-4882-4748-B18B-7079E73194D7}"/>
              </a:ext>
            </a:extLst>
          </p:cNvPr>
          <p:cNvSpPr txBox="1">
            <a:spLocks/>
          </p:cNvSpPr>
          <p:nvPr/>
        </p:nvSpPr>
        <p:spPr>
          <a:xfrm>
            <a:off x="1426722" y="365125"/>
            <a:ext cx="96757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RH – Comfort range</a:t>
            </a:r>
            <a:endParaRPr lang="en-CH" dirty="0"/>
          </a:p>
        </p:txBody>
      </p:sp>
      <p:pic>
        <p:nvPicPr>
          <p:cNvPr id="8" name="Graphic 7" descr="Earth Globe Europe-Africa">
            <a:extLst>
              <a:ext uri="{FF2B5EF4-FFF2-40B4-BE49-F238E27FC236}">
                <a16:creationId xmlns:a16="http://schemas.microsoft.com/office/drawing/2014/main" id="{395380DA-65A9-49E3-858E-BA1FAD397D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1285" y="537452"/>
            <a:ext cx="914400" cy="914400"/>
          </a:xfrm>
          <a:prstGeom prst="rect">
            <a:avLst/>
          </a:prstGeom>
        </p:spPr>
      </p:pic>
    </p:spTree>
    <p:extLst>
      <p:ext uri="{BB962C8B-B14F-4D97-AF65-F5344CB8AC3E}">
        <p14:creationId xmlns:p14="http://schemas.microsoft.com/office/powerpoint/2010/main" val="1150346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5">
            <a:extLst>
              <a:ext uri="{FF2B5EF4-FFF2-40B4-BE49-F238E27FC236}">
                <a16:creationId xmlns:a16="http://schemas.microsoft.com/office/drawing/2014/main" id="{DA3A085E-1977-4C5A-92FA-A31E8FE694AA}"/>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5642" t="33258" r="15402" b="32256"/>
          <a:stretch/>
        </p:blipFill>
        <p:spPr>
          <a:xfrm>
            <a:off x="520767" y="1690687"/>
            <a:ext cx="10833033" cy="4186481"/>
          </a:xfrm>
          <a:prstGeom prst="rect">
            <a:avLst/>
          </a:prstGeom>
        </p:spPr>
      </p:pic>
      <p:sp>
        <p:nvSpPr>
          <p:cNvPr id="4" name="Title 1">
            <a:extLst>
              <a:ext uri="{FF2B5EF4-FFF2-40B4-BE49-F238E27FC236}">
                <a16:creationId xmlns:a16="http://schemas.microsoft.com/office/drawing/2014/main" id="{7E317A55-E35A-45CB-B5F0-E22AB5AC5AF7}"/>
              </a:ext>
            </a:extLst>
          </p:cNvPr>
          <p:cNvSpPr txBox="1">
            <a:spLocks/>
          </p:cNvSpPr>
          <p:nvPr/>
        </p:nvSpPr>
        <p:spPr>
          <a:xfrm>
            <a:off x="1426722" y="365125"/>
            <a:ext cx="967577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Global Horizontal Radiation</a:t>
            </a:r>
            <a:endParaRPr lang="en-CH" dirty="0"/>
          </a:p>
        </p:txBody>
      </p:sp>
      <p:pic>
        <p:nvPicPr>
          <p:cNvPr id="5" name="Graphic 4" descr="Earth Globe Europe-Africa">
            <a:extLst>
              <a:ext uri="{FF2B5EF4-FFF2-40B4-BE49-F238E27FC236}">
                <a16:creationId xmlns:a16="http://schemas.microsoft.com/office/drawing/2014/main" id="{6768A94B-926D-4EBC-897C-B672CBA0AB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1285" y="537452"/>
            <a:ext cx="914400" cy="914400"/>
          </a:xfrm>
          <a:prstGeom prst="rect">
            <a:avLst/>
          </a:prstGeom>
        </p:spPr>
      </p:pic>
    </p:spTree>
    <p:extLst>
      <p:ext uri="{BB962C8B-B14F-4D97-AF65-F5344CB8AC3E}">
        <p14:creationId xmlns:p14="http://schemas.microsoft.com/office/powerpoint/2010/main" val="926555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B3DC29-5818-4B80-B3B3-3BFEE8EC3534}"/>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3428" t="19600" r="12875" b="17267"/>
          <a:stretch/>
        </p:blipFill>
        <p:spPr>
          <a:xfrm>
            <a:off x="4762396" y="1565641"/>
            <a:ext cx="7171365" cy="4747098"/>
          </a:xfrm>
          <a:prstGeom prst="rect">
            <a:avLst/>
          </a:prstGeom>
        </p:spPr>
      </p:pic>
      <p:sp>
        <p:nvSpPr>
          <p:cNvPr id="5" name="TextBox 4">
            <a:extLst>
              <a:ext uri="{FF2B5EF4-FFF2-40B4-BE49-F238E27FC236}">
                <a16:creationId xmlns:a16="http://schemas.microsoft.com/office/drawing/2014/main" id="{A7C34F2C-3B6B-4BB9-A015-840DD76D96CD}"/>
              </a:ext>
            </a:extLst>
          </p:cNvPr>
          <p:cNvSpPr txBox="1"/>
          <p:nvPr/>
        </p:nvSpPr>
        <p:spPr>
          <a:xfrm>
            <a:off x="771728" y="2023352"/>
            <a:ext cx="3423754" cy="1477328"/>
          </a:xfrm>
          <a:prstGeom prst="rect">
            <a:avLst/>
          </a:prstGeom>
          <a:noFill/>
        </p:spPr>
        <p:txBody>
          <a:bodyPr wrap="square" rtlCol="0">
            <a:spAutoFit/>
          </a:bodyPr>
          <a:lstStyle/>
          <a:p>
            <a:r>
              <a:rPr lang="en-US" dirty="0"/>
              <a:t>Comfort hours without any strategy: 16.2%</a:t>
            </a:r>
          </a:p>
          <a:p>
            <a:r>
              <a:rPr lang="en-US" dirty="0"/>
              <a:t>Wind speed very low: 0.05 m/s – characteristic of most indoor conditions</a:t>
            </a:r>
            <a:endParaRPr lang="en-CH" dirty="0"/>
          </a:p>
        </p:txBody>
      </p:sp>
      <p:graphicFrame>
        <p:nvGraphicFramePr>
          <p:cNvPr id="6" name="Table 5">
            <a:extLst>
              <a:ext uri="{FF2B5EF4-FFF2-40B4-BE49-F238E27FC236}">
                <a16:creationId xmlns:a16="http://schemas.microsoft.com/office/drawing/2014/main" id="{F3210F2D-5FF8-4BC2-A432-DBAE7E22519F}"/>
              </a:ext>
            </a:extLst>
          </p:cNvPr>
          <p:cNvGraphicFramePr>
            <a:graphicFrameLocks noGrp="1"/>
          </p:cNvGraphicFramePr>
          <p:nvPr>
            <p:extLst>
              <p:ext uri="{D42A27DB-BD31-4B8C-83A1-F6EECF244321}">
                <p14:modId xmlns:p14="http://schemas.microsoft.com/office/powerpoint/2010/main" val="699591788"/>
              </p:ext>
            </p:extLst>
          </p:nvPr>
        </p:nvGraphicFramePr>
        <p:xfrm>
          <a:off x="771728" y="4502063"/>
          <a:ext cx="3423754" cy="1483360"/>
        </p:xfrm>
        <a:graphic>
          <a:graphicData uri="http://schemas.openxmlformats.org/drawingml/2006/table">
            <a:tbl>
              <a:tblPr firstRow="1" bandRow="1">
                <a:tableStyleId>{C083E6E3-FA7D-4D7B-A595-EF9225AFEA82}</a:tableStyleId>
              </a:tblPr>
              <a:tblGrid>
                <a:gridCol w="1711877">
                  <a:extLst>
                    <a:ext uri="{9D8B030D-6E8A-4147-A177-3AD203B41FA5}">
                      <a16:colId xmlns:a16="http://schemas.microsoft.com/office/drawing/2014/main" val="4191499455"/>
                    </a:ext>
                  </a:extLst>
                </a:gridCol>
                <a:gridCol w="1711877">
                  <a:extLst>
                    <a:ext uri="{9D8B030D-6E8A-4147-A177-3AD203B41FA5}">
                      <a16:colId xmlns:a16="http://schemas.microsoft.com/office/drawing/2014/main" val="2754691636"/>
                    </a:ext>
                  </a:extLst>
                </a:gridCol>
              </a:tblGrid>
              <a:tr h="370840">
                <a:tc gridSpan="2">
                  <a:txBody>
                    <a:bodyPr/>
                    <a:lstStyle/>
                    <a:p>
                      <a:pPr algn="ctr"/>
                      <a:r>
                        <a:rPr lang="en-US" dirty="0"/>
                        <a:t>Singapore </a:t>
                      </a:r>
                      <a:endParaRPr lang="en-CH" dirty="0"/>
                    </a:p>
                  </a:txBody>
                  <a:tcPr/>
                </a:tc>
                <a:tc hMerge="1">
                  <a:txBody>
                    <a:bodyPr/>
                    <a:lstStyle/>
                    <a:p>
                      <a:endParaRPr lang="en-CH" dirty="0"/>
                    </a:p>
                  </a:txBody>
                  <a:tcPr/>
                </a:tc>
                <a:extLst>
                  <a:ext uri="{0D108BD9-81ED-4DB2-BD59-A6C34878D82A}">
                    <a16:rowId xmlns:a16="http://schemas.microsoft.com/office/drawing/2014/main" val="1430531798"/>
                  </a:ext>
                </a:extLst>
              </a:tr>
              <a:tr h="370840">
                <a:tc>
                  <a:txBody>
                    <a:bodyPr/>
                    <a:lstStyle/>
                    <a:p>
                      <a:pPr algn="ctr"/>
                      <a:r>
                        <a:rPr lang="en-US" dirty="0"/>
                        <a:t>Met</a:t>
                      </a:r>
                      <a:endParaRPr lang="en-CH" dirty="0"/>
                    </a:p>
                  </a:txBody>
                  <a:tcPr/>
                </a:tc>
                <a:tc>
                  <a:txBody>
                    <a:bodyPr/>
                    <a:lstStyle/>
                    <a:p>
                      <a:pPr algn="ctr"/>
                      <a:r>
                        <a:rPr lang="en-US" dirty="0"/>
                        <a:t>1</a:t>
                      </a:r>
                      <a:endParaRPr lang="en-CH" dirty="0"/>
                    </a:p>
                  </a:txBody>
                  <a:tcPr/>
                </a:tc>
                <a:extLst>
                  <a:ext uri="{0D108BD9-81ED-4DB2-BD59-A6C34878D82A}">
                    <a16:rowId xmlns:a16="http://schemas.microsoft.com/office/drawing/2014/main" val="3576494485"/>
                  </a:ext>
                </a:extLst>
              </a:tr>
              <a:tr h="370840">
                <a:tc>
                  <a:txBody>
                    <a:bodyPr/>
                    <a:lstStyle/>
                    <a:p>
                      <a:pPr algn="ctr"/>
                      <a:r>
                        <a:rPr lang="en-US" dirty="0" err="1"/>
                        <a:t>Clo</a:t>
                      </a:r>
                      <a:endParaRPr lang="en-CH" dirty="0"/>
                    </a:p>
                  </a:txBody>
                  <a:tcPr/>
                </a:tc>
                <a:tc>
                  <a:txBody>
                    <a:bodyPr/>
                    <a:lstStyle/>
                    <a:p>
                      <a:pPr algn="ctr"/>
                      <a:r>
                        <a:rPr lang="en-US" dirty="0"/>
                        <a:t>0.7</a:t>
                      </a:r>
                      <a:endParaRPr lang="en-CH" dirty="0"/>
                    </a:p>
                  </a:txBody>
                  <a:tcPr/>
                </a:tc>
                <a:extLst>
                  <a:ext uri="{0D108BD9-81ED-4DB2-BD59-A6C34878D82A}">
                    <a16:rowId xmlns:a16="http://schemas.microsoft.com/office/drawing/2014/main" val="3033169858"/>
                  </a:ext>
                </a:extLst>
              </a:tr>
              <a:tr h="370840">
                <a:tc>
                  <a:txBody>
                    <a:bodyPr/>
                    <a:lstStyle/>
                    <a:p>
                      <a:pPr algn="ctr"/>
                      <a:r>
                        <a:rPr lang="en-US" dirty="0"/>
                        <a:t>Wind speed</a:t>
                      </a:r>
                      <a:endParaRPr lang="en-CH" dirty="0"/>
                    </a:p>
                  </a:txBody>
                  <a:tcPr/>
                </a:tc>
                <a:tc>
                  <a:txBody>
                    <a:bodyPr/>
                    <a:lstStyle/>
                    <a:p>
                      <a:pPr algn="ctr"/>
                      <a:r>
                        <a:rPr lang="en-US" dirty="0"/>
                        <a:t>0.05 m/s</a:t>
                      </a:r>
                      <a:endParaRPr lang="en-CH" dirty="0"/>
                    </a:p>
                  </a:txBody>
                  <a:tcPr/>
                </a:tc>
                <a:extLst>
                  <a:ext uri="{0D108BD9-81ED-4DB2-BD59-A6C34878D82A}">
                    <a16:rowId xmlns:a16="http://schemas.microsoft.com/office/drawing/2014/main" val="1182267391"/>
                  </a:ext>
                </a:extLst>
              </a:tr>
            </a:tbl>
          </a:graphicData>
        </a:graphic>
      </p:graphicFrame>
      <p:sp>
        <p:nvSpPr>
          <p:cNvPr id="8" name="Title 1">
            <a:extLst>
              <a:ext uri="{FF2B5EF4-FFF2-40B4-BE49-F238E27FC236}">
                <a16:creationId xmlns:a16="http://schemas.microsoft.com/office/drawing/2014/main" id="{3CC296E7-4B57-4013-940C-EFCBA803624C}"/>
              </a:ext>
            </a:extLst>
          </p:cNvPr>
          <p:cNvSpPr txBox="1">
            <a:spLocks/>
          </p:cNvSpPr>
          <p:nvPr/>
        </p:nvSpPr>
        <p:spPr>
          <a:xfrm>
            <a:off x="1426722"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CH" dirty="0"/>
              <a:t>Psychrometric Chart – PMV</a:t>
            </a:r>
            <a:endParaRPr lang="en-CH" dirty="0"/>
          </a:p>
        </p:txBody>
      </p:sp>
      <p:pic>
        <p:nvPicPr>
          <p:cNvPr id="9" name="Graphic 8" descr="Earth Globe Europe-Africa">
            <a:extLst>
              <a:ext uri="{FF2B5EF4-FFF2-40B4-BE49-F238E27FC236}">
                <a16:creationId xmlns:a16="http://schemas.microsoft.com/office/drawing/2014/main" id="{6F91F44F-24B4-4E91-B608-83A5390A0B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1285" y="537452"/>
            <a:ext cx="914400" cy="914400"/>
          </a:xfrm>
          <a:prstGeom prst="rect">
            <a:avLst/>
          </a:prstGeom>
        </p:spPr>
      </p:pic>
    </p:spTree>
    <p:extLst>
      <p:ext uri="{BB962C8B-B14F-4D97-AF65-F5344CB8AC3E}">
        <p14:creationId xmlns:p14="http://schemas.microsoft.com/office/powerpoint/2010/main" val="797199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AA27-ABA9-4A85-8404-0A5C319BD343}"/>
              </a:ext>
            </a:extLst>
          </p:cNvPr>
          <p:cNvSpPr>
            <a:spLocks noGrp="1"/>
          </p:cNvSpPr>
          <p:nvPr>
            <p:ph type="ctrTitle"/>
          </p:nvPr>
        </p:nvSpPr>
        <p:spPr>
          <a:xfrm>
            <a:off x="4147931" y="1472220"/>
            <a:ext cx="9144000" cy="2387600"/>
          </a:xfrm>
        </p:spPr>
        <p:txBody>
          <a:bodyPr/>
          <a:lstStyle/>
          <a:p>
            <a:r>
              <a:rPr lang="en-US" dirty="0">
                <a:solidFill>
                  <a:schemeClr val="bg1"/>
                </a:solidFill>
              </a:rPr>
              <a:t>3for2 concept</a:t>
            </a:r>
            <a:endParaRPr lang="en-CH" dirty="0">
              <a:solidFill>
                <a:schemeClr val="bg1"/>
              </a:solidFill>
            </a:endParaRPr>
          </a:p>
        </p:txBody>
      </p:sp>
      <p:sp>
        <p:nvSpPr>
          <p:cNvPr id="7" name="Content Placeholder 2">
            <a:extLst>
              <a:ext uri="{FF2B5EF4-FFF2-40B4-BE49-F238E27FC236}">
                <a16:creationId xmlns:a16="http://schemas.microsoft.com/office/drawing/2014/main" id="{BADF4D5A-2BDD-4755-99DE-59DA9C9D9F37}"/>
              </a:ext>
            </a:extLst>
          </p:cNvPr>
          <p:cNvSpPr txBox="1">
            <a:spLocks/>
          </p:cNvSpPr>
          <p:nvPr/>
        </p:nvSpPr>
        <p:spPr>
          <a:xfrm>
            <a:off x="1272607" y="1794905"/>
            <a:ext cx="10515600" cy="4351338"/>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Arial" panose="020B0604020202020204" pitchFamily="34" charset="0"/>
              <a:buChar char="•"/>
            </a:pPr>
            <a:r>
              <a:rPr lang="en-US" dirty="0">
                <a:solidFill>
                  <a:schemeClr val="bg1"/>
                </a:solidFill>
              </a:rPr>
              <a:t>3for2 concept</a:t>
            </a:r>
          </a:p>
          <a:p>
            <a:pPr marL="342900" indent="-342900" algn="l">
              <a:lnSpc>
                <a:spcPct val="150000"/>
              </a:lnSpc>
              <a:buFont typeface="Arial" panose="020B0604020202020204" pitchFamily="34" charset="0"/>
              <a:buChar char="•"/>
            </a:pPr>
            <a:r>
              <a:rPr lang="en-US" dirty="0">
                <a:solidFill>
                  <a:schemeClr val="accent3">
                    <a:lumMod val="75000"/>
                  </a:schemeClr>
                </a:solidFill>
              </a:rPr>
              <a:t>Sun path </a:t>
            </a:r>
          </a:p>
          <a:p>
            <a:pPr marL="342900" indent="-342900" algn="l">
              <a:lnSpc>
                <a:spcPct val="150000"/>
              </a:lnSpc>
              <a:buFont typeface="Arial" panose="020B0604020202020204" pitchFamily="34" charset="0"/>
              <a:buChar char="•"/>
            </a:pPr>
            <a:r>
              <a:rPr lang="en-US" dirty="0">
                <a:solidFill>
                  <a:schemeClr val="accent3">
                    <a:lumMod val="75000"/>
                  </a:schemeClr>
                </a:solidFill>
              </a:rPr>
              <a:t>Validation of solar results</a:t>
            </a:r>
          </a:p>
          <a:p>
            <a:pPr marL="342900" indent="-342900" algn="l">
              <a:lnSpc>
                <a:spcPct val="150000"/>
              </a:lnSpc>
              <a:buFont typeface="Arial" panose="020B0604020202020204" pitchFamily="34" charset="0"/>
              <a:buChar char="•"/>
            </a:pPr>
            <a:r>
              <a:rPr lang="en-US" dirty="0">
                <a:solidFill>
                  <a:schemeClr val="accent3">
                    <a:lumMod val="75000"/>
                  </a:schemeClr>
                </a:solidFill>
              </a:rPr>
              <a:t>Status quo analysis</a:t>
            </a:r>
          </a:p>
          <a:p>
            <a:pPr marL="342900" indent="-342900" algn="l">
              <a:lnSpc>
                <a:spcPct val="150000"/>
              </a:lnSpc>
              <a:buFont typeface="Arial" panose="020B0604020202020204" pitchFamily="34" charset="0"/>
              <a:buChar char="•"/>
            </a:pPr>
            <a:r>
              <a:rPr lang="en-US" dirty="0">
                <a:solidFill>
                  <a:schemeClr val="accent3">
                    <a:lumMod val="75000"/>
                  </a:schemeClr>
                </a:solidFill>
              </a:rPr>
              <a:t>Optimization studies</a:t>
            </a:r>
          </a:p>
          <a:p>
            <a:pPr marL="342900" indent="-342900" algn="l">
              <a:lnSpc>
                <a:spcPct val="150000"/>
              </a:lnSpc>
              <a:buFont typeface="Arial" panose="020B0604020202020204" pitchFamily="34" charset="0"/>
              <a:buChar char="•"/>
            </a:pPr>
            <a:r>
              <a:rPr lang="en-US" dirty="0">
                <a:solidFill>
                  <a:schemeClr val="accent3">
                    <a:lumMod val="75000"/>
                  </a:schemeClr>
                </a:solidFill>
              </a:rPr>
              <a:t>Electricity production</a:t>
            </a:r>
          </a:p>
          <a:p>
            <a:pPr marL="342900" indent="-342900" algn="l">
              <a:lnSpc>
                <a:spcPct val="150000"/>
              </a:lnSpc>
              <a:buFont typeface="Arial" panose="020B0604020202020204" pitchFamily="34" charset="0"/>
              <a:buChar char="•"/>
            </a:pPr>
            <a:r>
              <a:rPr lang="en-US" dirty="0">
                <a:solidFill>
                  <a:schemeClr val="accent3">
                    <a:lumMod val="75000"/>
                  </a:schemeClr>
                </a:solidFill>
              </a:rPr>
              <a:t>Cooling loads</a:t>
            </a:r>
          </a:p>
          <a:p>
            <a:pPr marL="342900" indent="-342900" algn="l">
              <a:lnSpc>
                <a:spcPct val="150000"/>
              </a:lnSpc>
              <a:buFont typeface="Arial" panose="020B0604020202020204" pitchFamily="34" charset="0"/>
              <a:buChar char="•"/>
            </a:pPr>
            <a:r>
              <a:rPr lang="en-US" dirty="0">
                <a:solidFill>
                  <a:schemeClr val="accent3">
                    <a:lumMod val="75000"/>
                  </a:schemeClr>
                </a:solidFill>
              </a:rPr>
              <a:t>Trade-off analysis</a:t>
            </a:r>
          </a:p>
          <a:p>
            <a:pPr marL="342900" indent="-342900" algn="l">
              <a:lnSpc>
                <a:spcPct val="150000"/>
              </a:lnSpc>
              <a:buFont typeface="Arial" panose="020B0604020202020204" pitchFamily="34" charset="0"/>
              <a:buChar char="•"/>
            </a:pPr>
            <a:r>
              <a:rPr lang="en-US" dirty="0">
                <a:solidFill>
                  <a:schemeClr val="accent3">
                    <a:lumMod val="75000"/>
                  </a:schemeClr>
                </a:solidFill>
              </a:rPr>
              <a:t>Conclusion and discussion</a:t>
            </a:r>
          </a:p>
        </p:txBody>
      </p:sp>
    </p:spTree>
    <p:extLst>
      <p:ext uri="{BB962C8B-B14F-4D97-AF65-F5344CB8AC3E}">
        <p14:creationId xmlns:p14="http://schemas.microsoft.com/office/powerpoint/2010/main" val="31773561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F3210F2D-5FF8-4BC2-A432-DBAE7E22519F}"/>
              </a:ext>
            </a:extLst>
          </p:cNvPr>
          <p:cNvGraphicFramePr>
            <a:graphicFrameLocks noGrp="1"/>
          </p:cNvGraphicFramePr>
          <p:nvPr>
            <p:extLst>
              <p:ext uri="{D42A27DB-BD31-4B8C-83A1-F6EECF244321}">
                <p14:modId xmlns:p14="http://schemas.microsoft.com/office/powerpoint/2010/main" val="3646358211"/>
              </p:ext>
            </p:extLst>
          </p:nvPr>
        </p:nvGraphicFramePr>
        <p:xfrm>
          <a:off x="770106" y="4517149"/>
          <a:ext cx="3426998" cy="1463040"/>
        </p:xfrm>
        <a:graphic>
          <a:graphicData uri="http://schemas.openxmlformats.org/drawingml/2006/table">
            <a:tbl>
              <a:tblPr firstRow="1" bandRow="1">
                <a:tableStyleId>{C083E6E3-FA7D-4D7B-A595-EF9225AFEA82}</a:tableStyleId>
              </a:tblPr>
              <a:tblGrid>
                <a:gridCol w="1713499">
                  <a:extLst>
                    <a:ext uri="{9D8B030D-6E8A-4147-A177-3AD203B41FA5}">
                      <a16:colId xmlns:a16="http://schemas.microsoft.com/office/drawing/2014/main" val="4191499455"/>
                    </a:ext>
                  </a:extLst>
                </a:gridCol>
                <a:gridCol w="1713499">
                  <a:extLst>
                    <a:ext uri="{9D8B030D-6E8A-4147-A177-3AD203B41FA5}">
                      <a16:colId xmlns:a16="http://schemas.microsoft.com/office/drawing/2014/main" val="2754691636"/>
                    </a:ext>
                  </a:extLst>
                </a:gridCol>
              </a:tblGrid>
              <a:tr h="313519">
                <a:tc gridSpan="2">
                  <a:txBody>
                    <a:bodyPr/>
                    <a:lstStyle/>
                    <a:p>
                      <a:pPr algn="ctr"/>
                      <a:r>
                        <a:rPr lang="en-US" sz="1800" dirty="0"/>
                        <a:t>PMV</a:t>
                      </a:r>
                      <a:endParaRPr lang="en-CH" sz="1800" dirty="0"/>
                    </a:p>
                  </a:txBody>
                  <a:tcPr/>
                </a:tc>
                <a:tc hMerge="1">
                  <a:txBody>
                    <a:bodyPr/>
                    <a:lstStyle/>
                    <a:p>
                      <a:endParaRPr lang="en-CH" dirty="0"/>
                    </a:p>
                  </a:txBody>
                  <a:tcPr/>
                </a:tc>
                <a:extLst>
                  <a:ext uri="{0D108BD9-81ED-4DB2-BD59-A6C34878D82A}">
                    <a16:rowId xmlns:a16="http://schemas.microsoft.com/office/drawing/2014/main" val="1430531798"/>
                  </a:ext>
                </a:extLst>
              </a:tr>
              <a:tr h="313519">
                <a:tc>
                  <a:txBody>
                    <a:bodyPr/>
                    <a:lstStyle/>
                    <a:p>
                      <a:pPr algn="ctr"/>
                      <a:r>
                        <a:rPr lang="en-US" sz="1800" dirty="0"/>
                        <a:t>Met</a:t>
                      </a:r>
                      <a:endParaRPr lang="en-CH" sz="1800" dirty="0"/>
                    </a:p>
                  </a:txBody>
                  <a:tcPr/>
                </a:tc>
                <a:tc>
                  <a:txBody>
                    <a:bodyPr/>
                    <a:lstStyle/>
                    <a:p>
                      <a:pPr algn="ctr"/>
                      <a:r>
                        <a:rPr lang="en-US" sz="1800" dirty="0"/>
                        <a:t>1</a:t>
                      </a:r>
                      <a:endParaRPr lang="en-CH" sz="1800" dirty="0"/>
                    </a:p>
                  </a:txBody>
                  <a:tcPr/>
                </a:tc>
                <a:extLst>
                  <a:ext uri="{0D108BD9-81ED-4DB2-BD59-A6C34878D82A}">
                    <a16:rowId xmlns:a16="http://schemas.microsoft.com/office/drawing/2014/main" val="3576494485"/>
                  </a:ext>
                </a:extLst>
              </a:tr>
              <a:tr h="313519">
                <a:tc>
                  <a:txBody>
                    <a:bodyPr/>
                    <a:lstStyle/>
                    <a:p>
                      <a:pPr algn="ctr"/>
                      <a:r>
                        <a:rPr lang="en-US" sz="1800" dirty="0" err="1"/>
                        <a:t>Clo</a:t>
                      </a:r>
                      <a:endParaRPr lang="en-CH" sz="1800" dirty="0"/>
                    </a:p>
                  </a:txBody>
                  <a:tcPr/>
                </a:tc>
                <a:tc>
                  <a:txBody>
                    <a:bodyPr/>
                    <a:lstStyle/>
                    <a:p>
                      <a:pPr algn="ctr"/>
                      <a:r>
                        <a:rPr lang="en-US" sz="1800" dirty="0"/>
                        <a:t>0.7</a:t>
                      </a:r>
                      <a:endParaRPr lang="en-CH" sz="1800" dirty="0"/>
                    </a:p>
                  </a:txBody>
                  <a:tcPr/>
                </a:tc>
                <a:extLst>
                  <a:ext uri="{0D108BD9-81ED-4DB2-BD59-A6C34878D82A}">
                    <a16:rowId xmlns:a16="http://schemas.microsoft.com/office/drawing/2014/main" val="3033169858"/>
                  </a:ext>
                </a:extLst>
              </a:tr>
              <a:tr h="313519">
                <a:tc>
                  <a:txBody>
                    <a:bodyPr/>
                    <a:lstStyle/>
                    <a:p>
                      <a:pPr algn="ctr"/>
                      <a:r>
                        <a:rPr lang="en-US" sz="1800" dirty="0"/>
                        <a:t>Wind speed</a:t>
                      </a:r>
                      <a:endParaRPr lang="en-CH" sz="1800" dirty="0"/>
                    </a:p>
                  </a:txBody>
                  <a:tcPr/>
                </a:tc>
                <a:tc>
                  <a:txBody>
                    <a:bodyPr/>
                    <a:lstStyle/>
                    <a:p>
                      <a:pPr algn="ctr"/>
                      <a:r>
                        <a:rPr lang="en-US" sz="1800" dirty="0"/>
                        <a:t>0.05 m/s</a:t>
                      </a:r>
                      <a:endParaRPr lang="en-CH" sz="1800" dirty="0"/>
                    </a:p>
                  </a:txBody>
                  <a:tcPr/>
                </a:tc>
                <a:extLst>
                  <a:ext uri="{0D108BD9-81ED-4DB2-BD59-A6C34878D82A}">
                    <a16:rowId xmlns:a16="http://schemas.microsoft.com/office/drawing/2014/main" val="1182267391"/>
                  </a:ext>
                </a:extLst>
              </a:tr>
            </a:tbl>
          </a:graphicData>
        </a:graphic>
      </p:graphicFrame>
      <p:sp>
        <p:nvSpPr>
          <p:cNvPr id="15" name="Title 1">
            <a:extLst>
              <a:ext uri="{FF2B5EF4-FFF2-40B4-BE49-F238E27FC236}">
                <a16:creationId xmlns:a16="http://schemas.microsoft.com/office/drawing/2014/main" id="{7AB6E23F-C6D0-45EE-A60E-F27F833CC9D7}"/>
              </a:ext>
            </a:extLst>
          </p:cNvPr>
          <p:cNvSpPr txBox="1">
            <a:spLocks/>
          </p:cNvSpPr>
          <p:nvPr/>
        </p:nvSpPr>
        <p:spPr>
          <a:xfrm>
            <a:off x="1426722"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CH" dirty="0"/>
              <a:t>Psychrometric Chart – Working hours</a:t>
            </a:r>
            <a:endParaRPr lang="en-CH" dirty="0"/>
          </a:p>
        </p:txBody>
      </p:sp>
      <p:pic>
        <p:nvPicPr>
          <p:cNvPr id="16" name="Graphic 15" descr="Earth Globe Europe-Africa">
            <a:extLst>
              <a:ext uri="{FF2B5EF4-FFF2-40B4-BE49-F238E27FC236}">
                <a16:creationId xmlns:a16="http://schemas.microsoft.com/office/drawing/2014/main" id="{3FA098E3-767B-412A-841D-216F45C07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1285" y="537452"/>
            <a:ext cx="914400" cy="914400"/>
          </a:xfrm>
          <a:prstGeom prst="rect">
            <a:avLst/>
          </a:prstGeom>
        </p:spPr>
      </p:pic>
      <p:sp>
        <p:nvSpPr>
          <p:cNvPr id="17" name="TextBox 16">
            <a:extLst>
              <a:ext uri="{FF2B5EF4-FFF2-40B4-BE49-F238E27FC236}">
                <a16:creationId xmlns:a16="http://schemas.microsoft.com/office/drawing/2014/main" id="{7DC0EDD8-BF51-4307-BCFE-42D9C0904949}"/>
              </a:ext>
            </a:extLst>
          </p:cNvPr>
          <p:cNvSpPr txBox="1"/>
          <p:nvPr/>
        </p:nvSpPr>
        <p:spPr>
          <a:xfrm>
            <a:off x="771728" y="2023352"/>
            <a:ext cx="3423754" cy="1200329"/>
          </a:xfrm>
          <a:prstGeom prst="rect">
            <a:avLst/>
          </a:prstGeom>
          <a:noFill/>
        </p:spPr>
        <p:txBody>
          <a:bodyPr wrap="square" rtlCol="0">
            <a:spAutoFit/>
          </a:bodyPr>
          <a:lstStyle/>
          <a:p>
            <a:r>
              <a:rPr lang="en-US" dirty="0"/>
              <a:t>Comfort hours on PMV method with wind speed 0.05 m/s in between 8:00 to 18:00:</a:t>
            </a:r>
          </a:p>
          <a:p>
            <a:pPr algn="ctr"/>
            <a:r>
              <a:rPr lang="en-US" dirty="0"/>
              <a:t> 7.2%</a:t>
            </a:r>
          </a:p>
        </p:txBody>
      </p:sp>
      <p:pic>
        <p:nvPicPr>
          <p:cNvPr id="18" name="Picture 17">
            <a:extLst>
              <a:ext uri="{FF2B5EF4-FFF2-40B4-BE49-F238E27FC236}">
                <a16:creationId xmlns:a16="http://schemas.microsoft.com/office/drawing/2014/main" id="{E4E4BBB1-7CA2-46CF-AB79-C26DA0087276}"/>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7828" t="33824" r="25580" b="20980"/>
          <a:stretch/>
        </p:blipFill>
        <p:spPr>
          <a:xfrm>
            <a:off x="4715505" y="1748016"/>
            <a:ext cx="7085726" cy="4372850"/>
          </a:xfrm>
          <a:prstGeom prst="rect">
            <a:avLst/>
          </a:prstGeom>
        </p:spPr>
      </p:pic>
    </p:spTree>
    <p:extLst>
      <p:ext uri="{BB962C8B-B14F-4D97-AF65-F5344CB8AC3E}">
        <p14:creationId xmlns:p14="http://schemas.microsoft.com/office/powerpoint/2010/main" val="24884957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57C399A-C0C8-47C0-806F-7C5E6FE9DAD4}"/>
              </a:ext>
            </a:extLst>
          </p:cNvPr>
          <p:cNvSpPr txBox="1">
            <a:spLocks/>
          </p:cNvSpPr>
          <p:nvPr/>
        </p:nvSpPr>
        <p:spPr>
          <a:xfrm>
            <a:off x="1426722"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Solar radiation |PVGIS-Sarah x LB </a:t>
            </a:r>
            <a:endParaRPr lang="en-CH" dirty="0"/>
          </a:p>
        </p:txBody>
      </p:sp>
      <p:pic>
        <p:nvPicPr>
          <p:cNvPr id="7" name="Graphic 6" descr="Bar chart">
            <a:extLst>
              <a:ext uri="{FF2B5EF4-FFF2-40B4-BE49-F238E27FC236}">
                <a16:creationId xmlns:a16="http://schemas.microsoft.com/office/drawing/2014/main" id="{44D250A8-0AFF-4716-8A89-FF57451D0C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811" y="518825"/>
            <a:ext cx="914400" cy="914400"/>
          </a:xfrm>
          <a:prstGeom prst="rect">
            <a:avLst/>
          </a:prstGeom>
        </p:spPr>
      </p:pic>
      <p:graphicFrame>
        <p:nvGraphicFramePr>
          <p:cNvPr id="10" name="Chart 9">
            <a:extLst>
              <a:ext uri="{FF2B5EF4-FFF2-40B4-BE49-F238E27FC236}">
                <a16:creationId xmlns:a16="http://schemas.microsoft.com/office/drawing/2014/main" id="{9610881E-8F19-4D88-A9E0-FEA7DB951A7A}"/>
              </a:ext>
            </a:extLst>
          </p:cNvPr>
          <p:cNvGraphicFramePr>
            <a:graphicFrameLocks/>
          </p:cNvGraphicFramePr>
          <p:nvPr>
            <p:extLst>
              <p:ext uri="{D42A27DB-BD31-4B8C-83A1-F6EECF244321}">
                <p14:modId xmlns:p14="http://schemas.microsoft.com/office/powerpoint/2010/main" val="1158333854"/>
              </p:ext>
            </p:extLst>
          </p:nvPr>
        </p:nvGraphicFramePr>
        <p:xfrm>
          <a:off x="3747541" y="1855032"/>
          <a:ext cx="8019738" cy="4545767"/>
        </p:xfrm>
        <a:graphic>
          <a:graphicData uri="http://schemas.openxmlformats.org/drawingml/2006/chart">
            <c:chart xmlns:c="http://schemas.openxmlformats.org/drawingml/2006/chart" xmlns:r="http://schemas.openxmlformats.org/officeDocument/2006/relationships" r:id="rId4"/>
          </a:graphicData>
        </a:graphic>
      </p:graphicFrame>
      <p:sp>
        <p:nvSpPr>
          <p:cNvPr id="12" name="Rectangle: Rounded Corners 11">
            <a:extLst>
              <a:ext uri="{FF2B5EF4-FFF2-40B4-BE49-F238E27FC236}">
                <a16:creationId xmlns:a16="http://schemas.microsoft.com/office/drawing/2014/main" id="{6F7B5317-240D-49B0-ACE2-7E6ED09B0F26}"/>
              </a:ext>
            </a:extLst>
          </p:cNvPr>
          <p:cNvSpPr/>
          <p:nvPr/>
        </p:nvSpPr>
        <p:spPr>
          <a:xfrm>
            <a:off x="702011" y="2668290"/>
            <a:ext cx="2977652" cy="291925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nSpc>
                <a:spcPct val="150000"/>
              </a:lnSpc>
            </a:pPr>
            <a:r>
              <a:rPr lang="en-US" sz="1600" dirty="0">
                <a:solidFill>
                  <a:schemeClr val="tx1">
                    <a:lumMod val="85000"/>
                    <a:lumOff val="15000"/>
                  </a:schemeClr>
                </a:solidFill>
              </a:rPr>
              <a:t>Variation per month*:</a:t>
            </a:r>
          </a:p>
          <a:p>
            <a:pPr>
              <a:lnSpc>
                <a:spcPct val="150000"/>
              </a:lnSpc>
            </a:pPr>
            <a:endParaRPr lang="en-US" sz="1600" dirty="0">
              <a:solidFill>
                <a:schemeClr val="tx1">
                  <a:lumMod val="85000"/>
                  <a:lumOff val="15000"/>
                </a:schemeClr>
              </a:solidFill>
            </a:endParaRPr>
          </a:p>
          <a:p>
            <a:pPr marL="628650" lvl="1" indent="-171450">
              <a:lnSpc>
                <a:spcPct val="150000"/>
              </a:lnSpc>
              <a:buFont typeface="Arial" panose="020B0604020202020204" pitchFamily="34" charset="0"/>
              <a:buChar char="•"/>
            </a:pPr>
            <a:r>
              <a:rPr lang="en-US" sz="1600" dirty="0">
                <a:solidFill>
                  <a:schemeClr val="tx1">
                    <a:lumMod val="85000"/>
                    <a:lumOff val="15000"/>
                  </a:schemeClr>
                </a:solidFill>
              </a:rPr>
              <a:t>Max </a:t>
            </a:r>
            <a:r>
              <a:rPr lang="el-GR" sz="1600" dirty="0">
                <a:solidFill>
                  <a:schemeClr val="tx1">
                    <a:lumMod val="85000"/>
                    <a:lumOff val="15000"/>
                  </a:schemeClr>
                </a:solidFill>
              </a:rPr>
              <a:t>Δ</a:t>
            </a:r>
            <a:r>
              <a:rPr lang="en-US" sz="1600" dirty="0">
                <a:solidFill>
                  <a:schemeClr val="tx1">
                    <a:lumMod val="85000"/>
                    <a:lumOff val="15000"/>
                  </a:schemeClr>
                </a:solidFill>
              </a:rPr>
              <a:t> 43 kWh/m2 </a:t>
            </a:r>
          </a:p>
          <a:p>
            <a:pPr marL="628650" lvl="1" indent="-171450">
              <a:lnSpc>
                <a:spcPct val="150000"/>
              </a:lnSpc>
              <a:buFont typeface="Arial" panose="020B0604020202020204" pitchFamily="34" charset="0"/>
              <a:buChar char="•"/>
            </a:pPr>
            <a:r>
              <a:rPr lang="en-US" sz="1600" dirty="0">
                <a:solidFill>
                  <a:schemeClr val="tx1">
                    <a:lumMod val="85000"/>
                    <a:lumOff val="15000"/>
                  </a:schemeClr>
                </a:solidFill>
              </a:rPr>
              <a:t>Min </a:t>
            </a:r>
            <a:r>
              <a:rPr lang="el-GR" sz="1600" dirty="0">
                <a:solidFill>
                  <a:schemeClr val="tx1">
                    <a:lumMod val="85000"/>
                    <a:lumOff val="15000"/>
                  </a:schemeClr>
                </a:solidFill>
              </a:rPr>
              <a:t>Δ</a:t>
            </a:r>
            <a:r>
              <a:rPr lang="en-US" sz="1600" dirty="0">
                <a:solidFill>
                  <a:schemeClr val="tx1">
                    <a:lumMod val="85000"/>
                    <a:lumOff val="15000"/>
                  </a:schemeClr>
                </a:solidFill>
              </a:rPr>
              <a:t> -26 kWh/m2 </a:t>
            </a:r>
            <a:endParaRPr lang="en-US" sz="1600" dirty="0">
              <a:solidFill>
                <a:schemeClr val="bg2">
                  <a:lumMod val="50000"/>
                </a:schemeClr>
              </a:solidFill>
            </a:endParaRPr>
          </a:p>
          <a:p>
            <a:pPr lvl="1">
              <a:lnSpc>
                <a:spcPct val="150000"/>
              </a:lnSpc>
            </a:pPr>
            <a:endParaRPr lang="en-US" sz="1600" dirty="0">
              <a:solidFill>
                <a:schemeClr val="bg2">
                  <a:lumMod val="50000"/>
                </a:schemeClr>
              </a:solidFill>
            </a:endParaRPr>
          </a:p>
          <a:p>
            <a:pPr algn="ctr"/>
            <a:r>
              <a:rPr lang="en-US" sz="1200" dirty="0">
                <a:solidFill>
                  <a:schemeClr val="accent3">
                    <a:lumMod val="75000"/>
                  </a:schemeClr>
                </a:solidFill>
              </a:rPr>
              <a:t>*in between measured data and Ladybug output, considering years from 2005 to 2016</a:t>
            </a:r>
            <a:endParaRPr lang="en-CH" sz="1200" dirty="0">
              <a:solidFill>
                <a:schemeClr val="accent3">
                  <a:lumMod val="75000"/>
                </a:schemeClr>
              </a:solidFill>
            </a:endParaRPr>
          </a:p>
        </p:txBody>
      </p:sp>
    </p:spTree>
    <p:extLst>
      <p:ext uri="{BB962C8B-B14F-4D97-AF65-F5344CB8AC3E}">
        <p14:creationId xmlns:p14="http://schemas.microsoft.com/office/powerpoint/2010/main" val="14665110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descr="Playbook">
            <a:extLst>
              <a:ext uri="{FF2B5EF4-FFF2-40B4-BE49-F238E27FC236}">
                <a16:creationId xmlns:a16="http://schemas.microsoft.com/office/drawing/2014/main" id="{D78EC188-0F16-467C-9884-67D27ACF0A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1000" y="518825"/>
            <a:ext cx="861338" cy="861338"/>
          </a:xfrm>
          <a:prstGeom prst="rect">
            <a:avLst/>
          </a:prstGeom>
        </p:spPr>
      </p:pic>
      <p:sp>
        <p:nvSpPr>
          <p:cNvPr id="14" name="Title 1">
            <a:extLst>
              <a:ext uri="{FF2B5EF4-FFF2-40B4-BE49-F238E27FC236}">
                <a16:creationId xmlns:a16="http://schemas.microsoft.com/office/drawing/2014/main" id="{E8F67092-AD10-4F2B-85C3-F73022296411}"/>
              </a:ext>
            </a:extLst>
          </p:cNvPr>
          <p:cNvSpPr txBox="1">
            <a:spLocks/>
          </p:cNvSpPr>
          <p:nvPr/>
        </p:nvSpPr>
        <p:spPr>
          <a:xfrm>
            <a:off x="1399828" y="365125"/>
            <a:ext cx="103310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Angles study | Vertical angle | 1° step</a:t>
            </a:r>
            <a:endParaRPr lang="en-CH" dirty="0"/>
          </a:p>
        </p:txBody>
      </p:sp>
      <p:sp>
        <p:nvSpPr>
          <p:cNvPr id="24" name="Rectangle: Rounded Corners 23">
            <a:extLst>
              <a:ext uri="{FF2B5EF4-FFF2-40B4-BE49-F238E27FC236}">
                <a16:creationId xmlns:a16="http://schemas.microsoft.com/office/drawing/2014/main" id="{EE693743-4409-4418-8D14-6D1DD2C08D8E}"/>
              </a:ext>
            </a:extLst>
          </p:cNvPr>
          <p:cNvSpPr/>
          <p:nvPr/>
        </p:nvSpPr>
        <p:spPr>
          <a:xfrm>
            <a:off x="7721066" y="1660537"/>
            <a:ext cx="3587262" cy="39440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tx1"/>
                </a:solidFill>
              </a:rPr>
              <a:t>Overall better 40° again</a:t>
            </a:r>
            <a:endParaRPr lang="en-CH" dirty="0">
              <a:solidFill>
                <a:schemeClr val="tx1"/>
              </a:solidFill>
            </a:endParaRPr>
          </a:p>
        </p:txBody>
      </p:sp>
      <p:pic>
        <p:nvPicPr>
          <p:cNvPr id="25" name="Graphic 24" descr="Thought bubble">
            <a:extLst>
              <a:ext uri="{FF2B5EF4-FFF2-40B4-BE49-F238E27FC236}">
                <a16:creationId xmlns:a16="http://schemas.microsoft.com/office/drawing/2014/main" id="{6E4CD0A9-45FF-4976-8C1A-46277E0B91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72328" y="853965"/>
            <a:ext cx="845127" cy="845127"/>
          </a:xfrm>
          <a:prstGeom prst="rect">
            <a:avLst/>
          </a:prstGeom>
        </p:spPr>
      </p:pic>
      <p:graphicFrame>
        <p:nvGraphicFramePr>
          <p:cNvPr id="16" name="Chart 15">
            <a:extLst>
              <a:ext uri="{FF2B5EF4-FFF2-40B4-BE49-F238E27FC236}">
                <a16:creationId xmlns:a16="http://schemas.microsoft.com/office/drawing/2014/main" id="{33031413-7FA0-4D42-A232-4F3F2581CD35}"/>
              </a:ext>
            </a:extLst>
          </p:cNvPr>
          <p:cNvGraphicFramePr>
            <a:graphicFrameLocks/>
          </p:cNvGraphicFramePr>
          <p:nvPr>
            <p:extLst>
              <p:ext uri="{D42A27DB-BD31-4B8C-83A1-F6EECF244321}">
                <p14:modId xmlns:p14="http://schemas.microsoft.com/office/powerpoint/2010/main" val="3986170855"/>
              </p:ext>
            </p:extLst>
          </p:nvPr>
        </p:nvGraphicFramePr>
        <p:xfrm>
          <a:off x="381000" y="2054940"/>
          <a:ext cx="11521190" cy="4623178"/>
        </p:xfrm>
        <a:graphic>
          <a:graphicData uri="http://schemas.openxmlformats.org/drawingml/2006/chart">
            <c:chart xmlns:c="http://schemas.openxmlformats.org/drawingml/2006/chart" xmlns:r="http://schemas.openxmlformats.org/officeDocument/2006/relationships" r:id="rId7"/>
          </a:graphicData>
        </a:graphic>
      </p:graphicFrame>
      <p:sp>
        <p:nvSpPr>
          <p:cNvPr id="3" name="Rectangle 2">
            <a:extLst>
              <a:ext uri="{FF2B5EF4-FFF2-40B4-BE49-F238E27FC236}">
                <a16:creationId xmlns:a16="http://schemas.microsoft.com/office/drawing/2014/main" id="{19B1B690-45F4-4C99-8EFA-0806E0DF9713}"/>
              </a:ext>
            </a:extLst>
          </p:cNvPr>
          <p:cNvSpPr/>
          <p:nvPr/>
        </p:nvSpPr>
        <p:spPr>
          <a:xfrm>
            <a:off x="9758597" y="2893102"/>
            <a:ext cx="217357" cy="3552669"/>
          </a:xfrm>
          <a:prstGeom prst="rect">
            <a:avLst/>
          </a:prstGeom>
          <a:solidFill>
            <a:srgbClr val="C00000">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41836280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90A4618-3CBE-4672-8071-5B8B71AC2F98}"/>
              </a:ext>
            </a:extLst>
          </p:cNvPr>
          <p:cNvSpPr txBox="1">
            <a:spLocks/>
          </p:cNvSpPr>
          <p:nvPr/>
        </p:nvSpPr>
        <p:spPr>
          <a:xfrm>
            <a:off x="1399828"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Solar radiation |Hourly E-S facade</a:t>
            </a:r>
            <a:endParaRPr lang="en-CH" dirty="0"/>
          </a:p>
        </p:txBody>
      </p:sp>
      <p:pic>
        <p:nvPicPr>
          <p:cNvPr id="40" name="Graphic 39" descr="Bar chart">
            <a:extLst>
              <a:ext uri="{FF2B5EF4-FFF2-40B4-BE49-F238E27FC236}">
                <a16:creationId xmlns:a16="http://schemas.microsoft.com/office/drawing/2014/main" id="{23B14AA9-F96C-4D3A-87A5-6FAF91A30D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811" y="518825"/>
            <a:ext cx="914400" cy="914400"/>
          </a:xfrm>
          <a:prstGeom prst="rect">
            <a:avLst/>
          </a:prstGeom>
        </p:spPr>
      </p:pic>
      <p:graphicFrame>
        <p:nvGraphicFramePr>
          <p:cNvPr id="41" name="Chart 40">
            <a:extLst>
              <a:ext uri="{FF2B5EF4-FFF2-40B4-BE49-F238E27FC236}">
                <a16:creationId xmlns:a16="http://schemas.microsoft.com/office/drawing/2014/main" id="{A2FC6D06-88F2-4DDC-BE81-04EB4B9A7CF8}"/>
              </a:ext>
            </a:extLst>
          </p:cNvPr>
          <p:cNvGraphicFramePr>
            <a:graphicFrameLocks/>
          </p:cNvGraphicFramePr>
          <p:nvPr>
            <p:extLst>
              <p:ext uri="{D42A27DB-BD31-4B8C-83A1-F6EECF244321}">
                <p14:modId xmlns:p14="http://schemas.microsoft.com/office/powerpoint/2010/main" val="3302785995"/>
              </p:ext>
            </p:extLst>
          </p:nvPr>
        </p:nvGraphicFramePr>
        <p:xfrm>
          <a:off x="244811" y="1898643"/>
          <a:ext cx="5817810" cy="454507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2" name="Chart 41">
            <a:extLst>
              <a:ext uri="{FF2B5EF4-FFF2-40B4-BE49-F238E27FC236}">
                <a16:creationId xmlns:a16="http://schemas.microsoft.com/office/drawing/2014/main" id="{F3B434B1-E9A6-426B-8BF3-41766D1E0F66}"/>
              </a:ext>
            </a:extLst>
          </p:cNvPr>
          <p:cNvGraphicFramePr>
            <a:graphicFrameLocks/>
          </p:cNvGraphicFramePr>
          <p:nvPr>
            <p:extLst>
              <p:ext uri="{D42A27DB-BD31-4B8C-83A1-F6EECF244321}">
                <p14:modId xmlns:p14="http://schemas.microsoft.com/office/powerpoint/2010/main" val="3756696167"/>
              </p:ext>
            </p:extLst>
          </p:nvPr>
        </p:nvGraphicFramePr>
        <p:xfrm>
          <a:off x="6043317" y="1849770"/>
          <a:ext cx="5817810" cy="4488635"/>
        </p:xfrm>
        <a:graphic>
          <a:graphicData uri="http://schemas.openxmlformats.org/drawingml/2006/chart">
            <c:chart xmlns:c="http://schemas.openxmlformats.org/drawingml/2006/chart" xmlns:r="http://schemas.openxmlformats.org/officeDocument/2006/relationships" r:id="rId6"/>
          </a:graphicData>
        </a:graphic>
      </p:graphicFrame>
      <p:sp>
        <p:nvSpPr>
          <p:cNvPr id="2" name="Freeform: Shape 1">
            <a:extLst>
              <a:ext uri="{FF2B5EF4-FFF2-40B4-BE49-F238E27FC236}">
                <a16:creationId xmlns:a16="http://schemas.microsoft.com/office/drawing/2014/main" id="{A5977712-3E56-4232-9300-9B759F0E8F88}"/>
              </a:ext>
            </a:extLst>
          </p:cNvPr>
          <p:cNvSpPr/>
          <p:nvPr/>
        </p:nvSpPr>
        <p:spPr>
          <a:xfrm flipH="1">
            <a:off x="7451306" y="3091067"/>
            <a:ext cx="1170982" cy="902796"/>
          </a:xfrm>
          <a:custGeom>
            <a:avLst/>
            <a:gdLst>
              <a:gd name="connsiteX0" fmla="*/ 0 w 930031"/>
              <a:gd name="connsiteY0" fmla="*/ 711200 h 711200"/>
              <a:gd name="connsiteX1" fmla="*/ 531446 w 930031"/>
              <a:gd name="connsiteY1" fmla="*/ 414215 h 711200"/>
              <a:gd name="connsiteX2" fmla="*/ 930031 w 930031"/>
              <a:gd name="connsiteY2" fmla="*/ 0 h 711200"/>
              <a:gd name="connsiteX0" fmla="*/ 0 w 953477"/>
              <a:gd name="connsiteY0" fmla="*/ 750277 h 750277"/>
              <a:gd name="connsiteX1" fmla="*/ 554892 w 953477"/>
              <a:gd name="connsiteY1" fmla="*/ 414215 h 750277"/>
              <a:gd name="connsiteX2" fmla="*/ 953477 w 953477"/>
              <a:gd name="connsiteY2" fmla="*/ 0 h 750277"/>
              <a:gd name="connsiteX0" fmla="*/ 0 w 953477"/>
              <a:gd name="connsiteY0" fmla="*/ 750277 h 750277"/>
              <a:gd name="connsiteX1" fmla="*/ 573201 w 953477"/>
              <a:gd name="connsiteY1" fmla="*/ 470275 h 750277"/>
              <a:gd name="connsiteX2" fmla="*/ 953477 w 953477"/>
              <a:gd name="connsiteY2" fmla="*/ 0 h 750277"/>
              <a:gd name="connsiteX0" fmla="*/ 0 w 953477"/>
              <a:gd name="connsiteY0" fmla="*/ 750277 h 750277"/>
              <a:gd name="connsiteX1" fmla="*/ 573201 w 953477"/>
              <a:gd name="connsiteY1" fmla="*/ 470275 h 750277"/>
              <a:gd name="connsiteX2" fmla="*/ 953477 w 953477"/>
              <a:gd name="connsiteY2" fmla="*/ 0 h 750277"/>
              <a:gd name="connsiteX0" fmla="*/ 0 w 953477"/>
              <a:gd name="connsiteY0" fmla="*/ 750277 h 750277"/>
              <a:gd name="connsiteX1" fmla="*/ 573201 w 953477"/>
              <a:gd name="connsiteY1" fmla="*/ 470275 h 750277"/>
              <a:gd name="connsiteX2" fmla="*/ 953477 w 953477"/>
              <a:gd name="connsiteY2" fmla="*/ 0 h 750277"/>
            </a:gdLst>
            <a:ahLst/>
            <a:cxnLst>
              <a:cxn ang="0">
                <a:pos x="connsiteX0" y="connsiteY0"/>
              </a:cxn>
              <a:cxn ang="0">
                <a:pos x="connsiteX1" y="connsiteY1"/>
              </a:cxn>
              <a:cxn ang="0">
                <a:pos x="connsiteX2" y="connsiteY2"/>
              </a:cxn>
            </a:cxnLst>
            <a:rect l="l" t="t" r="r" b="b"/>
            <a:pathLst>
              <a:path w="953477" h="750277">
                <a:moveTo>
                  <a:pt x="0" y="750277"/>
                </a:moveTo>
                <a:cubicBezTo>
                  <a:pt x="243145" y="679738"/>
                  <a:pt x="414288" y="595321"/>
                  <a:pt x="573201" y="470275"/>
                </a:cubicBezTo>
                <a:cubicBezTo>
                  <a:pt x="732114" y="345229"/>
                  <a:pt x="825585" y="197672"/>
                  <a:pt x="953477" y="0"/>
                </a:cubicBezTo>
              </a:path>
            </a:pathLst>
          </a:custGeom>
          <a:ln>
            <a:headEnd type="arrow"/>
            <a:tailEnd type="ova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H" dirty="0"/>
          </a:p>
        </p:txBody>
      </p:sp>
      <p:sp>
        <p:nvSpPr>
          <p:cNvPr id="4" name="Freeform: Shape 3">
            <a:extLst>
              <a:ext uri="{FF2B5EF4-FFF2-40B4-BE49-F238E27FC236}">
                <a16:creationId xmlns:a16="http://schemas.microsoft.com/office/drawing/2014/main" id="{FF17535C-2216-4444-988E-86441F36417B}"/>
              </a:ext>
            </a:extLst>
          </p:cNvPr>
          <p:cNvSpPr/>
          <p:nvPr/>
        </p:nvSpPr>
        <p:spPr>
          <a:xfrm>
            <a:off x="9541880" y="3187866"/>
            <a:ext cx="1079947" cy="1313452"/>
          </a:xfrm>
          <a:custGeom>
            <a:avLst/>
            <a:gdLst>
              <a:gd name="connsiteX0" fmla="*/ 0 w 892205"/>
              <a:gd name="connsiteY0" fmla="*/ 1828800 h 1828800"/>
              <a:gd name="connsiteX1" fmla="*/ 750277 w 892205"/>
              <a:gd name="connsiteY1" fmla="*/ 945662 h 1828800"/>
              <a:gd name="connsiteX2" fmla="*/ 890954 w 892205"/>
              <a:gd name="connsiteY2" fmla="*/ 0 h 1828800"/>
              <a:gd name="connsiteX0" fmla="*/ 0 w 671711"/>
              <a:gd name="connsiteY0" fmla="*/ 2029838 h 2029838"/>
              <a:gd name="connsiteX1" fmla="*/ 529783 w 671711"/>
              <a:gd name="connsiteY1" fmla="*/ 945662 h 2029838"/>
              <a:gd name="connsiteX2" fmla="*/ 670460 w 671711"/>
              <a:gd name="connsiteY2" fmla="*/ 0 h 2029838"/>
              <a:gd name="connsiteX0" fmla="*/ 0 w 753532"/>
              <a:gd name="connsiteY0" fmla="*/ 2029838 h 2029838"/>
              <a:gd name="connsiteX1" fmla="*/ 691911 w 753532"/>
              <a:gd name="connsiteY1" fmla="*/ 1068879 h 2029838"/>
              <a:gd name="connsiteX2" fmla="*/ 670460 w 753532"/>
              <a:gd name="connsiteY2" fmla="*/ 0 h 2029838"/>
              <a:gd name="connsiteX0" fmla="*/ 0 w 719248"/>
              <a:gd name="connsiteY0" fmla="*/ 2029838 h 2029838"/>
              <a:gd name="connsiteX1" fmla="*/ 691911 w 719248"/>
              <a:gd name="connsiteY1" fmla="*/ 1068879 h 2029838"/>
              <a:gd name="connsiteX2" fmla="*/ 670460 w 719248"/>
              <a:gd name="connsiteY2" fmla="*/ 0 h 2029838"/>
              <a:gd name="connsiteX0" fmla="*/ 0 w 752951"/>
              <a:gd name="connsiteY0" fmla="*/ 2029838 h 2029838"/>
              <a:gd name="connsiteX1" fmla="*/ 691911 w 752951"/>
              <a:gd name="connsiteY1" fmla="*/ 1068879 h 2029838"/>
              <a:gd name="connsiteX2" fmla="*/ 670460 w 752951"/>
              <a:gd name="connsiteY2" fmla="*/ 0 h 2029838"/>
              <a:gd name="connsiteX0" fmla="*/ 0 w 752951"/>
              <a:gd name="connsiteY0" fmla="*/ 2029838 h 2029838"/>
              <a:gd name="connsiteX1" fmla="*/ 691911 w 752951"/>
              <a:gd name="connsiteY1" fmla="*/ 1068879 h 2029838"/>
              <a:gd name="connsiteX2" fmla="*/ 670460 w 752951"/>
              <a:gd name="connsiteY2" fmla="*/ 0 h 2029838"/>
              <a:gd name="connsiteX0" fmla="*/ 0 w 1288844"/>
              <a:gd name="connsiteY0" fmla="*/ 2380034 h 2380034"/>
              <a:gd name="connsiteX1" fmla="*/ 691911 w 1288844"/>
              <a:gd name="connsiteY1" fmla="*/ 1419075 h 2380034"/>
              <a:gd name="connsiteX2" fmla="*/ 1273575 w 1288844"/>
              <a:gd name="connsiteY2" fmla="*/ 0 h 2380034"/>
              <a:gd name="connsiteX0" fmla="*/ 0 w 1273575"/>
              <a:gd name="connsiteY0" fmla="*/ 2380034 h 2380034"/>
              <a:gd name="connsiteX1" fmla="*/ 691911 w 1273575"/>
              <a:gd name="connsiteY1" fmla="*/ 1419075 h 2380034"/>
              <a:gd name="connsiteX2" fmla="*/ 1273575 w 1273575"/>
              <a:gd name="connsiteY2" fmla="*/ 0 h 2380034"/>
              <a:gd name="connsiteX0" fmla="*/ 0 w 1273575"/>
              <a:gd name="connsiteY0" fmla="*/ 2380034 h 2380034"/>
              <a:gd name="connsiteX1" fmla="*/ 523298 w 1273575"/>
              <a:gd name="connsiteY1" fmla="*/ 1367194 h 2380034"/>
              <a:gd name="connsiteX2" fmla="*/ 1273575 w 1273575"/>
              <a:gd name="connsiteY2" fmla="*/ 0 h 2380034"/>
              <a:gd name="connsiteX0" fmla="*/ 0 w 1273575"/>
              <a:gd name="connsiteY0" fmla="*/ 2380034 h 2380034"/>
              <a:gd name="connsiteX1" fmla="*/ 523298 w 1273575"/>
              <a:gd name="connsiteY1" fmla="*/ 1367194 h 2380034"/>
              <a:gd name="connsiteX2" fmla="*/ 1273575 w 1273575"/>
              <a:gd name="connsiteY2" fmla="*/ 0 h 2380034"/>
              <a:gd name="connsiteX0" fmla="*/ 0 w 1273575"/>
              <a:gd name="connsiteY0" fmla="*/ 2380034 h 2380034"/>
              <a:gd name="connsiteX1" fmla="*/ 523298 w 1273575"/>
              <a:gd name="connsiteY1" fmla="*/ 1367194 h 2380034"/>
              <a:gd name="connsiteX2" fmla="*/ 1273575 w 1273575"/>
              <a:gd name="connsiteY2" fmla="*/ 0 h 2380034"/>
              <a:gd name="connsiteX0" fmla="*/ 0 w 1273575"/>
              <a:gd name="connsiteY0" fmla="*/ 2380034 h 2380034"/>
              <a:gd name="connsiteX1" fmla="*/ 419537 w 1273575"/>
              <a:gd name="connsiteY1" fmla="*/ 1075364 h 2380034"/>
              <a:gd name="connsiteX2" fmla="*/ 1273575 w 1273575"/>
              <a:gd name="connsiteY2" fmla="*/ 0 h 2380034"/>
              <a:gd name="connsiteX0" fmla="*/ 0 w 1273575"/>
              <a:gd name="connsiteY0" fmla="*/ 2380034 h 2380034"/>
              <a:gd name="connsiteX1" fmla="*/ 419537 w 1273575"/>
              <a:gd name="connsiteY1" fmla="*/ 1075364 h 2380034"/>
              <a:gd name="connsiteX2" fmla="*/ 1273575 w 1273575"/>
              <a:gd name="connsiteY2" fmla="*/ 0 h 2380034"/>
              <a:gd name="connsiteX0" fmla="*/ 0 w 1273575"/>
              <a:gd name="connsiteY0" fmla="*/ 2380034 h 2380034"/>
              <a:gd name="connsiteX1" fmla="*/ 419537 w 1273575"/>
              <a:gd name="connsiteY1" fmla="*/ 1075364 h 2380034"/>
              <a:gd name="connsiteX2" fmla="*/ 1273575 w 1273575"/>
              <a:gd name="connsiteY2" fmla="*/ 0 h 2380034"/>
              <a:gd name="connsiteX0" fmla="*/ 0 w 1273575"/>
              <a:gd name="connsiteY0" fmla="*/ 2380034 h 2380034"/>
              <a:gd name="connsiteX1" fmla="*/ 419537 w 1273575"/>
              <a:gd name="connsiteY1" fmla="*/ 1075364 h 2380034"/>
              <a:gd name="connsiteX2" fmla="*/ 1273575 w 1273575"/>
              <a:gd name="connsiteY2" fmla="*/ 0 h 2380034"/>
              <a:gd name="connsiteX0" fmla="*/ 0 w 1273575"/>
              <a:gd name="connsiteY0" fmla="*/ 2380034 h 2380034"/>
              <a:gd name="connsiteX1" fmla="*/ 419537 w 1273575"/>
              <a:gd name="connsiteY1" fmla="*/ 1075364 h 2380034"/>
              <a:gd name="connsiteX2" fmla="*/ 1273575 w 1273575"/>
              <a:gd name="connsiteY2" fmla="*/ 0 h 2380034"/>
              <a:gd name="connsiteX0" fmla="*/ 0 w 1273575"/>
              <a:gd name="connsiteY0" fmla="*/ 2380034 h 2380034"/>
              <a:gd name="connsiteX1" fmla="*/ 419537 w 1273575"/>
              <a:gd name="connsiteY1" fmla="*/ 1075364 h 2380034"/>
              <a:gd name="connsiteX2" fmla="*/ 1273575 w 1273575"/>
              <a:gd name="connsiteY2" fmla="*/ 0 h 2380034"/>
              <a:gd name="connsiteX0" fmla="*/ 0 w 1273575"/>
              <a:gd name="connsiteY0" fmla="*/ 2380034 h 2380034"/>
              <a:gd name="connsiteX1" fmla="*/ 789188 w 1273575"/>
              <a:gd name="connsiteY1" fmla="*/ 1295858 h 2380034"/>
              <a:gd name="connsiteX2" fmla="*/ 1273575 w 1273575"/>
              <a:gd name="connsiteY2" fmla="*/ 0 h 2380034"/>
              <a:gd name="connsiteX0" fmla="*/ 0 w 1273575"/>
              <a:gd name="connsiteY0" fmla="*/ 2380034 h 2380034"/>
              <a:gd name="connsiteX1" fmla="*/ 789188 w 1273575"/>
              <a:gd name="connsiteY1" fmla="*/ 1295858 h 2380034"/>
              <a:gd name="connsiteX2" fmla="*/ 1273575 w 1273575"/>
              <a:gd name="connsiteY2" fmla="*/ 0 h 2380034"/>
              <a:gd name="connsiteX0" fmla="*/ 0 w 1273575"/>
              <a:gd name="connsiteY0" fmla="*/ 2380034 h 2380034"/>
              <a:gd name="connsiteX1" fmla="*/ 789188 w 1273575"/>
              <a:gd name="connsiteY1" fmla="*/ 1295858 h 2380034"/>
              <a:gd name="connsiteX2" fmla="*/ 1273575 w 1273575"/>
              <a:gd name="connsiteY2" fmla="*/ 0 h 2380034"/>
              <a:gd name="connsiteX0" fmla="*/ 0 w 1273575"/>
              <a:gd name="connsiteY0" fmla="*/ 2380034 h 2380034"/>
              <a:gd name="connsiteX1" fmla="*/ 789188 w 1273575"/>
              <a:gd name="connsiteY1" fmla="*/ 1295858 h 2380034"/>
              <a:gd name="connsiteX2" fmla="*/ 1273575 w 1273575"/>
              <a:gd name="connsiteY2" fmla="*/ 0 h 2380034"/>
            </a:gdLst>
            <a:ahLst/>
            <a:cxnLst>
              <a:cxn ang="0">
                <a:pos x="connsiteX0" y="connsiteY0"/>
              </a:cxn>
              <a:cxn ang="0">
                <a:pos x="connsiteX1" y="connsiteY1"/>
              </a:cxn>
              <a:cxn ang="0">
                <a:pos x="connsiteX2" y="connsiteY2"/>
              </a:cxn>
            </a:cxnLst>
            <a:rect l="l" t="t" r="r" b="b"/>
            <a:pathLst>
              <a:path w="1273575" h="2380034">
                <a:moveTo>
                  <a:pt x="0" y="2380034"/>
                </a:moveTo>
                <a:cubicBezTo>
                  <a:pt x="450050" y="1980618"/>
                  <a:pt x="575845" y="1723875"/>
                  <a:pt x="789188" y="1295858"/>
                </a:cubicBezTo>
                <a:cubicBezTo>
                  <a:pt x="1060897" y="738138"/>
                  <a:pt x="1160751" y="450133"/>
                  <a:pt x="1273575" y="0"/>
                </a:cubicBezTo>
              </a:path>
            </a:pathLst>
          </a:custGeom>
          <a:ln>
            <a:headEnd type="arrow"/>
            <a:tailEnd type="ova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H" dirty="0"/>
          </a:p>
        </p:txBody>
      </p:sp>
      <p:sp>
        <p:nvSpPr>
          <p:cNvPr id="5" name="Freeform: Shape 4">
            <a:extLst>
              <a:ext uri="{FF2B5EF4-FFF2-40B4-BE49-F238E27FC236}">
                <a16:creationId xmlns:a16="http://schemas.microsoft.com/office/drawing/2014/main" id="{56FD783E-D08D-4215-8411-B6F2594365C1}"/>
              </a:ext>
            </a:extLst>
          </p:cNvPr>
          <p:cNvSpPr/>
          <p:nvPr/>
        </p:nvSpPr>
        <p:spPr>
          <a:xfrm>
            <a:off x="9587916" y="4258085"/>
            <a:ext cx="1393545" cy="853545"/>
          </a:xfrm>
          <a:custGeom>
            <a:avLst/>
            <a:gdLst>
              <a:gd name="connsiteX0" fmla="*/ 0 w 1758462"/>
              <a:gd name="connsiteY0" fmla="*/ 2438400 h 2438400"/>
              <a:gd name="connsiteX1" fmla="*/ 1055077 w 1758462"/>
              <a:gd name="connsiteY1" fmla="*/ 1617784 h 2438400"/>
              <a:gd name="connsiteX2" fmla="*/ 1758462 w 1758462"/>
              <a:gd name="connsiteY2" fmla="*/ 0 h 2438400"/>
              <a:gd name="connsiteX0" fmla="*/ 0 w 1735015"/>
              <a:gd name="connsiteY0" fmla="*/ 2430584 h 2430584"/>
              <a:gd name="connsiteX1" fmla="*/ 1055077 w 1735015"/>
              <a:gd name="connsiteY1" fmla="*/ 1609968 h 2430584"/>
              <a:gd name="connsiteX2" fmla="*/ 1735015 w 1735015"/>
              <a:gd name="connsiteY2" fmla="*/ 0 h 2430584"/>
              <a:gd name="connsiteX0" fmla="*/ 0 w 1735015"/>
              <a:gd name="connsiteY0" fmla="*/ 2430584 h 2430584"/>
              <a:gd name="connsiteX1" fmla="*/ 1055077 w 1735015"/>
              <a:gd name="connsiteY1" fmla="*/ 1609968 h 2430584"/>
              <a:gd name="connsiteX2" fmla="*/ 1735015 w 1735015"/>
              <a:gd name="connsiteY2" fmla="*/ 0 h 2430584"/>
              <a:gd name="connsiteX0" fmla="*/ 0 w 1735015"/>
              <a:gd name="connsiteY0" fmla="*/ 2430584 h 2430584"/>
              <a:gd name="connsiteX1" fmla="*/ 1109784 w 1735015"/>
              <a:gd name="connsiteY1" fmla="*/ 1609968 h 2430584"/>
              <a:gd name="connsiteX2" fmla="*/ 1735015 w 1735015"/>
              <a:gd name="connsiteY2" fmla="*/ 0 h 2430584"/>
            </a:gdLst>
            <a:ahLst/>
            <a:cxnLst>
              <a:cxn ang="0">
                <a:pos x="connsiteX0" y="connsiteY0"/>
              </a:cxn>
              <a:cxn ang="0">
                <a:pos x="connsiteX1" y="connsiteY1"/>
              </a:cxn>
              <a:cxn ang="0">
                <a:pos x="connsiteX2" y="connsiteY2"/>
              </a:cxn>
            </a:cxnLst>
            <a:rect l="l" t="t" r="r" b="b"/>
            <a:pathLst>
              <a:path w="1735015" h="2430584">
                <a:moveTo>
                  <a:pt x="0" y="2430584"/>
                </a:moveTo>
                <a:cubicBezTo>
                  <a:pt x="381000" y="2223476"/>
                  <a:pt x="820615" y="2015065"/>
                  <a:pt x="1109784" y="1609968"/>
                </a:cubicBezTo>
                <a:cubicBezTo>
                  <a:pt x="1398953" y="1204871"/>
                  <a:pt x="1678353" y="621323"/>
                  <a:pt x="1735015" y="0"/>
                </a:cubicBezTo>
              </a:path>
            </a:pathLst>
          </a:custGeom>
          <a:ln>
            <a:headEnd type="arrow"/>
            <a:tailEnd type="ova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H"/>
          </a:p>
        </p:txBody>
      </p:sp>
      <p:sp>
        <p:nvSpPr>
          <p:cNvPr id="46" name="TextBox 45">
            <a:extLst>
              <a:ext uri="{FF2B5EF4-FFF2-40B4-BE49-F238E27FC236}">
                <a16:creationId xmlns:a16="http://schemas.microsoft.com/office/drawing/2014/main" id="{A80B077C-FE2F-4DEE-820C-D42753942BC2}"/>
              </a:ext>
            </a:extLst>
          </p:cNvPr>
          <p:cNvSpPr txBox="1"/>
          <p:nvPr/>
        </p:nvSpPr>
        <p:spPr>
          <a:xfrm>
            <a:off x="6538854" y="2558507"/>
            <a:ext cx="1337972" cy="523220"/>
          </a:xfrm>
          <a:prstGeom prst="rect">
            <a:avLst/>
          </a:prstGeom>
          <a:noFill/>
        </p:spPr>
        <p:txBody>
          <a:bodyPr wrap="square" rtlCol="0">
            <a:spAutoFit/>
          </a:bodyPr>
          <a:lstStyle/>
          <a:p>
            <a:pPr algn="ctr"/>
            <a:r>
              <a:rPr lang="en-US" sz="1400" dirty="0">
                <a:solidFill>
                  <a:schemeClr val="bg2">
                    <a:lumMod val="50000"/>
                  </a:schemeClr>
                </a:solidFill>
              </a:rPr>
              <a:t>Direct on December</a:t>
            </a:r>
            <a:endParaRPr lang="en-CH" sz="1400" dirty="0">
              <a:solidFill>
                <a:schemeClr val="bg2">
                  <a:lumMod val="50000"/>
                </a:schemeClr>
              </a:solidFill>
            </a:endParaRPr>
          </a:p>
        </p:txBody>
      </p:sp>
      <p:sp>
        <p:nvSpPr>
          <p:cNvPr id="47" name="TextBox 46">
            <a:extLst>
              <a:ext uri="{FF2B5EF4-FFF2-40B4-BE49-F238E27FC236}">
                <a16:creationId xmlns:a16="http://schemas.microsoft.com/office/drawing/2014/main" id="{39871482-7434-4C27-B6F4-52510D87892E}"/>
              </a:ext>
            </a:extLst>
          </p:cNvPr>
          <p:cNvSpPr txBox="1"/>
          <p:nvPr/>
        </p:nvSpPr>
        <p:spPr>
          <a:xfrm>
            <a:off x="10621827" y="3673310"/>
            <a:ext cx="925827" cy="523220"/>
          </a:xfrm>
          <a:prstGeom prst="rect">
            <a:avLst/>
          </a:prstGeom>
          <a:noFill/>
        </p:spPr>
        <p:txBody>
          <a:bodyPr wrap="square" rtlCol="0">
            <a:spAutoFit/>
          </a:bodyPr>
          <a:lstStyle/>
          <a:p>
            <a:pPr algn="ctr"/>
            <a:r>
              <a:rPr lang="en-US" sz="1400" dirty="0">
                <a:solidFill>
                  <a:schemeClr val="bg2">
                    <a:lumMod val="50000"/>
                  </a:schemeClr>
                </a:solidFill>
              </a:rPr>
              <a:t>Diffuse on June</a:t>
            </a:r>
            <a:endParaRPr lang="en-CH" sz="1400" dirty="0">
              <a:solidFill>
                <a:schemeClr val="bg2">
                  <a:lumMod val="50000"/>
                </a:schemeClr>
              </a:solidFill>
            </a:endParaRPr>
          </a:p>
        </p:txBody>
      </p:sp>
      <p:sp>
        <p:nvSpPr>
          <p:cNvPr id="6" name="Oval 5">
            <a:extLst>
              <a:ext uri="{FF2B5EF4-FFF2-40B4-BE49-F238E27FC236}">
                <a16:creationId xmlns:a16="http://schemas.microsoft.com/office/drawing/2014/main" id="{65C22F98-16AE-4383-BF41-7B63CA8F21BF}"/>
              </a:ext>
            </a:extLst>
          </p:cNvPr>
          <p:cNvSpPr/>
          <p:nvPr/>
        </p:nvSpPr>
        <p:spPr>
          <a:xfrm rot="21172282">
            <a:off x="8126444" y="4579998"/>
            <a:ext cx="1651555" cy="1172272"/>
          </a:xfrm>
          <a:custGeom>
            <a:avLst/>
            <a:gdLst>
              <a:gd name="connsiteX0" fmla="*/ 0 w 672123"/>
              <a:gd name="connsiteY0" fmla="*/ 336062 h 672123"/>
              <a:gd name="connsiteX1" fmla="*/ 336062 w 672123"/>
              <a:gd name="connsiteY1" fmla="*/ 0 h 672123"/>
              <a:gd name="connsiteX2" fmla="*/ 672124 w 672123"/>
              <a:gd name="connsiteY2" fmla="*/ 336062 h 672123"/>
              <a:gd name="connsiteX3" fmla="*/ 336062 w 672123"/>
              <a:gd name="connsiteY3" fmla="*/ 672124 h 672123"/>
              <a:gd name="connsiteX4" fmla="*/ 0 w 672123"/>
              <a:gd name="connsiteY4" fmla="*/ 336062 h 672123"/>
              <a:gd name="connsiteX0" fmla="*/ 0 w 1670830"/>
              <a:gd name="connsiteY0" fmla="*/ 1243742 h 1280325"/>
              <a:gd name="connsiteX1" fmla="*/ 1334768 w 1670830"/>
              <a:gd name="connsiteY1" fmla="*/ 38675 h 1280325"/>
              <a:gd name="connsiteX2" fmla="*/ 1670830 w 1670830"/>
              <a:gd name="connsiteY2" fmla="*/ 374737 h 1280325"/>
              <a:gd name="connsiteX3" fmla="*/ 1334768 w 1670830"/>
              <a:gd name="connsiteY3" fmla="*/ 710799 h 1280325"/>
              <a:gd name="connsiteX4" fmla="*/ 0 w 1670830"/>
              <a:gd name="connsiteY4" fmla="*/ 1243742 h 1280325"/>
              <a:gd name="connsiteX0" fmla="*/ 13869 w 1684699"/>
              <a:gd name="connsiteY0" fmla="*/ 1125188 h 1136233"/>
              <a:gd name="connsiteX1" fmla="*/ 713097 w 1684699"/>
              <a:gd name="connsiteY1" fmla="*/ 56308 h 1136233"/>
              <a:gd name="connsiteX2" fmla="*/ 1684699 w 1684699"/>
              <a:gd name="connsiteY2" fmla="*/ 256183 h 1136233"/>
              <a:gd name="connsiteX3" fmla="*/ 1348637 w 1684699"/>
              <a:gd name="connsiteY3" fmla="*/ 592245 h 1136233"/>
              <a:gd name="connsiteX4" fmla="*/ 13869 w 1684699"/>
              <a:gd name="connsiteY4" fmla="*/ 1125188 h 1136233"/>
              <a:gd name="connsiteX0" fmla="*/ 10219 w 1681049"/>
              <a:gd name="connsiteY0" fmla="*/ 1125188 h 1132781"/>
              <a:gd name="connsiteX1" fmla="*/ 709447 w 1681049"/>
              <a:gd name="connsiteY1" fmla="*/ 56308 h 1132781"/>
              <a:gd name="connsiteX2" fmla="*/ 1681049 w 1681049"/>
              <a:gd name="connsiteY2" fmla="*/ 256183 h 1132781"/>
              <a:gd name="connsiteX3" fmla="*/ 1241225 w 1681049"/>
              <a:gd name="connsiteY3" fmla="*/ 520908 h 1132781"/>
              <a:gd name="connsiteX4" fmla="*/ 10219 w 1681049"/>
              <a:gd name="connsiteY4" fmla="*/ 1125188 h 1132781"/>
              <a:gd name="connsiteX0" fmla="*/ 10003 w 1603011"/>
              <a:gd name="connsiteY0" fmla="*/ 1198696 h 1206700"/>
              <a:gd name="connsiteX1" fmla="*/ 709231 w 1603011"/>
              <a:gd name="connsiteY1" fmla="*/ 129816 h 1206700"/>
              <a:gd name="connsiteX2" fmla="*/ 1603011 w 1603011"/>
              <a:gd name="connsiteY2" fmla="*/ 141623 h 1206700"/>
              <a:gd name="connsiteX3" fmla="*/ 1241009 w 1603011"/>
              <a:gd name="connsiteY3" fmla="*/ 594416 h 1206700"/>
              <a:gd name="connsiteX4" fmla="*/ 10003 w 1603011"/>
              <a:gd name="connsiteY4" fmla="*/ 1198696 h 1206700"/>
              <a:gd name="connsiteX0" fmla="*/ 7941 w 1600949"/>
              <a:gd name="connsiteY0" fmla="*/ 1158086 h 1163350"/>
              <a:gd name="connsiteX1" fmla="*/ 752565 w 1600949"/>
              <a:gd name="connsiteY1" fmla="*/ 186482 h 1163350"/>
              <a:gd name="connsiteX2" fmla="*/ 1600949 w 1600949"/>
              <a:gd name="connsiteY2" fmla="*/ 101013 h 1163350"/>
              <a:gd name="connsiteX3" fmla="*/ 1238947 w 1600949"/>
              <a:gd name="connsiteY3" fmla="*/ 553806 h 1163350"/>
              <a:gd name="connsiteX4" fmla="*/ 7941 w 1600949"/>
              <a:gd name="connsiteY4" fmla="*/ 1158086 h 1163350"/>
              <a:gd name="connsiteX0" fmla="*/ 7941 w 1600949"/>
              <a:gd name="connsiteY0" fmla="*/ 1169451 h 1174715"/>
              <a:gd name="connsiteX1" fmla="*/ 752565 w 1600949"/>
              <a:gd name="connsiteY1" fmla="*/ 197847 h 1174715"/>
              <a:gd name="connsiteX2" fmla="*/ 1600949 w 1600949"/>
              <a:gd name="connsiteY2" fmla="*/ 112378 h 1174715"/>
              <a:gd name="connsiteX3" fmla="*/ 1238947 w 1600949"/>
              <a:gd name="connsiteY3" fmla="*/ 565171 h 1174715"/>
              <a:gd name="connsiteX4" fmla="*/ 7941 w 1600949"/>
              <a:gd name="connsiteY4" fmla="*/ 1169451 h 1174715"/>
              <a:gd name="connsiteX0" fmla="*/ 7941 w 1617410"/>
              <a:gd name="connsiteY0" fmla="*/ 1169451 h 1174715"/>
              <a:gd name="connsiteX1" fmla="*/ 752565 w 1617410"/>
              <a:gd name="connsiteY1" fmla="*/ 197847 h 1174715"/>
              <a:gd name="connsiteX2" fmla="*/ 1600949 w 1617410"/>
              <a:gd name="connsiteY2" fmla="*/ 112378 h 1174715"/>
              <a:gd name="connsiteX3" fmla="*/ 1238947 w 1617410"/>
              <a:gd name="connsiteY3" fmla="*/ 565171 h 1174715"/>
              <a:gd name="connsiteX4" fmla="*/ 7941 w 1617410"/>
              <a:gd name="connsiteY4" fmla="*/ 1169451 h 1174715"/>
              <a:gd name="connsiteX0" fmla="*/ 1762 w 1602481"/>
              <a:gd name="connsiteY0" fmla="*/ 1169451 h 1188379"/>
              <a:gd name="connsiteX1" fmla="*/ 746386 w 1602481"/>
              <a:gd name="connsiteY1" fmla="*/ 197847 h 1188379"/>
              <a:gd name="connsiteX2" fmla="*/ 1594770 w 1602481"/>
              <a:gd name="connsiteY2" fmla="*/ 112378 h 1188379"/>
              <a:gd name="connsiteX3" fmla="*/ 960393 w 1602481"/>
              <a:gd name="connsiteY3" fmla="*/ 785664 h 1188379"/>
              <a:gd name="connsiteX4" fmla="*/ 1762 w 1602481"/>
              <a:gd name="connsiteY4" fmla="*/ 1169451 h 1188379"/>
              <a:gd name="connsiteX0" fmla="*/ 7189 w 1607908"/>
              <a:gd name="connsiteY0" fmla="*/ 1132414 h 1143741"/>
              <a:gd name="connsiteX1" fmla="*/ 583201 w 1607908"/>
              <a:gd name="connsiteY1" fmla="*/ 322938 h 1143741"/>
              <a:gd name="connsiteX2" fmla="*/ 1600197 w 1607908"/>
              <a:gd name="connsiteY2" fmla="*/ 75341 h 1143741"/>
              <a:gd name="connsiteX3" fmla="*/ 965820 w 1607908"/>
              <a:gd name="connsiteY3" fmla="*/ 748627 h 1143741"/>
              <a:gd name="connsiteX4" fmla="*/ 7189 w 1607908"/>
              <a:gd name="connsiteY4" fmla="*/ 1132414 h 1143741"/>
              <a:gd name="connsiteX0" fmla="*/ 4485 w 1605204"/>
              <a:gd name="connsiteY0" fmla="*/ 1124078 h 1132966"/>
              <a:gd name="connsiteX1" fmla="*/ 645348 w 1605204"/>
              <a:gd name="connsiteY1" fmla="*/ 372968 h 1132966"/>
              <a:gd name="connsiteX2" fmla="*/ 1597493 w 1605204"/>
              <a:gd name="connsiteY2" fmla="*/ 67005 h 1132966"/>
              <a:gd name="connsiteX3" fmla="*/ 963116 w 1605204"/>
              <a:gd name="connsiteY3" fmla="*/ 740291 h 1132966"/>
              <a:gd name="connsiteX4" fmla="*/ 4485 w 1605204"/>
              <a:gd name="connsiteY4" fmla="*/ 1124078 h 1132966"/>
              <a:gd name="connsiteX0" fmla="*/ 28349 w 1629068"/>
              <a:gd name="connsiteY0" fmla="*/ 1124078 h 1172272"/>
              <a:gd name="connsiteX1" fmla="*/ 669212 w 1629068"/>
              <a:gd name="connsiteY1" fmla="*/ 372968 h 1172272"/>
              <a:gd name="connsiteX2" fmla="*/ 1621357 w 1629068"/>
              <a:gd name="connsiteY2" fmla="*/ 67005 h 1172272"/>
              <a:gd name="connsiteX3" fmla="*/ 986980 w 1629068"/>
              <a:gd name="connsiteY3" fmla="*/ 740291 h 1172272"/>
              <a:gd name="connsiteX4" fmla="*/ 28349 w 1629068"/>
              <a:gd name="connsiteY4" fmla="*/ 1124078 h 1172272"/>
              <a:gd name="connsiteX0" fmla="*/ 28349 w 1651555"/>
              <a:gd name="connsiteY0" fmla="*/ 1124078 h 1172272"/>
              <a:gd name="connsiteX1" fmla="*/ 669212 w 1651555"/>
              <a:gd name="connsiteY1" fmla="*/ 372968 h 1172272"/>
              <a:gd name="connsiteX2" fmla="*/ 1621357 w 1651555"/>
              <a:gd name="connsiteY2" fmla="*/ 67005 h 1172272"/>
              <a:gd name="connsiteX3" fmla="*/ 986980 w 1651555"/>
              <a:gd name="connsiteY3" fmla="*/ 740291 h 1172272"/>
              <a:gd name="connsiteX4" fmla="*/ 28349 w 1651555"/>
              <a:gd name="connsiteY4" fmla="*/ 1124078 h 1172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555" h="1172272">
                <a:moveTo>
                  <a:pt x="28349" y="1124078"/>
                </a:moveTo>
                <a:cubicBezTo>
                  <a:pt x="-128374" y="939641"/>
                  <a:pt x="403711" y="549147"/>
                  <a:pt x="669212" y="372968"/>
                </a:cubicBezTo>
                <a:cubicBezTo>
                  <a:pt x="934713" y="196789"/>
                  <a:pt x="1381408" y="-144538"/>
                  <a:pt x="1621357" y="67005"/>
                </a:cubicBezTo>
                <a:cubicBezTo>
                  <a:pt x="1783485" y="298003"/>
                  <a:pt x="1252481" y="564112"/>
                  <a:pt x="986980" y="740291"/>
                </a:cubicBezTo>
                <a:cubicBezTo>
                  <a:pt x="721479" y="916470"/>
                  <a:pt x="185072" y="1308515"/>
                  <a:pt x="28349" y="1124078"/>
                </a:cubicBezTo>
                <a:close/>
              </a:path>
            </a:pathLst>
          </a:custGeom>
          <a:solidFill>
            <a:srgbClr val="D2D2D2">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H"/>
          </a:p>
        </p:txBody>
      </p:sp>
      <p:sp>
        <p:nvSpPr>
          <p:cNvPr id="15" name="TextBox 14">
            <a:extLst>
              <a:ext uri="{FF2B5EF4-FFF2-40B4-BE49-F238E27FC236}">
                <a16:creationId xmlns:a16="http://schemas.microsoft.com/office/drawing/2014/main" id="{93F9AA04-19E3-4C3F-8969-DBB8CAC1EF39}"/>
              </a:ext>
            </a:extLst>
          </p:cNvPr>
          <p:cNvSpPr txBox="1"/>
          <p:nvPr/>
        </p:nvSpPr>
        <p:spPr>
          <a:xfrm>
            <a:off x="10441465" y="2850494"/>
            <a:ext cx="1399021" cy="307777"/>
          </a:xfrm>
          <a:prstGeom prst="rect">
            <a:avLst/>
          </a:prstGeom>
          <a:noFill/>
        </p:spPr>
        <p:txBody>
          <a:bodyPr wrap="square" rtlCol="0">
            <a:spAutoFit/>
          </a:bodyPr>
          <a:lstStyle/>
          <a:p>
            <a:pPr algn="ctr"/>
            <a:r>
              <a:rPr lang="en-US" sz="1400" dirty="0">
                <a:solidFill>
                  <a:schemeClr val="bg2">
                    <a:lumMod val="50000"/>
                  </a:schemeClr>
                </a:solidFill>
              </a:rPr>
              <a:t>Cloudy morning</a:t>
            </a:r>
            <a:endParaRPr lang="en-CH" sz="1400" dirty="0">
              <a:solidFill>
                <a:schemeClr val="bg2">
                  <a:lumMod val="50000"/>
                </a:schemeClr>
              </a:solidFill>
            </a:endParaRPr>
          </a:p>
        </p:txBody>
      </p:sp>
      <p:sp>
        <p:nvSpPr>
          <p:cNvPr id="7" name="Oval 6">
            <a:extLst>
              <a:ext uri="{FF2B5EF4-FFF2-40B4-BE49-F238E27FC236}">
                <a16:creationId xmlns:a16="http://schemas.microsoft.com/office/drawing/2014/main" id="{ACD732F9-97C7-4063-9F96-D153BFF39FAA}"/>
              </a:ext>
            </a:extLst>
          </p:cNvPr>
          <p:cNvSpPr/>
          <p:nvPr/>
        </p:nvSpPr>
        <p:spPr>
          <a:xfrm rot="1450972">
            <a:off x="3448538" y="5298200"/>
            <a:ext cx="1266669" cy="459898"/>
          </a:xfrm>
          <a:prstGeom prst="ellipse">
            <a:avLst/>
          </a:prstGeom>
          <a:solidFill>
            <a:srgbClr val="D2D2D2">
              <a:alpha val="50000"/>
            </a:srgbClr>
          </a:solidFill>
          <a:ln>
            <a:noFill/>
          </a:ln>
        </p:spPr>
        <p:style>
          <a:lnRef idx="0">
            <a:scrgbClr r="0" g="0" b="0"/>
          </a:lnRef>
          <a:fillRef idx="0">
            <a:scrgbClr r="0" g="0" b="0"/>
          </a:fillRef>
          <a:effectRef idx="0">
            <a:scrgbClr r="0" g="0" b="0"/>
          </a:effectRef>
          <a:fontRef idx="minor">
            <a:schemeClr val="accent3"/>
          </a:fontRef>
        </p:style>
        <p:txBody>
          <a:bodyPr rtlCol="0" anchor="ctr"/>
          <a:lstStyle/>
          <a:p>
            <a:pPr algn="ctr"/>
            <a:endParaRPr lang="en-CH"/>
          </a:p>
        </p:txBody>
      </p:sp>
      <p:sp>
        <p:nvSpPr>
          <p:cNvPr id="16" name="Freeform: Shape 15">
            <a:extLst>
              <a:ext uri="{FF2B5EF4-FFF2-40B4-BE49-F238E27FC236}">
                <a16:creationId xmlns:a16="http://schemas.microsoft.com/office/drawing/2014/main" id="{E6DE8133-F56F-4EFD-B625-60C2B1B85D53}"/>
              </a:ext>
            </a:extLst>
          </p:cNvPr>
          <p:cNvSpPr/>
          <p:nvPr/>
        </p:nvSpPr>
        <p:spPr>
          <a:xfrm rot="20876354">
            <a:off x="4310717" y="4782070"/>
            <a:ext cx="968892" cy="546885"/>
          </a:xfrm>
          <a:custGeom>
            <a:avLst/>
            <a:gdLst>
              <a:gd name="connsiteX0" fmla="*/ 0 w 1758462"/>
              <a:gd name="connsiteY0" fmla="*/ 2438400 h 2438400"/>
              <a:gd name="connsiteX1" fmla="*/ 1055077 w 1758462"/>
              <a:gd name="connsiteY1" fmla="*/ 1617784 h 2438400"/>
              <a:gd name="connsiteX2" fmla="*/ 1758462 w 1758462"/>
              <a:gd name="connsiteY2" fmla="*/ 0 h 2438400"/>
              <a:gd name="connsiteX0" fmla="*/ 0 w 1735015"/>
              <a:gd name="connsiteY0" fmla="*/ 2430584 h 2430584"/>
              <a:gd name="connsiteX1" fmla="*/ 1055077 w 1735015"/>
              <a:gd name="connsiteY1" fmla="*/ 1609968 h 2430584"/>
              <a:gd name="connsiteX2" fmla="*/ 1735015 w 1735015"/>
              <a:gd name="connsiteY2" fmla="*/ 0 h 2430584"/>
              <a:gd name="connsiteX0" fmla="*/ 0 w 1735015"/>
              <a:gd name="connsiteY0" fmla="*/ 2430584 h 2430584"/>
              <a:gd name="connsiteX1" fmla="*/ 1055077 w 1735015"/>
              <a:gd name="connsiteY1" fmla="*/ 1609968 h 2430584"/>
              <a:gd name="connsiteX2" fmla="*/ 1735015 w 1735015"/>
              <a:gd name="connsiteY2" fmla="*/ 0 h 2430584"/>
              <a:gd name="connsiteX0" fmla="*/ 0 w 1735015"/>
              <a:gd name="connsiteY0" fmla="*/ 2430584 h 2430584"/>
              <a:gd name="connsiteX1" fmla="*/ 1109784 w 1735015"/>
              <a:gd name="connsiteY1" fmla="*/ 1609968 h 2430584"/>
              <a:gd name="connsiteX2" fmla="*/ 1735015 w 1735015"/>
              <a:gd name="connsiteY2" fmla="*/ 0 h 2430584"/>
            </a:gdLst>
            <a:ahLst/>
            <a:cxnLst>
              <a:cxn ang="0">
                <a:pos x="connsiteX0" y="connsiteY0"/>
              </a:cxn>
              <a:cxn ang="0">
                <a:pos x="connsiteX1" y="connsiteY1"/>
              </a:cxn>
              <a:cxn ang="0">
                <a:pos x="connsiteX2" y="connsiteY2"/>
              </a:cxn>
            </a:cxnLst>
            <a:rect l="l" t="t" r="r" b="b"/>
            <a:pathLst>
              <a:path w="1735015" h="2430584">
                <a:moveTo>
                  <a:pt x="0" y="2430584"/>
                </a:moveTo>
                <a:cubicBezTo>
                  <a:pt x="381000" y="2223476"/>
                  <a:pt x="820615" y="2015065"/>
                  <a:pt x="1109784" y="1609968"/>
                </a:cubicBezTo>
                <a:cubicBezTo>
                  <a:pt x="1398953" y="1204871"/>
                  <a:pt x="1678353" y="621323"/>
                  <a:pt x="1735015" y="0"/>
                </a:cubicBezTo>
              </a:path>
            </a:pathLst>
          </a:custGeom>
          <a:ln>
            <a:headEnd type="arrow"/>
            <a:tailEnd type="ova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H"/>
          </a:p>
        </p:txBody>
      </p:sp>
      <p:sp>
        <p:nvSpPr>
          <p:cNvPr id="17" name="TextBox 16">
            <a:extLst>
              <a:ext uri="{FF2B5EF4-FFF2-40B4-BE49-F238E27FC236}">
                <a16:creationId xmlns:a16="http://schemas.microsoft.com/office/drawing/2014/main" id="{C86C92EE-5C09-4A4A-8576-AA1F674970B4}"/>
              </a:ext>
            </a:extLst>
          </p:cNvPr>
          <p:cNvSpPr txBox="1"/>
          <p:nvPr/>
        </p:nvSpPr>
        <p:spPr>
          <a:xfrm>
            <a:off x="4299527" y="4141006"/>
            <a:ext cx="1677336" cy="523220"/>
          </a:xfrm>
          <a:prstGeom prst="rect">
            <a:avLst/>
          </a:prstGeom>
          <a:noFill/>
        </p:spPr>
        <p:txBody>
          <a:bodyPr wrap="square" rtlCol="0">
            <a:spAutoFit/>
          </a:bodyPr>
          <a:lstStyle/>
          <a:p>
            <a:pPr algn="ctr"/>
            <a:r>
              <a:rPr lang="en-US" sz="1400" dirty="0">
                <a:solidFill>
                  <a:schemeClr val="bg2">
                    <a:lumMod val="50000"/>
                  </a:schemeClr>
                </a:solidFill>
              </a:rPr>
              <a:t>Diffuse during afternoon</a:t>
            </a:r>
            <a:endParaRPr lang="en-CH" sz="1400" dirty="0">
              <a:solidFill>
                <a:schemeClr val="bg2">
                  <a:lumMod val="50000"/>
                </a:schemeClr>
              </a:solidFill>
            </a:endParaRPr>
          </a:p>
        </p:txBody>
      </p:sp>
      <p:sp>
        <p:nvSpPr>
          <p:cNvPr id="18" name="Oval 17">
            <a:extLst>
              <a:ext uri="{FF2B5EF4-FFF2-40B4-BE49-F238E27FC236}">
                <a16:creationId xmlns:a16="http://schemas.microsoft.com/office/drawing/2014/main" id="{6DA43749-BA55-44B7-978F-ADC482B60E71}"/>
              </a:ext>
            </a:extLst>
          </p:cNvPr>
          <p:cNvSpPr/>
          <p:nvPr/>
        </p:nvSpPr>
        <p:spPr>
          <a:xfrm rot="20013048">
            <a:off x="2239828" y="5271644"/>
            <a:ext cx="1266669" cy="459898"/>
          </a:xfrm>
          <a:prstGeom prst="ellipse">
            <a:avLst/>
          </a:prstGeom>
          <a:solidFill>
            <a:srgbClr val="D2D2D2">
              <a:alpha val="50000"/>
            </a:srgbClr>
          </a:solidFill>
          <a:ln>
            <a:noFill/>
          </a:ln>
        </p:spPr>
        <p:style>
          <a:lnRef idx="0">
            <a:scrgbClr r="0" g="0" b="0"/>
          </a:lnRef>
          <a:fillRef idx="0">
            <a:scrgbClr r="0" g="0" b="0"/>
          </a:fillRef>
          <a:effectRef idx="0">
            <a:scrgbClr r="0" g="0" b="0"/>
          </a:effectRef>
          <a:fontRef idx="minor">
            <a:schemeClr val="accent3"/>
          </a:fontRef>
        </p:style>
        <p:txBody>
          <a:bodyPr rtlCol="0" anchor="ctr"/>
          <a:lstStyle/>
          <a:p>
            <a:pPr algn="ctr"/>
            <a:endParaRPr lang="en-CH"/>
          </a:p>
        </p:txBody>
      </p:sp>
      <p:sp>
        <p:nvSpPr>
          <p:cNvPr id="19" name="TextBox 18">
            <a:extLst>
              <a:ext uri="{FF2B5EF4-FFF2-40B4-BE49-F238E27FC236}">
                <a16:creationId xmlns:a16="http://schemas.microsoft.com/office/drawing/2014/main" id="{21D5E534-F010-445D-B936-6565BA68BBAC}"/>
              </a:ext>
            </a:extLst>
          </p:cNvPr>
          <p:cNvSpPr txBox="1"/>
          <p:nvPr/>
        </p:nvSpPr>
        <p:spPr>
          <a:xfrm>
            <a:off x="891999" y="4186754"/>
            <a:ext cx="1311700" cy="523220"/>
          </a:xfrm>
          <a:prstGeom prst="rect">
            <a:avLst/>
          </a:prstGeom>
          <a:noFill/>
        </p:spPr>
        <p:txBody>
          <a:bodyPr wrap="square" rtlCol="0">
            <a:spAutoFit/>
          </a:bodyPr>
          <a:lstStyle/>
          <a:p>
            <a:pPr algn="ctr"/>
            <a:r>
              <a:rPr lang="en-US" sz="1400" dirty="0">
                <a:solidFill>
                  <a:schemeClr val="bg2">
                    <a:lumMod val="50000"/>
                  </a:schemeClr>
                </a:solidFill>
              </a:rPr>
              <a:t>Cloudy morning</a:t>
            </a:r>
            <a:endParaRPr lang="en-CH" sz="1400" dirty="0">
              <a:solidFill>
                <a:schemeClr val="bg2">
                  <a:lumMod val="50000"/>
                </a:schemeClr>
              </a:solidFill>
            </a:endParaRPr>
          </a:p>
        </p:txBody>
      </p:sp>
      <p:sp>
        <p:nvSpPr>
          <p:cNvPr id="20" name="Freeform: Shape 19">
            <a:extLst>
              <a:ext uri="{FF2B5EF4-FFF2-40B4-BE49-F238E27FC236}">
                <a16:creationId xmlns:a16="http://schemas.microsoft.com/office/drawing/2014/main" id="{A43493D6-3F73-4D9D-B8BD-E0326D267F0A}"/>
              </a:ext>
            </a:extLst>
          </p:cNvPr>
          <p:cNvSpPr/>
          <p:nvPr/>
        </p:nvSpPr>
        <p:spPr>
          <a:xfrm rot="435351" flipH="1">
            <a:off x="1558705" y="4824355"/>
            <a:ext cx="1252767" cy="399602"/>
          </a:xfrm>
          <a:custGeom>
            <a:avLst/>
            <a:gdLst>
              <a:gd name="connsiteX0" fmla="*/ 0 w 1758462"/>
              <a:gd name="connsiteY0" fmla="*/ 2438400 h 2438400"/>
              <a:gd name="connsiteX1" fmla="*/ 1055077 w 1758462"/>
              <a:gd name="connsiteY1" fmla="*/ 1617784 h 2438400"/>
              <a:gd name="connsiteX2" fmla="*/ 1758462 w 1758462"/>
              <a:gd name="connsiteY2" fmla="*/ 0 h 2438400"/>
              <a:gd name="connsiteX0" fmla="*/ 0 w 1735015"/>
              <a:gd name="connsiteY0" fmla="*/ 2430584 h 2430584"/>
              <a:gd name="connsiteX1" fmla="*/ 1055077 w 1735015"/>
              <a:gd name="connsiteY1" fmla="*/ 1609968 h 2430584"/>
              <a:gd name="connsiteX2" fmla="*/ 1735015 w 1735015"/>
              <a:gd name="connsiteY2" fmla="*/ 0 h 2430584"/>
              <a:gd name="connsiteX0" fmla="*/ 0 w 1735015"/>
              <a:gd name="connsiteY0" fmla="*/ 2430584 h 2430584"/>
              <a:gd name="connsiteX1" fmla="*/ 1055077 w 1735015"/>
              <a:gd name="connsiteY1" fmla="*/ 1609968 h 2430584"/>
              <a:gd name="connsiteX2" fmla="*/ 1735015 w 1735015"/>
              <a:gd name="connsiteY2" fmla="*/ 0 h 2430584"/>
              <a:gd name="connsiteX0" fmla="*/ 0 w 1735015"/>
              <a:gd name="connsiteY0" fmla="*/ 2430584 h 2430584"/>
              <a:gd name="connsiteX1" fmla="*/ 1109784 w 1735015"/>
              <a:gd name="connsiteY1" fmla="*/ 1609968 h 2430584"/>
              <a:gd name="connsiteX2" fmla="*/ 1735015 w 1735015"/>
              <a:gd name="connsiteY2" fmla="*/ 0 h 2430584"/>
            </a:gdLst>
            <a:ahLst/>
            <a:cxnLst>
              <a:cxn ang="0">
                <a:pos x="connsiteX0" y="connsiteY0"/>
              </a:cxn>
              <a:cxn ang="0">
                <a:pos x="connsiteX1" y="connsiteY1"/>
              </a:cxn>
              <a:cxn ang="0">
                <a:pos x="connsiteX2" y="connsiteY2"/>
              </a:cxn>
            </a:cxnLst>
            <a:rect l="l" t="t" r="r" b="b"/>
            <a:pathLst>
              <a:path w="1735015" h="2430584">
                <a:moveTo>
                  <a:pt x="0" y="2430584"/>
                </a:moveTo>
                <a:cubicBezTo>
                  <a:pt x="381000" y="2223476"/>
                  <a:pt x="820615" y="2015065"/>
                  <a:pt x="1109784" y="1609968"/>
                </a:cubicBezTo>
                <a:cubicBezTo>
                  <a:pt x="1398953" y="1204871"/>
                  <a:pt x="1678353" y="621323"/>
                  <a:pt x="1735015" y="0"/>
                </a:cubicBezTo>
              </a:path>
            </a:pathLst>
          </a:custGeom>
          <a:ln>
            <a:headEnd type="arrow"/>
            <a:tailEnd type="ova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H"/>
          </a:p>
        </p:txBody>
      </p:sp>
      <p:sp>
        <p:nvSpPr>
          <p:cNvPr id="21" name="Freeform: Shape 20">
            <a:extLst>
              <a:ext uri="{FF2B5EF4-FFF2-40B4-BE49-F238E27FC236}">
                <a16:creationId xmlns:a16="http://schemas.microsoft.com/office/drawing/2014/main" id="{DD7278CB-C27F-4BC6-A4FA-3E8F38BF1C1E}"/>
              </a:ext>
            </a:extLst>
          </p:cNvPr>
          <p:cNvSpPr/>
          <p:nvPr/>
        </p:nvSpPr>
        <p:spPr>
          <a:xfrm rot="20777416" flipH="1">
            <a:off x="7745293" y="4228826"/>
            <a:ext cx="1231716" cy="136914"/>
          </a:xfrm>
          <a:custGeom>
            <a:avLst/>
            <a:gdLst>
              <a:gd name="connsiteX0" fmla="*/ 0 w 930031"/>
              <a:gd name="connsiteY0" fmla="*/ 711200 h 711200"/>
              <a:gd name="connsiteX1" fmla="*/ 531446 w 930031"/>
              <a:gd name="connsiteY1" fmla="*/ 414215 h 711200"/>
              <a:gd name="connsiteX2" fmla="*/ 930031 w 930031"/>
              <a:gd name="connsiteY2" fmla="*/ 0 h 711200"/>
              <a:gd name="connsiteX0" fmla="*/ 0 w 953477"/>
              <a:gd name="connsiteY0" fmla="*/ 750277 h 750277"/>
              <a:gd name="connsiteX1" fmla="*/ 554892 w 953477"/>
              <a:gd name="connsiteY1" fmla="*/ 414215 h 750277"/>
              <a:gd name="connsiteX2" fmla="*/ 953477 w 953477"/>
              <a:gd name="connsiteY2" fmla="*/ 0 h 750277"/>
              <a:gd name="connsiteX0" fmla="*/ 0 w 953477"/>
              <a:gd name="connsiteY0" fmla="*/ 750277 h 750277"/>
              <a:gd name="connsiteX1" fmla="*/ 573201 w 953477"/>
              <a:gd name="connsiteY1" fmla="*/ 470275 h 750277"/>
              <a:gd name="connsiteX2" fmla="*/ 953477 w 953477"/>
              <a:gd name="connsiteY2" fmla="*/ 0 h 750277"/>
              <a:gd name="connsiteX0" fmla="*/ 0 w 953477"/>
              <a:gd name="connsiteY0" fmla="*/ 750277 h 750277"/>
              <a:gd name="connsiteX1" fmla="*/ 573201 w 953477"/>
              <a:gd name="connsiteY1" fmla="*/ 470275 h 750277"/>
              <a:gd name="connsiteX2" fmla="*/ 953477 w 953477"/>
              <a:gd name="connsiteY2" fmla="*/ 0 h 750277"/>
              <a:gd name="connsiteX0" fmla="*/ 0 w 953477"/>
              <a:gd name="connsiteY0" fmla="*/ 750277 h 750277"/>
              <a:gd name="connsiteX1" fmla="*/ 573201 w 953477"/>
              <a:gd name="connsiteY1" fmla="*/ 470275 h 750277"/>
              <a:gd name="connsiteX2" fmla="*/ 953477 w 953477"/>
              <a:gd name="connsiteY2" fmla="*/ 0 h 750277"/>
            </a:gdLst>
            <a:ahLst/>
            <a:cxnLst>
              <a:cxn ang="0">
                <a:pos x="connsiteX0" y="connsiteY0"/>
              </a:cxn>
              <a:cxn ang="0">
                <a:pos x="connsiteX1" y="connsiteY1"/>
              </a:cxn>
              <a:cxn ang="0">
                <a:pos x="connsiteX2" y="connsiteY2"/>
              </a:cxn>
            </a:cxnLst>
            <a:rect l="l" t="t" r="r" b="b"/>
            <a:pathLst>
              <a:path w="953477" h="750277">
                <a:moveTo>
                  <a:pt x="0" y="750277"/>
                </a:moveTo>
                <a:cubicBezTo>
                  <a:pt x="243145" y="679738"/>
                  <a:pt x="414288" y="595321"/>
                  <a:pt x="573201" y="470275"/>
                </a:cubicBezTo>
                <a:cubicBezTo>
                  <a:pt x="732114" y="345229"/>
                  <a:pt x="825585" y="197672"/>
                  <a:pt x="953477" y="0"/>
                </a:cubicBezTo>
              </a:path>
            </a:pathLst>
          </a:custGeom>
          <a:ln>
            <a:headEnd type="arrow"/>
            <a:tailEnd type="ova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H" dirty="0"/>
          </a:p>
        </p:txBody>
      </p:sp>
      <p:sp>
        <p:nvSpPr>
          <p:cNvPr id="22" name="Freeform: Shape 21">
            <a:extLst>
              <a:ext uri="{FF2B5EF4-FFF2-40B4-BE49-F238E27FC236}">
                <a16:creationId xmlns:a16="http://schemas.microsoft.com/office/drawing/2014/main" id="{55799894-D1EE-4C23-B92C-AF099CC1F33A}"/>
              </a:ext>
            </a:extLst>
          </p:cNvPr>
          <p:cNvSpPr/>
          <p:nvPr/>
        </p:nvSpPr>
        <p:spPr>
          <a:xfrm rot="3393304" flipH="1" flipV="1">
            <a:off x="7744277" y="4505660"/>
            <a:ext cx="1128801" cy="601627"/>
          </a:xfrm>
          <a:custGeom>
            <a:avLst/>
            <a:gdLst>
              <a:gd name="connsiteX0" fmla="*/ 0 w 930031"/>
              <a:gd name="connsiteY0" fmla="*/ 711200 h 711200"/>
              <a:gd name="connsiteX1" fmla="*/ 531446 w 930031"/>
              <a:gd name="connsiteY1" fmla="*/ 414215 h 711200"/>
              <a:gd name="connsiteX2" fmla="*/ 930031 w 930031"/>
              <a:gd name="connsiteY2" fmla="*/ 0 h 711200"/>
              <a:gd name="connsiteX0" fmla="*/ 0 w 953477"/>
              <a:gd name="connsiteY0" fmla="*/ 750277 h 750277"/>
              <a:gd name="connsiteX1" fmla="*/ 554892 w 953477"/>
              <a:gd name="connsiteY1" fmla="*/ 414215 h 750277"/>
              <a:gd name="connsiteX2" fmla="*/ 953477 w 953477"/>
              <a:gd name="connsiteY2" fmla="*/ 0 h 750277"/>
              <a:gd name="connsiteX0" fmla="*/ 0 w 953477"/>
              <a:gd name="connsiteY0" fmla="*/ 750277 h 750277"/>
              <a:gd name="connsiteX1" fmla="*/ 573201 w 953477"/>
              <a:gd name="connsiteY1" fmla="*/ 470275 h 750277"/>
              <a:gd name="connsiteX2" fmla="*/ 953477 w 953477"/>
              <a:gd name="connsiteY2" fmla="*/ 0 h 750277"/>
              <a:gd name="connsiteX0" fmla="*/ 0 w 953477"/>
              <a:gd name="connsiteY0" fmla="*/ 750277 h 750277"/>
              <a:gd name="connsiteX1" fmla="*/ 573201 w 953477"/>
              <a:gd name="connsiteY1" fmla="*/ 470275 h 750277"/>
              <a:gd name="connsiteX2" fmla="*/ 953477 w 953477"/>
              <a:gd name="connsiteY2" fmla="*/ 0 h 750277"/>
              <a:gd name="connsiteX0" fmla="*/ 0 w 953477"/>
              <a:gd name="connsiteY0" fmla="*/ 750277 h 750277"/>
              <a:gd name="connsiteX1" fmla="*/ 573201 w 953477"/>
              <a:gd name="connsiteY1" fmla="*/ 470275 h 750277"/>
              <a:gd name="connsiteX2" fmla="*/ 953477 w 953477"/>
              <a:gd name="connsiteY2" fmla="*/ 0 h 750277"/>
            </a:gdLst>
            <a:ahLst/>
            <a:cxnLst>
              <a:cxn ang="0">
                <a:pos x="connsiteX0" y="connsiteY0"/>
              </a:cxn>
              <a:cxn ang="0">
                <a:pos x="connsiteX1" y="connsiteY1"/>
              </a:cxn>
              <a:cxn ang="0">
                <a:pos x="connsiteX2" y="connsiteY2"/>
              </a:cxn>
            </a:cxnLst>
            <a:rect l="l" t="t" r="r" b="b"/>
            <a:pathLst>
              <a:path w="953477" h="750277">
                <a:moveTo>
                  <a:pt x="0" y="750277"/>
                </a:moveTo>
                <a:cubicBezTo>
                  <a:pt x="243145" y="679738"/>
                  <a:pt x="414288" y="595321"/>
                  <a:pt x="573201" y="470275"/>
                </a:cubicBezTo>
                <a:cubicBezTo>
                  <a:pt x="732114" y="345229"/>
                  <a:pt x="825585" y="197672"/>
                  <a:pt x="953477" y="0"/>
                </a:cubicBezTo>
              </a:path>
            </a:pathLst>
          </a:custGeom>
          <a:ln>
            <a:headEnd type="arrow"/>
            <a:tailEnd type="ova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H" dirty="0"/>
          </a:p>
        </p:txBody>
      </p:sp>
      <p:sp>
        <p:nvSpPr>
          <p:cNvPr id="23" name="TextBox 22">
            <a:extLst>
              <a:ext uri="{FF2B5EF4-FFF2-40B4-BE49-F238E27FC236}">
                <a16:creationId xmlns:a16="http://schemas.microsoft.com/office/drawing/2014/main" id="{65F942EF-6771-48DC-8E15-05D98DC667C7}"/>
              </a:ext>
            </a:extLst>
          </p:cNvPr>
          <p:cNvSpPr txBox="1"/>
          <p:nvPr/>
        </p:nvSpPr>
        <p:spPr>
          <a:xfrm>
            <a:off x="6538854" y="4100082"/>
            <a:ext cx="1301713" cy="738664"/>
          </a:xfrm>
          <a:prstGeom prst="rect">
            <a:avLst/>
          </a:prstGeom>
          <a:noFill/>
        </p:spPr>
        <p:txBody>
          <a:bodyPr wrap="square" rtlCol="0">
            <a:spAutoFit/>
          </a:bodyPr>
          <a:lstStyle/>
          <a:p>
            <a:pPr algn="ctr"/>
            <a:r>
              <a:rPr lang="en-US" sz="1400" dirty="0">
                <a:solidFill>
                  <a:schemeClr val="bg2">
                    <a:lumMod val="50000"/>
                  </a:schemeClr>
                </a:solidFill>
              </a:rPr>
              <a:t>Should be roughly the same</a:t>
            </a:r>
            <a:endParaRPr lang="en-CH" sz="1400" dirty="0">
              <a:solidFill>
                <a:schemeClr val="bg2">
                  <a:lumMod val="50000"/>
                </a:schemeClr>
              </a:solidFill>
            </a:endParaRPr>
          </a:p>
        </p:txBody>
      </p:sp>
      <p:sp>
        <p:nvSpPr>
          <p:cNvPr id="24" name="Freeform: Shape 23">
            <a:extLst>
              <a:ext uri="{FF2B5EF4-FFF2-40B4-BE49-F238E27FC236}">
                <a16:creationId xmlns:a16="http://schemas.microsoft.com/office/drawing/2014/main" id="{1D02E304-EC5C-4B66-A2BD-2811D5FC8C1E}"/>
              </a:ext>
            </a:extLst>
          </p:cNvPr>
          <p:cNvSpPr/>
          <p:nvPr/>
        </p:nvSpPr>
        <p:spPr>
          <a:xfrm rot="6090022" flipH="1">
            <a:off x="2921634" y="4107029"/>
            <a:ext cx="1814499" cy="899635"/>
          </a:xfrm>
          <a:custGeom>
            <a:avLst/>
            <a:gdLst>
              <a:gd name="connsiteX0" fmla="*/ 0 w 1758462"/>
              <a:gd name="connsiteY0" fmla="*/ 2438400 h 2438400"/>
              <a:gd name="connsiteX1" fmla="*/ 1055077 w 1758462"/>
              <a:gd name="connsiteY1" fmla="*/ 1617784 h 2438400"/>
              <a:gd name="connsiteX2" fmla="*/ 1758462 w 1758462"/>
              <a:gd name="connsiteY2" fmla="*/ 0 h 2438400"/>
              <a:gd name="connsiteX0" fmla="*/ 0 w 1735015"/>
              <a:gd name="connsiteY0" fmla="*/ 2430584 h 2430584"/>
              <a:gd name="connsiteX1" fmla="*/ 1055077 w 1735015"/>
              <a:gd name="connsiteY1" fmla="*/ 1609968 h 2430584"/>
              <a:gd name="connsiteX2" fmla="*/ 1735015 w 1735015"/>
              <a:gd name="connsiteY2" fmla="*/ 0 h 2430584"/>
              <a:gd name="connsiteX0" fmla="*/ 0 w 1735015"/>
              <a:gd name="connsiteY0" fmla="*/ 2430584 h 2430584"/>
              <a:gd name="connsiteX1" fmla="*/ 1055077 w 1735015"/>
              <a:gd name="connsiteY1" fmla="*/ 1609968 h 2430584"/>
              <a:gd name="connsiteX2" fmla="*/ 1735015 w 1735015"/>
              <a:gd name="connsiteY2" fmla="*/ 0 h 2430584"/>
              <a:gd name="connsiteX0" fmla="*/ 0 w 1735015"/>
              <a:gd name="connsiteY0" fmla="*/ 2430584 h 2430584"/>
              <a:gd name="connsiteX1" fmla="*/ 1109784 w 1735015"/>
              <a:gd name="connsiteY1" fmla="*/ 1609968 h 2430584"/>
              <a:gd name="connsiteX2" fmla="*/ 1735015 w 1735015"/>
              <a:gd name="connsiteY2" fmla="*/ 0 h 2430584"/>
            </a:gdLst>
            <a:ahLst/>
            <a:cxnLst>
              <a:cxn ang="0">
                <a:pos x="connsiteX0" y="connsiteY0"/>
              </a:cxn>
              <a:cxn ang="0">
                <a:pos x="connsiteX1" y="connsiteY1"/>
              </a:cxn>
              <a:cxn ang="0">
                <a:pos x="connsiteX2" y="connsiteY2"/>
              </a:cxn>
            </a:cxnLst>
            <a:rect l="l" t="t" r="r" b="b"/>
            <a:pathLst>
              <a:path w="1735015" h="2430584">
                <a:moveTo>
                  <a:pt x="0" y="2430584"/>
                </a:moveTo>
                <a:cubicBezTo>
                  <a:pt x="381000" y="2223476"/>
                  <a:pt x="820615" y="2015065"/>
                  <a:pt x="1109784" y="1609968"/>
                </a:cubicBezTo>
                <a:cubicBezTo>
                  <a:pt x="1398953" y="1204871"/>
                  <a:pt x="1678353" y="621323"/>
                  <a:pt x="1735015" y="0"/>
                </a:cubicBezTo>
              </a:path>
            </a:pathLst>
          </a:custGeom>
          <a:ln>
            <a:headEnd type="arrow"/>
            <a:tailEnd type="ova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H"/>
          </a:p>
        </p:txBody>
      </p:sp>
      <p:sp>
        <p:nvSpPr>
          <p:cNvPr id="25" name="Freeform: Shape 24">
            <a:extLst>
              <a:ext uri="{FF2B5EF4-FFF2-40B4-BE49-F238E27FC236}">
                <a16:creationId xmlns:a16="http://schemas.microsoft.com/office/drawing/2014/main" id="{128E78E6-6432-463D-87A9-D4605734796D}"/>
              </a:ext>
            </a:extLst>
          </p:cNvPr>
          <p:cNvSpPr/>
          <p:nvPr/>
        </p:nvSpPr>
        <p:spPr>
          <a:xfrm rot="13197013" flipH="1" flipV="1">
            <a:off x="3464951" y="3309059"/>
            <a:ext cx="903946" cy="582901"/>
          </a:xfrm>
          <a:custGeom>
            <a:avLst/>
            <a:gdLst>
              <a:gd name="connsiteX0" fmla="*/ 0 w 1758462"/>
              <a:gd name="connsiteY0" fmla="*/ 2438400 h 2438400"/>
              <a:gd name="connsiteX1" fmla="*/ 1055077 w 1758462"/>
              <a:gd name="connsiteY1" fmla="*/ 1617784 h 2438400"/>
              <a:gd name="connsiteX2" fmla="*/ 1758462 w 1758462"/>
              <a:gd name="connsiteY2" fmla="*/ 0 h 2438400"/>
              <a:gd name="connsiteX0" fmla="*/ 0 w 1735015"/>
              <a:gd name="connsiteY0" fmla="*/ 2430584 h 2430584"/>
              <a:gd name="connsiteX1" fmla="*/ 1055077 w 1735015"/>
              <a:gd name="connsiteY1" fmla="*/ 1609968 h 2430584"/>
              <a:gd name="connsiteX2" fmla="*/ 1735015 w 1735015"/>
              <a:gd name="connsiteY2" fmla="*/ 0 h 2430584"/>
              <a:gd name="connsiteX0" fmla="*/ 0 w 1735015"/>
              <a:gd name="connsiteY0" fmla="*/ 2430584 h 2430584"/>
              <a:gd name="connsiteX1" fmla="*/ 1055077 w 1735015"/>
              <a:gd name="connsiteY1" fmla="*/ 1609968 h 2430584"/>
              <a:gd name="connsiteX2" fmla="*/ 1735015 w 1735015"/>
              <a:gd name="connsiteY2" fmla="*/ 0 h 2430584"/>
              <a:gd name="connsiteX0" fmla="*/ 0 w 1735015"/>
              <a:gd name="connsiteY0" fmla="*/ 2430584 h 2430584"/>
              <a:gd name="connsiteX1" fmla="*/ 1109784 w 1735015"/>
              <a:gd name="connsiteY1" fmla="*/ 1609968 h 2430584"/>
              <a:gd name="connsiteX2" fmla="*/ 1735015 w 1735015"/>
              <a:gd name="connsiteY2" fmla="*/ 0 h 2430584"/>
            </a:gdLst>
            <a:ahLst/>
            <a:cxnLst>
              <a:cxn ang="0">
                <a:pos x="connsiteX0" y="connsiteY0"/>
              </a:cxn>
              <a:cxn ang="0">
                <a:pos x="connsiteX1" y="connsiteY1"/>
              </a:cxn>
              <a:cxn ang="0">
                <a:pos x="connsiteX2" y="connsiteY2"/>
              </a:cxn>
            </a:cxnLst>
            <a:rect l="l" t="t" r="r" b="b"/>
            <a:pathLst>
              <a:path w="1735015" h="2430584">
                <a:moveTo>
                  <a:pt x="0" y="2430584"/>
                </a:moveTo>
                <a:cubicBezTo>
                  <a:pt x="381000" y="2223476"/>
                  <a:pt x="820615" y="2015065"/>
                  <a:pt x="1109784" y="1609968"/>
                </a:cubicBezTo>
                <a:cubicBezTo>
                  <a:pt x="1398953" y="1204871"/>
                  <a:pt x="1678353" y="621323"/>
                  <a:pt x="1735015" y="0"/>
                </a:cubicBezTo>
              </a:path>
            </a:pathLst>
          </a:custGeom>
          <a:ln>
            <a:headEnd type="arrow"/>
            <a:tailEnd type="ova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H"/>
          </a:p>
        </p:txBody>
      </p:sp>
      <p:sp>
        <p:nvSpPr>
          <p:cNvPr id="26" name="TextBox 25">
            <a:extLst>
              <a:ext uri="{FF2B5EF4-FFF2-40B4-BE49-F238E27FC236}">
                <a16:creationId xmlns:a16="http://schemas.microsoft.com/office/drawing/2014/main" id="{A963C172-451A-4ED6-895C-1C3EBEF5B32C}"/>
              </a:ext>
            </a:extLst>
          </p:cNvPr>
          <p:cNvSpPr txBox="1"/>
          <p:nvPr/>
        </p:nvSpPr>
        <p:spPr>
          <a:xfrm>
            <a:off x="4359324" y="3325318"/>
            <a:ext cx="1301713" cy="738664"/>
          </a:xfrm>
          <a:prstGeom prst="rect">
            <a:avLst/>
          </a:prstGeom>
          <a:noFill/>
        </p:spPr>
        <p:txBody>
          <a:bodyPr wrap="square" rtlCol="0">
            <a:spAutoFit/>
          </a:bodyPr>
          <a:lstStyle/>
          <a:p>
            <a:pPr algn="ctr"/>
            <a:r>
              <a:rPr lang="en-US" sz="1400" dirty="0">
                <a:solidFill>
                  <a:schemeClr val="bg2">
                    <a:lumMod val="50000"/>
                  </a:schemeClr>
                </a:solidFill>
              </a:rPr>
              <a:t>Should be roughly the same</a:t>
            </a:r>
            <a:endParaRPr lang="en-CH" sz="1400" dirty="0">
              <a:solidFill>
                <a:schemeClr val="bg2">
                  <a:lumMod val="50000"/>
                </a:schemeClr>
              </a:solidFill>
            </a:endParaRPr>
          </a:p>
        </p:txBody>
      </p:sp>
    </p:spTree>
    <p:extLst>
      <p:ext uri="{BB962C8B-B14F-4D97-AF65-F5344CB8AC3E}">
        <p14:creationId xmlns:p14="http://schemas.microsoft.com/office/powerpoint/2010/main" val="2661435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CE32D353-F059-4CCF-BF36-3FDC17AB01A6}"/>
              </a:ext>
            </a:extLst>
          </p:cNvPr>
          <p:cNvGraphicFramePr>
            <a:graphicFrameLocks/>
          </p:cNvGraphicFramePr>
          <p:nvPr>
            <p:extLst>
              <p:ext uri="{D42A27DB-BD31-4B8C-83A1-F6EECF244321}">
                <p14:modId xmlns:p14="http://schemas.microsoft.com/office/powerpoint/2010/main" val="2837667123"/>
              </p:ext>
            </p:extLst>
          </p:nvPr>
        </p:nvGraphicFramePr>
        <p:xfrm>
          <a:off x="652074" y="1433225"/>
          <a:ext cx="10701726" cy="4802683"/>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1">
            <a:extLst>
              <a:ext uri="{FF2B5EF4-FFF2-40B4-BE49-F238E27FC236}">
                <a16:creationId xmlns:a16="http://schemas.microsoft.com/office/drawing/2014/main" id="{506FC188-A126-4EE4-AAFD-1702F7B8E963}"/>
              </a:ext>
            </a:extLst>
          </p:cNvPr>
          <p:cNvSpPr txBox="1">
            <a:spLocks/>
          </p:cNvSpPr>
          <p:nvPr/>
        </p:nvSpPr>
        <p:spPr>
          <a:xfrm>
            <a:off x="1426722"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Solar radiation |LB </a:t>
            </a:r>
            <a:endParaRPr lang="en-CH" dirty="0"/>
          </a:p>
        </p:txBody>
      </p:sp>
      <p:pic>
        <p:nvPicPr>
          <p:cNvPr id="7" name="Graphic 6" descr="Bar chart">
            <a:extLst>
              <a:ext uri="{FF2B5EF4-FFF2-40B4-BE49-F238E27FC236}">
                <a16:creationId xmlns:a16="http://schemas.microsoft.com/office/drawing/2014/main" id="{835BFEEC-5891-444A-96FA-8EA71AF837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811" y="518825"/>
            <a:ext cx="914400" cy="914400"/>
          </a:xfrm>
          <a:prstGeom prst="rect">
            <a:avLst/>
          </a:prstGeom>
        </p:spPr>
      </p:pic>
      <p:sp>
        <p:nvSpPr>
          <p:cNvPr id="8" name="Rectangle 7">
            <a:extLst>
              <a:ext uri="{FF2B5EF4-FFF2-40B4-BE49-F238E27FC236}">
                <a16:creationId xmlns:a16="http://schemas.microsoft.com/office/drawing/2014/main" id="{CB99E7F5-91D0-4FF9-A046-AA2ED76D0EED}"/>
              </a:ext>
            </a:extLst>
          </p:cNvPr>
          <p:cNvSpPr/>
          <p:nvPr/>
        </p:nvSpPr>
        <p:spPr>
          <a:xfrm>
            <a:off x="8448822" y="2028585"/>
            <a:ext cx="180348" cy="3869004"/>
          </a:xfrm>
          <a:prstGeom prst="rect">
            <a:avLst/>
          </a:prstGeom>
          <a:solidFill>
            <a:schemeClr val="accent4">
              <a:alpha val="3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CH" dirty="0"/>
          </a:p>
        </p:txBody>
      </p:sp>
      <p:sp>
        <p:nvSpPr>
          <p:cNvPr id="9" name="TextBox 8">
            <a:extLst>
              <a:ext uri="{FF2B5EF4-FFF2-40B4-BE49-F238E27FC236}">
                <a16:creationId xmlns:a16="http://schemas.microsoft.com/office/drawing/2014/main" id="{10C83D60-4392-4670-8F6A-8086A4E0DA82}"/>
              </a:ext>
            </a:extLst>
          </p:cNvPr>
          <p:cNvSpPr txBox="1"/>
          <p:nvPr/>
        </p:nvSpPr>
        <p:spPr>
          <a:xfrm>
            <a:off x="7510980" y="5897589"/>
            <a:ext cx="3266830" cy="738664"/>
          </a:xfrm>
          <a:prstGeom prst="rect">
            <a:avLst/>
          </a:prstGeom>
          <a:solidFill>
            <a:schemeClr val="accent4">
              <a:alpha val="35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n-US" sz="1400" dirty="0">
                <a:solidFill>
                  <a:schemeClr val="tx2"/>
                </a:solidFill>
              </a:rPr>
              <a:t>Around the day 265 (22.09) there is a really low average which reflects on the results of the hourly solar radiation </a:t>
            </a:r>
            <a:endParaRPr lang="en-CH" sz="1400" dirty="0">
              <a:solidFill>
                <a:schemeClr val="tx2"/>
              </a:solidFill>
            </a:endParaRPr>
          </a:p>
        </p:txBody>
      </p:sp>
    </p:spTree>
    <p:extLst>
      <p:ext uri="{BB962C8B-B14F-4D97-AF65-F5344CB8AC3E}">
        <p14:creationId xmlns:p14="http://schemas.microsoft.com/office/powerpoint/2010/main" val="350420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Group 65">
            <a:extLst>
              <a:ext uri="{FF2B5EF4-FFF2-40B4-BE49-F238E27FC236}">
                <a16:creationId xmlns:a16="http://schemas.microsoft.com/office/drawing/2014/main" id="{9B17DE8B-CF05-4E74-9957-34C4A461C764}"/>
              </a:ext>
            </a:extLst>
          </p:cNvPr>
          <p:cNvGrpSpPr/>
          <p:nvPr/>
        </p:nvGrpSpPr>
        <p:grpSpPr>
          <a:xfrm>
            <a:off x="1465142" y="1929111"/>
            <a:ext cx="5068414" cy="4342893"/>
            <a:chOff x="2106109" y="2330726"/>
            <a:chExt cx="4950994" cy="4242281"/>
          </a:xfrm>
        </p:grpSpPr>
        <p:pic>
          <p:nvPicPr>
            <p:cNvPr id="4" name="Picture 3">
              <a:extLst>
                <a:ext uri="{FF2B5EF4-FFF2-40B4-BE49-F238E27FC236}">
                  <a16:creationId xmlns:a16="http://schemas.microsoft.com/office/drawing/2014/main" id="{6686DE19-6A69-45A6-A15F-91729F637C84}"/>
                </a:ext>
              </a:extLst>
            </p:cNvPr>
            <p:cNvPicPr>
              <a:picLocks noChangeAspect="1"/>
            </p:cNvPicPr>
            <p:nvPr/>
          </p:nvPicPr>
          <p:blipFill rotWithShape="1">
            <a:blip r:embed="rId2">
              <a:extLst>
                <a:ext uri="{28A0092B-C50C-407E-A947-70E740481C1C}">
                  <a14:useLocalDpi xmlns:a14="http://schemas.microsoft.com/office/drawing/2010/main" val="0"/>
                </a:ext>
              </a:extLst>
            </a:blip>
            <a:srcRect l="26219" t="14908" r="27"/>
            <a:stretch/>
          </p:blipFill>
          <p:spPr>
            <a:xfrm>
              <a:off x="2154338" y="2330726"/>
              <a:ext cx="4902765" cy="4242281"/>
            </a:xfrm>
            <a:prstGeom prst="rect">
              <a:avLst/>
            </a:prstGeom>
          </p:spPr>
        </p:pic>
        <p:cxnSp>
          <p:nvCxnSpPr>
            <p:cNvPr id="6" name="Straight Connector 5">
              <a:extLst>
                <a:ext uri="{FF2B5EF4-FFF2-40B4-BE49-F238E27FC236}">
                  <a16:creationId xmlns:a16="http://schemas.microsoft.com/office/drawing/2014/main" id="{A98DE881-A49A-4D4E-9984-8F2AD53961F0}"/>
                </a:ext>
              </a:extLst>
            </p:cNvPr>
            <p:cNvCxnSpPr>
              <a:cxnSpLocks/>
            </p:cNvCxnSpPr>
            <p:nvPr/>
          </p:nvCxnSpPr>
          <p:spPr>
            <a:xfrm>
              <a:off x="3667539" y="3069339"/>
              <a:ext cx="1267240" cy="23654"/>
            </a:xfrm>
            <a:prstGeom prst="line">
              <a:avLst/>
            </a:prstGeom>
            <a:ln w="12700">
              <a:solidFill>
                <a:schemeClr val="bg1"/>
              </a:solidFill>
              <a:prstDash val="sysDash"/>
            </a:ln>
          </p:spPr>
          <p:style>
            <a:lnRef idx="1">
              <a:schemeClr val="accent3"/>
            </a:lnRef>
            <a:fillRef idx="0">
              <a:schemeClr val="accent3"/>
            </a:fillRef>
            <a:effectRef idx="0">
              <a:schemeClr val="accent3"/>
            </a:effectRef>
            <a:fontRef idx="minor">
              <a:schemeClr val="tx1"/>
            </a:fontRef>
          </p:style>
        </p:cxnSp>
        <p:cxnSp>
          <p:nvCxnSpPr>
            <p:cNvPr id="11" name="Straight Connector 10">
              <a:extLst>
                <a:ext uri="{FF2B5EF4-FFF2-40B4-BE49-F238E27FC236}">
                  <a16:creationId xmlns:a16="http://schemas.microsoft.com/office/drawing/2014/main" id="{0B7A530C-AF43-4ADC-A304-ED9397A43C87}"/>
                </a:ext>
              </a:extLst>
            </p:cNvPr>
            <p:cNvCxnSpPr>
              <a:cxnSpLocks/>
            </p:cNvCxnSpPr>
            <p:nvPr/>
          </p:nvCxnSpPr>
          <p:spPr>
            <a:xfrm>
              <a:off x="4338430" y="3315894"/>
              <a:ext cx="596349" cy="0"/>
            </a:xfrm>
            <a:prstGeom prst="line">
              <a:avLst/>
            </a:prstGeom>
            <a:ln w="12700">
              <a:solidFill>
                <a:schemeClr val="bg1"/>
              </a:solidFill>
              <a:prstDash val="sysDash"/>
            </a:ln>
          </p:spPr>
          <p:style>
            <a:lnRef idx="1">
              <a:schemeClr val="accent3"/>
            </a:lnRef>
            <a:fillRef idx="0">
              <a:schemeClr val="accent3"/>
            </a:fillRef>
            <a:effectRef idx="0">
              <a:schemeClr val="accent3"/>
            </a:effectRef>
            <a:fontRef idx="minor">
              <a:schemeClr val="tx1"/>
            </a:fontRef>
          </p:style>
        </p:cxnSp>
        <p:cxnSp>
          <p:nvCxnSpPr>
            <p:cNvPr id="15" name="Straight Arrow Connector 14">
              <a:extLst>
                <a:ext uri="{FF2B5EF4-FFF2-40B4-BE49-F238E27FC236}">
                  <a16:creationId xmlns:a16="http://schemas.microsoft.com/office/drawing/2014/main" id="{AD8E4917-BA50-4E0A-80FB-8826AEB9638C}"/>
                </a:ext>
              </a:extLst>
            </p:cNvPr>
            <p:cNvCxnSpPr/>
            <p:nvPr/>
          </p:nvCxnSpPr>
          <p:spPr>
            <a:xfrm>
              <a:off x="4934779" y="3092993"/>
              <a:ext cx="0" cy="222901"/>
            </a:xfrm>
            <a:prstGeom prst="straightConnector1">
              <a:avLst/>
            </a:prstGeom>
            <a:ln w="9525" cap="flat" cmpd="sng" algn="ctr">
              <a:solidFill>
                <a:schemeClr val="bg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401ADBCB-DCAE-4B3F-9209-0323F4FE69A3}"/>
                </a:ext>
              </a:extLst>
            </p:cNvPr>
            <p:cNvCxnSpPr>
              <a:cxnSpLocks/>
            </p:cNvCxnSpPr>
            <p:nvPr/>
          </p:nvCxnSpPr>
          <p:spPr>
            <a:xfrm>
              <a:off x="3273288" y="3044547"/>
              <a:ext cx="0" cy="2501488"/>
            </a:xfrm>
            <a:prstGeom prst="straightConnector1">
              <a:avLst/>
            </a:prstGeom>
            <a:ln w="9525" cap="flat" cmpd="sng" algn="ctr">
              <a:solidFill>
                <a:schemeClr val="bg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8DA461B9-C4BC-4691-A69B-DD498610CD76}"/>
                </a:ext>
              </a:extLst>
            </p:cNvPr>
            <p:cNvCxnSpPr>
              <a:cxnSpLocks/>
            </p:cNvCxnSpPr>
            <p:nvPr/>
          </p:nvCxnSpPr>
          <p:spPr>
            <a:xfrm>
              <a:off x="3667539" y="5511515"/>
              <a:ext cx="1267240" cy="23654"/>
            </a:xfrm>
            <a:prstGeom prst="line">
              <a:avLst/>
            </a:prstGeom>
            <a:ln w="12700">
              <a:solidFill>
                <a:schemeClr val="bg1"/>
              </a:solidFill>
              <a:prstDash val="sysDash"/>
            </a:ln>
          </p:spPr>
          <p:style>
            <a:lnRef idx="1">
              <a:schemeClr val="accent3"/>
            </a:lnRef>
            <a:fillRef idx="0">
              <a:schemeClr val="accent3"/>
            </a:fillRef>
            <a:effectRef idx="0">
              <a:schemeClr val="accent3"/>
            </a:effectRef>
            <a:fontRef idx="minor">
              <a:schemeClr val="tx1"/>
            </a:fontRef>
          </p:style>
        </p:cxnSp>
        <p:cxnSp>
          <p:nvCxnSpPr>
            <p:cNvPr id="28" name="Straight Arrow Connector 27">
              <a:extLst>
                <a:ext uri="{FF2B5EF4-FFF2-40B4-BE49-F238E27FC236}">
                  <a16:creationId xmlns:a16="http://schemas.microsoft.com/office/drawing/2014/main" id="{394F7102-54F7-4342-A291-7DC225DF6D27}"/>
                </a:ext>
              </a:extLst>
            </p:cNvPr>
            <p:cNvCxnSpPr>
              <a:cxnSpLocks/>
            </p:cNvCxnSpPr>
            <p:nvPr/>
          </p:nvCxnSpPr>
          <p:spPr>
            <a:xfrm>
              <a:off x="4934779" y="3319317"/>
              <a:ext cx="0" cy="2216778"/>
            </a:xfrm>
            <a:prstGeom prst="straightConnector1">
              <a:avLst/>
            </a:prstGeom>
            <a:ln w="9525" cap="flat" cmpd="sng" algn="ctr">
              <a:solidFill>
                <a:schemeClr val="bg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1FA019D1-EF50-404B-A656-90264944CAA4}"/>
                </a:ext>
              </a:extLst>
            </p:cNvPr>
            <p:cNvCxnSpPr>
              <a:cxnSpLocks/>
            </p:cNvCxnSpPr>
            <p:nvPr/>
          </p:nvCxnSpPr>
          <p:spPr>
            <a:xfrm>
              <a:off x="3667539" y="3245393"/>
              <a:ext cx="0" cy="809772"/>
            </a:xfrm>
            <a:prstGeom prst="line">
              <a:avLst/>
            </a:prstGeom>
            <a:ln w="12700">
              <a:solidFill>
                <a:schemeClr val="bg1"/>
              </a:solidFill>
              <a:prstDash val="sysDash"/>
            </a:ln>
          </p:spPr>
          <p:style>
            <a:lnRef idx="1">
              <a:schemeClr val="accent3"/>
            </a:lnRef>
            <a:fillRef idx="0">
              <a:schemeClr val="accent3"/>
            </a:fillRef>
            <a:effectRef idx="0">
              <a:schemeClr val="accent3"/>
            </a:effectRef>
            <a:fontRef idx="minor">
              <a:schemeClr val="tx1"/>
            </a:fontRef>
          </p:style>
        </p:cxnSp>
        <p:cxnSp>
          <p:nvCxnSpPr>
            <p:cNvPr id="34" name="Straight Connector 33">
              <a:extLst>
                <a:ext uri="{FF2B5EF4-FFF2-40B4-BE49-F238E27FC236}">
                  <a16:creationId xmlns:a16="http://schemas.microsoft.com/office/drawing/2014/main" id="{CF364637-6285-4EA6-A4B2-D3437FD52B59}"/>
                </a:ext>
              </a:extLst>
            </p:cNvPr>
            <p:cNvCxnSpPr>
              <a:cxnSpLocks/>
            </p:cNvCxnSpPr>
            <p:nvPr/>
          </p:nvCxnSpPr>
          <p:spPr>
            <a:xfrm>
              <a:off x="4338430" y="3315894"/>
              <a:ext cx="0" cy="739271"/>
            </a:xfrm>
            <a:prstGeom prst="line">
              <a:avLst/>
            </a:prstGeom>
            <a:ln w="12700">
              <a:solidFill>
                <a:schemeClr val="bg1"/>
              </a:solidFill>
              <a:prstDash val="sysDash"/>
            </a:ln>
          </p:spPr>
          <p:style>
            <a:lnRef idx="1">
              <a:schemeClr val="accent3"/>
            </a:lnRef>
            <a:fillRef idx="0">
              <a:schemeClr val="accent3"/>
            </a:fillRef>
            <a:effectRef idx="0">
              <a:schemeClr val="accent3"/>
            </a:effectRef>
            <a:fontRef idx="minor">
              <a:schemeClr val="tx1"/>
            </a:fontRef>
          </p:style>
        </p:cxnSp>
        <p:cxnSp>
          <p:nvCxnSpPr>
            <p:cNvPr id="37" name="Straight Arrow Connector 36">
              <a:extLst>
                <a:ext uri="{FF2B5EF4-FFF2-40B4-BE49-F238E27FC236}">
                  <a16:creationId xmlns:a16="http://schemas.microsoft.com/office/drawing/2014/main" id="{9F3AED28-E4F7-423B-AB3C-4AF07F1558D1}"/>
                </a:ext>
              </a:extLst>
            </p:cNvPr>
            <p:cNvCxnSpPr>
              <a:cxnSpLocks/>
            </p:cNvCxnSpPr>
            <p:nvPr/>
          </p:nvCxnSpPr>
          <p:spPr>
            <a:xfrm>
              <a:off x="3667539" y="4052315"/>
              <a:ext cx="670891" cy="2850"/>
            </a:xfrm>
            <a:prstGeom prst="straightConnector1">
              <a:avLst/>
            </a:prstGeom>
            <a:ln w="9525" cap="flat" cmpd="sng" algn="ctr">
              <a:solidFill>
                <a:schemeClr val="bg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1" name="TextBox 40">
              <a:extLst>
                <a:ext uri="{FF2B5EF4-FFF2-40B4-BE49-F238E27FC236}">
                  <a16:creationId xmlns:a16="http://schemas.microsoft.com/office/drawing/2014/main" id="{00FEF563-8BD8-4017-A3B2-F062DBD2A428}"/>
                </a:ext>
              </a:extLst>
            </p:cNvPr>
            <p:cNvSpPr txBox="1"/>
            <p:nvPr/>
          </p:nvSpPr>
          <p:spPr>
            <a:xfrm>
              <a:off x="4977341" y="3044547"/>
              <a:ext cx="1585291" cy="276999"/>
            </a:xfrm>
            <a:prstGeom prst="rect">
              <a:avLst/>
            </a:prstGeom>
            <a:noFill/>
            <a:ln>
              <a:noFill/>
            </a:ln>
          </p:spPr>
          <p:txBody>
            <a:bodyPr wrap="square" rtlCol="0">
              <a:spAutoFit/>
            </a:bodyPr>
            <a:lstStyle/>
            <a:p>
              <a:r>
                <a:rPr lang="en-US" sz="1200" dirty="0">
                  <a:solidFill>
                    <a:schemeClr val="bg1"/>
                  </a:solidFill>
                </a:rPr>
                <a:t>PV Height</a:t>
              </a:r>
              <a:endParaRPr lang="en-CH" sz="1200" dirty="0">
                <a:solidFill>
                  <a:schemeClr val="bg1"/>
                </a:solidFill>
              </a:endParaRPr>
            </a:p>
          </p:txBody>
        </p:sp>
        <p:sp>
          <p:nvSpPr>
            <p:cNvPr id="42" name="TextBox 41">
              <a:extLst>
                <a:ext uri="{FF2B5EF4-FFF2-40B4-BE49-F238E27FC236}">
                  <a16:creationId xmlns:a16="http://schemas.microsoft.com/office/drawing/2014/main" id="{C70C9493-3BDF-4E7A-9F9E-2624EBC0F08B}"/>
                </a:ext>
              </a:extLst>
            </p:cNvPr>
            <p:cNvSpPr txBox="1"/>
            <p:nvPr/>
          </p:nvSpPr>
          <p:spPr>
            <a:xfrm>
              <a:off x="2385077" y="5005537"/>
              <a:ext cx="946703" cy="461665"/>
            </a:xfrm>
            <a:prstGeom prst="rect">
              <a:avLst/>
            </a:prstGeom>
            <a:noFill/>
            <a:ln>
              <a:noFill/>
            </a:ln>
          </p:spPr>
          <p:txBody>
            <a:bodyPr wrap="square" rtlCol="0">
              <a:spAutoFit/>
            </a:bodyPr>
            <a:lstStyle/>
            <a:p>
              <a:pPr algn="ctr"/>
              <a:r>
                <a:rPr lang="en-US" sz="1200" dirty="0">
                  <a:solidFill>
                    <a:schemeClr val="bg1"/>
                  </a:solidFill>
                </a:rPr>
                <a:t>Floor to floor height</a:t>
              </a:r>
              <a:endParaRPr lang="en-CH" sz="1200" dirty="0">
                <a:solidFill>
                  <a:schemeClr val="bg1"/>
                </a:solidFill>
              </a:endParaRPr>
            </a:p>
          </p:txBody>
        </p:sp>
        <p:sp>
          <p:nvSpPr>
            <p:cNvPr id="43" name="TextBox 42">
              <a:extLst>
                <a:ext uri="{FF2B5EF4-FFF2-40B4-BE49-F238E27FC236}">
                  <a16:creationId xmlns:a16="http://schemas.microsoft.com/office/drawing/2014/main" id="{8766A84B-8171-4EA2-B9F9-5C198436300C}"/>
                </a:ext>
              </a:extLst>
            </p:cNvPr>
            <p:cNvSpPr txBox="1"/>
            <p:nvPr/>
          </p:nvSpPr>
          <p:spPr>
            <a:xfrm>
              <a:off x="3667539" y="4078161"/>
              <a:ext cx="1585291" cy="276999"/>
            </a:xfrm>
            <a:prstGeom prst="rect">
              <a:avLst/>
            </a:prstGeom>
            <a:noFill/>
            <a:ln>
              <a:noFill/>
            </a:ln>
          </p:spPr>
          <p:txBody>
            <a:bodyPr wrap="square" rtlCol="0">
              <a:spAutoFit/>
            </a:bodyPr>
            <a:lstStyle/>
            <a:p>
              <a:r>
                <a:rPr lang="en-US" sz="1200" dirty="0">
                  <a:solidFill>
                    <a:schemeClr val="bg1"/>
                  </a:solidFill>
                </a:rPr>
                <a:t>PV Depth</a:t>
              </a:r>
              <a:endParaRPr lang="en-CH" sz="1200" dirty="0">
                <a:solidFill>
                  <a:schemeClr val="bg1"/>
                </a:solidFill>
              </a:endParaRPr>
            </a:p>
          </p:txBody>
        </p:sp>
        <p:sp>
          <p:nvSpPr>
            <p:cNvPr id="44" name="TextBox 43">
              <a:extLst>
                <a:ext uri="{FF2B5EF4-FFF2-40B4-BE49-F238E27FC236}">
                  <a16:creationId xmlns:a16="http://schemas.microsoft.com/office/drawing/2014/main" id="{AF2452A6-8526-4B67-9A9F-9BD37B7F5988}"/>
                </a:ext>
              </a:extLst>
            </p:cNvPr>
            <p:cNvSpPr txBox="1"/>
            <p:nvPr/>
          </p:nvSpPr>
          <p:spPr>
            <a:xfrm>
              <a:off x="4934779" y="4537163"/>
              <a:ext cx="1585291" cy="276999"/>
            </a:xfrm>
            <a:prstGeom prst="rect">
              <a:avLst/>
            </a:prstGeom>
            <a:noFill/>
            <a:ln>
              <a:noFill/>
            </a:ln>
          </p:spPr>
          <p:txBody>
            <a:bodyPr wrap="square" rtlCol="0">
              <a:spAutoFit/>
            </a:bodyPr>
            <a:lstStyle/>
            <a:p>
              <a:r>
                <a:rPr lang="en-US" sz="1200" dirty="0">
                  <a:solidFill>
                    <a:schemeClr val="bg1"/>
                  </a:solidFill>
                </a:rPr>
                <a:t>Glass height</a:t>
              </a:r>
              <a:endParaRPr lang="en-CH" sz="1200" dirty="0">
                <a:solidFill>
                  <a:schemeClr val="bg1"/>
                </a:solidFill>
              </a:endParaRPr>
            </a:p>
          </p:txBody>
        </p:sp>
        <p:cxnSp>
          <p:nvCxnSpPr>
            <p:cNvPr id="45" name="Straight Arrow Connector 44">
              <a:extLst>
                <a:ext uri="{FF2B5EF4-FFF2-40B4-BE49-F238E27FC236}">
                  <a16:creationId xmlns:a16="http://schemas.microsoft.com/office/drawing/2014/main" id="{B9CB649A-D5AF-46C4-83CF-A98E5AF0E1AE}"/>
                </a:ext>
              </a:extLst>
            </p:cNvPr>
            <p:cNvCxnSpPr/>
            <p:nvPr/>
          </p:nvCxnSpPr>
          <p:spPr>
            <a:xfrm>
              <a:off x="2488096" y="3022492"/>
              <a:ext cx="0" cy="222901"/>
            </a:xfrm>
            <a:prstGeom prst="straightConnector1">
              <a:avLst/>
            </a:prstGeom>
            <a:ln w="9525" cap="flat" cmpd="sng" algn="ctr">
              <a:solidFill>
                <a:schemeClr val="bg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6" name="TextBox 45">
              <a:extLst>
                <a:ext uri="{FF2B5EF4-FFF2-40B4-BE49-F238E27FC236}">
                  <a16:creationId xmlns:a16="http://schemas.microsoft.com/office/drawing/2014/main" id="{47A70CF7-767E-4F5A-8486-E29D670989FC}"/>
                </a:ext>
              </a:extLst>
            </p:cNvPr>
            <p:cNvSpPr txBox="1"/>
            <p:nvPr/>
          </p:nvSpPr>
          <p:spPr>
            <a:xfrm>
              <a:off x="2106109" y="3245393"/>
              <a:ext cx="946703" cy="461665"/>
            </a:xfrm>
            <a:prstGeom prst="rect">
              <a:avLst/>
            </a:prstGeom>
            <a:noFill/>
            <a:ln>
              <a:noFill/>
            </a:ln>
          </p:spPr>
          <p:txBody>
            <a:bodyPr wrap="square" rtlCol="0">
              <a:spAutoFit/>
            </a:bodyPr>
            <a:lstStyle/>
            <a:p>
              <a:pPr algn="ctr"/>
              <a:r>
                <a:rPr lang="en-US" sz="1200" dirty="0">
                  <a:solidFill>
                    <a:schemeClr val="bg1"/>
                  </a:solidFill>
                </a:rPr>
                <a:t>Slab thickness</a:t>
              </a:r>
              <a:endParaRPr lang="en-CH" sz="1200" dirty="0">
                <a:solidFill>
                  <a:schemeClr val="bg1"/>
                </a:solidFill>
              </a:endParaRPr>
            </a:p>
          </p:txBody>
        </p:sp>
        <p:sp>
          <p:nvSpPr>
            <p:cNvPr id="47" name="Arc 46">
              <a:extLst>
                <a:ext uri="{FF2B5EF4-FFF2-40B4-BE49-F238E27FC236}">
                  <a16:creationId xmlns:a16="http://schemas.microsoft.com/office/drawing/2014/main" id="{3244173D-343D-4188-ABE4-CF4D6445A70A}"/>
                </a:ext>
              </a:extLst>
            </p:cNvPr>
            <p:cNvSpPr/>
            <p:nvPr/>
          </p:nvSpPr>
          <p:spPr>
            <a:xfrm rot="13767496">
              <a:off x="4027758" y="3160791"/>
              <a:ext cx="239369" cy="239369"/>
            </a:xfrm>
            <a:prstGeom prst="arc">
              <a:avLst>
                <a:gd name="adj1" fmla="val 18118501"/>
                <a:gd name="adj2" fmla="val 57881"/>
              </a:avLst>
            </a:prstGeom>
            <a:ln>
              <a:solidFill>
                <a:schemeClr val="bg1"/>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CH"/>
            </a:p>
          </p:txBody>
        </p:sp>
        <p:cxnSp>
          <p:nvCxnSpPr>
            <p:cNvPr id="49" name="Straight Connector 48">
              <a:extLst>
                <a:ext uri="{FF2B5EF4-FFF2-40B4-BE49-F238E27FC236}">
                  <a16:creationId xmlns:a16="http://schemas.microsoft.com/office/drawing/2014/main" id="{B8E01D27-9AA4-4EDD-AF4F-549942B3D0C0}"/>
                </a:ext>
              </a:extLst>
            </p:cNvPr>
            <p:cNvCxnSpPr>
              <a:cxnSpLocks/>
              <a:stCxn id="47" idx="0"/>
            </p:cNvCxnSpPr>
            <p:nvPr/>
          </p:nvCxnSpPr>
          <p:spPr>
            <a:xfrm>
              <a:off x="4029094" y="3298304"/>
              <a:ext cx="299361" cy="2643"/>
            </a:xfrm>
            <a:prstGeom prst="line">
              <a:avLst/>
            </a:prstGeom>
            <a:ln>
              <a:solidFill>
                <a:schemeClr val="bg1"/>
              </a:solidFill>
            </a:ln>
          </p:spPr>
          <p:style>
            <a:lnRef idx="2">
              <a:schemeClr val="accent3"/>
            </a:lnRef>
            <a:fillRef idx="0">
              <a:schemeClr val="accent3"/>
            </a:fillRef>
            <a:effectRef idx="1">
              <a:schemeClr val="accent3"/>
            </a:effectRef>
            <a:fontRef idx="minor">
              <a:schemeClr val="tx1"/>
            </a:fontRef>
          </p:style>
        </p:cxnSp>
        <p:cxnSp>
          <p:nvCxnSpPr>
            <p:cNvPr id="51" name="Straight Connector 50">
              <a:extLst>
                <a:ext uri="{FF2B5EF4-FFF2-40B4-BE49-F238E27FC236}">
                  <a16:creationId xmlns:a16="http://schemas.microsoft.com/office/drawing/2014/main" id="{5EF142B2-13F5-402F-8BEA-97D4F680F928}"/>
                </a:ext>
              </a:extLst>
            </p:cNvPr>
            <p:cNvCxnSpPr>
              <a:cxnSpLocks/>
              <a:stCxn id="47" idx="2"/>
            </p:cNvCxnSpPr>
            <p:nvPr/>
          </p:nvCxnSpPr>
          <p:spPr>
            <a:xfrm>
              <a:off x="4071190" y="3188226"/>
              <a:ext cx="245000" cy="110078"/>
            </a:xfrm>
            <a:prstGeom prst="line">
              <a:avLst/>
            </a:prstGeom>
            <a:ln>
              <a:solidFill>
                <a:schemeClr val="bg1"/>
              </a:solidFill>
            </a:ln>
          </p:spPr>
          <p:style>
            <a:lnRef idx="2">
              <a:schemeClr val="accent3"/>
            </a:lnRef>
            <a:fillRef idx="0">
              <a:schemeClr val="accent3"/>
            </a:fillRef>
            <a:effectRef idx="1">
              <a:schemeClr val="accent3"/>
            </a:effectRef>
            <a:fontRef idx="minor">
              <a:schemeClr val="tx1"/>
            </a:fontRef>
          </p:style>
        </p:cxnSp>
        <p:sp>
          <p:nvSpPr>
            <p:cNvPr id="62" name="Freeform: Shape 61">
              <a:extLst>
                <a:ext uri="{FF2B5EF4-FFF2-40B4-BE49-F238E27FC236}">
                  <a16:creationId xmlns:a16="http://schemas.microsoft.com/office/drawing/2014/main" id="{038AAA28-0324-458D-A9F4-2FBF626169BC}"/>
                </a:ext>
              </a:extLst>
            </p:cNvPr>
            <p:cNvSpPr/>
            <p:nvPr/>
          </p:nvSpPr>
          <p:spPr>
            <a:xfrm rot="1046799">
              <a:off x="4258576" y="2746305"/>
              <a:ext cx="300217" cy="542719"/>
            </a:xfrm>
            <a:custGeom>
              <a:avLst/>
              <a:gdLst>
                <a:gd name="connsiteX0" fmla="*/ 3378 w 122796"/>
                <a:gd name="connsiteY0" fmla="*/ 515203 h 515203"/>
                <a:gd name="connsiteX1" fmla="*/ 122796 w 122796"/>
                <a:gd name="connsiteY1" fmla="*/ 0 h 515203"/>
              </a:gdLst>
              <a:ahLst/>
              <a:cxnLst>
                <a:cxn ang="0">
                  <a:pos x="connsiteX0" y="connsiteY0"/>
                </a:cxn>
                <a:cxn ang="0">
                  <a:pos x="connsiteX1" y="connsiteY1"/>
                </a:cxn>
              </a:cxnLst>
              <a:rect l="l" t="t" r="r" b="b"/>
              <a:pathLst>
                <a:path w="122796" h="515203">
                  <a:moveTo>
                    <a:pt x="3378" y="515203"/>
                  </a:moveTo>
                  <a:cubicBezTo>
                    <a:pt x="-4015" y="373323"/>
                    <a:pt x="-11407" y="231443"/>
                    <a:pt x="122796" y="0"/>
                  </a:cubicBezTo>
                </a:path>
              </a:pathLst>
            </a:custGeom>
            <a:ln>
              <a:solidFill>
                <a:schemeClr val="bg1"/>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dirty="0"/>
            </a:p>
          </p:txBody>
        </p:sp>
        <p:sp>
          <p:nvSpPr>
            <p:cNvPr id="63" name="TextBox 62">
              <a:extLst>
                <a:ext uri="{FF2B5EF4-FFF2-40B4-BE49-F238E27FC236}">
                  <a16:creationId xmlns:a16="http://schemas.microsoft.com/office/drawing/2014/main" id="{4577C8A5-9DA2-45E3-B884-D6B79A194D38}"/>
                </a:ext>
              </a:extLst>
            </p:cNvPr>
            <p:cNvSpPr txBox="1"/>
            <p:nvPr/>
          </p:nvSpPr>
          <p:spPr>
            <a:xfrm>
              <a:off x="4605720" y="2627798"/>
              <a:ext cx="1585291" cy="276999"/>
            </a:xfrm>
            <a:prstGeom prst="rect">
              <a:avLst/>
            </a:prstGeom>
            <a:noFill/>
            <a:ln>
              <a:noFill/>
            </a:ln>
          </p:spPr>
          <p:txBody>
            <a:bodyPr wrap="square" rtlCol="0">
              <a:spAutoFit/>
            </a:bodyPr>
            <a:lstStyle/>
            <a:p>
              <a:r>
                <a:rPr lang="en-US" sz="1200" dirty="0">
                  <a:solidFill>
                    <a:schemeClr val="bg1"/>
                  </a:solidFill>
                </a:rPr>
                <a:t>Vertical angle</a:t>
              </a:r>
              <a:endParaRPr lang="en-CH" sz="1200" dirty="0">
                <a:solidFill>
                  <a:schemeClr val="bg1"/>
                </a:solidFill>
              </a:endParaRPr>
            </a:p>
          </p:txBody>
        </p:sp>
      </p:grpSp>
      <p:pic>
        <p:nvPicPr>
          <p:cNvPr id="64" name="Graphic 63" descr="Playbook">
            <a:extLst>
              <a:ext uri="{FF2B5EF4-FFF2-40B4-BE49-F238E27FC236}">
                <a16:creationId xmlns:a16="http://schemas.microsoft.com/office/drawing/2014/main" id="{EC380A5B-2526-4902-A46C-10644BC593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1000" y="518825"/>
            <a:ext cx="861338" cy="861338"/>
          </a:xfrm>
          <a:prstGeom prst="rect">
            <a:avLst/>
          </a:prstGeom>
        </p:spPr>
      </p:pic>
      <p:sp>
        <p:nvSpPr>
          <p:cNvPr id="65" name="Title 1">
            <a:extLst>
              <a:ext uri="{FF2B5EF4-FFF2-40B4-BE49-F238E27FC236}">
                <a16:creationId xmlns:a16="http://schemas.microsoft.com/office/drawing/2014/main" id="{49657372-55E8-4129-A263-7B0C750F2C92}"/>
              </a:ext>
            </a:extLst>
          </p:cNvPr>
          <p:cNvSpPr txBox="1">
            <a:spLocks/>
          </p:cNvSpPr>
          <p:nvPr/>
        </p:nvSpPr>
        <p:spPr>
          <a:xfrm>
            <a:off x="1399828" y="365125"/>
            <a:ext cx="67023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Geometry parameters</a:t>
            </a:r>
            <a:endParaRPr lang="en-CH" dirty="0"/>
          </a:p>
        </p:txBody>
      </p:sp>
      <p:pic>
        <p:nvPicPr>
          <p:cNvPr id="69" name="Picture 68" descr="A insect on the ground&#10;&#10;Description generated with high confidence">
            <a:extLst>
              <a:ext uri="{FF2B5EF4-FFF2-40B4-BE49-F238E27FC236}">
                <a16:creationId xmlns:a16="http://schemas.microsoft.com/office/drawing/2014/main" id="{4EE0AB12-0A85-48B8-9166-C11FEAF7FEC0}"/>
              </a:ext>
            </a:extLst>
          </p:cNvPr>
          <p:cNvPicPr>
            <a:picLocks noChangeAspect="1"/>
          </p:cNvPicPr>
          <p:nvPr/>
        </p:nvPicPr>
        <p:blipFill>
          <a:blip r:embed="rId5"/>
          <a:stretch>
            <a:fillRect/>
          </a:stretch>
        </p:blipFill>
        <p:spPr>
          <a:xfrm>
            <a:off x="8864221" y="3292814"/>
            <a:ext cx="1566018" cy="1566019"/>
          </a:xfrm>
          <a:prstGeom prst="rect">
            <a:avLst/>
          </a:prstGeom>
        </p:spPr>
      </p:pic>
      <p:sp>
        <p:nvSpPr>
          <p:cNvPr id="75" name="Arrow: Right 74">
            <a:extLst>
              <a:ext uri="{FF2B5EF4-FFF2-40B4-BE49-F238E27FC236}">
                <a16:creationId xmlns:a16="http://schemas.microsoft.com/office/drawing/2014/main" id="{5495A2CD-766E-4F6D-95B7-4D2900154343}"/>
              </a:ext>
            </a:extLst>
          </p:cNvPr>
          <p:cNvSpPr/>
          <p:nvPr/>
        </p:nvSpPr>
        <p:spPr>
          <a:xfrm>
            <a:off x="7173380" y="3837842"/>
            <a:ext cx="1173728" cy="525429"/>
          </a:xfrm>
          <a:prstGeom prst="rightArrow">
            <a:avLst>
              <a:gd name="adj1" fmla="val 35478"/>
              <a:gd name="adj2" fmla="val 59887"/>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CH"/>
          </a:p>
        </p:txBody>
      </p:sp>
    </p:spTree>
    <p:extLst>
      <p:ext uri="{BB962C8B-B14F-4D97-AF65-F5344CB8AC3E}">
        <p14:creationId xmlns:p14="http://schemas.microsoft.com/office/powerpoint/2010/main" val="1044619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F47992-0EEB-4021-896B-6D03ACE99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69" y="1690688"/>
            <a:ext cx="10515236" cy="4656608"/>
          </a:xfrm>
          <a:prstGeom prst="rect">
            <a:avLst/>
          </a:prstGeom>
        </p:spPr>
      </p:pic>
      <p:pic>
        <p:nvPicPr>
          <p:cNvPr id="10" name="Graphic 9" descr="List">
            <a:extLst>
              <a:ext uri="{FF2B5EF4-FFF2-40B4-BE49-F238E27FC236}">
                <a16:creationId xmlns:a16="http://schemas.microsoft.com/office/drawing/2014/main" id="{B20FF0B5-C2BC-41A5-8F4B-6EE73164A3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1000" y="518825"/>
            <a:ext cx="861338" cy="861338"/>
          </a:xfrm>
          <a:prstGeom prst="rect">
            <a:avLst/>
          </a:prstGeom>
        </p:spPr>
      </p:pic>
      <p:sp>
        <p:nvSpPr>
          <p:cNvPr id="11" name="Title 1">
            <a:extLst>
              <a:ext uri="{FF2B5EF4-FFF2-40B4-BE49-F238E27FC236}">
                <a16:creationId xmlns:a16="http://schemas.microsoft.com/office/drawing/2014/main" id="{B3035A25-DC5E-4643-A41C-9B00976F45ED}"/>
              </a:ext>
            </a:extLst>
          </p:cNvPr>
          <p:cNvSpPr txBox="1">
            <a:spLocks/>
          </p:cNvSpPr>
          <p:nvPr/>
        </p:nvSpPr>
        <p:spPr>
          <a:xfrm>
            <a:off x="1399828"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3for2 Concept</a:t>
            </a:r>
            <a:endParaRPr lang="en-CH" dirty="0"/>
          </a:p>
        </p:txBody>
      </p:sp>
      <p:sp>
        <p:nvSpPr>
          <p:cNvPr id="14" name="TextBox 13">
            <a:extLst>
              <a:ext uri="{FF2B5EF4-FFF2-40B4-BE49-F238E27FC236}">
                <a16:creationId xmlns:a16="http://schemas.microsoft.com/office/drawing/2014/main" id="{A83D1B54-51C8-4649-B223-8BAB1AF4DFD4}"/>
              </a:ext>
            </a:extLst>
          </p:cNvPr>
          <p:cNvSpPr txBox="1"/>
          <p:nvPr/>
        </p:nvSpPr>
        <p:spPr>
          <a:xfrm>
            <a:off x="6063521" y="6488668"/>
            <a:ext cx="6056027" cy="276999"/>
          </a:xfrm>
          <a:prstGeom prst="rect">
            <a:avLst/>
          </a:prstGeom>
          <a:solidFill>
            <a:schemeClr val="bg1">
              <a:alpha val="70000"/>
            </a:schemeClr>
          </a:solidFill>
        </p:spPr>
        <p:txBody>
          <a:bodyPr wrap="square" rtlCol="0">
            <a:spAutoFit/>
          </a:bodyPr>
          <a:lstStyle/>
          <a:p>
            <a:r>
              <a:rPr lang="en-US" sz="1200" dirty="0"/>
              <a:t>Source: Arno Schlueter and Adam </a:t>
            </a:r>
            <a:r>
              <a:rPr lang="en-US" sz="1200" dirty="0" err="1"/>
              <a:t>Rysanek</a:t>
            </a:r>
            <a:r>
              <a:rPr lang="en-US" sz="1200" dirty="0"/>
              <a:t>. 3for2 beyond efficiency presentation, 2016. </a:t>
            </a:r>
            <a:endParaRPr lang="en-CH" sz="1200" dirty="0"/>
          </a:p>
        </p:txBody>
      </p:sp>
    </p:spTree>
    <p:extLst>
      <p:ext uri="{BB962C8B-B14F-4D97-AF65-F5344CB8AC3E}">
        <p14:creationId xmlns:p14="http://schemas.microsoft.com/office/powerpoint/2010/main" val="3684415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19E3AE-B434-4820-9C18-40F1F5AA468C}"/>
              </a:ext>
            </a:extLst>
          </p:cNvPr>
          <p:cNvSpPr/>
          <p:nvPr/>
        </p:nvSpPr>
        <p:spPr>
          <a:xfrm>
            <a:off x="1242338" y="2372853"/>
            <a:ext cx="3306216" cy="2542363"/>
          </a:xfrm>
          <a:prstGeom prst="rect">
            <a:avLst/>
          </a:prstGeom>
        </p:spPr>
        <p:txBody>
          <a:bodyPr wrap="square">
            <a:spAutoFit/>
          </a:bodyPr>
          <a:lstStyle/>
          <a:p>
            <a:pPr algn="just">
              <a:lnSpc>
                <a:spcPct val="150000"/>
              </a:lnSpc>
            </a:pPr>
            <a:r>
              <a:rPr lang="en-US" dirty="0">
                <a:solidFill>
                  <a:srgbClr val="222222"/>
                </a:solidFill>
                <a:latin typeface="Calibri" panose="020F0502020204030204" pitchFamily="34" charset="0"/>
                <a:ea typeface="Times New Roman" panose="02020603050405020304" pitchFamily="18" charset="0"/>
              </a:rPr>
              <a:t>Solar facade will try to address the solar electricity production to reach total building electricity consumption expected for the end of research project in 2018 of </a:t>
            </a:r>
            <a:r>
              <a:rPr lang="en-US" b="1" dirty="0">
                <a:solidFill>
                  <a:schemeClr val="accent2"/>
                </a:solidFill>
                <a:latin typeface="Calibri" panose="020F0502020204030204" pitchFamily="34" charset="0"/>
                <a:ea typeface="Times New Roman" panose="02020603050405020304" pitchFamily="18" charset="0"/>
              </a:rPr>
              <a:t>47.4 kWh/m²/year </a:t>
            </a:r>
            <a:endParaRPr lang="en-CH" b="1" dirty="0">
              <a:solidFill>
                <a:schemeClr val="accent2"/>
              </a:solidFill>
            </a:endParaRPr>
          </a:p>
        </p:txBody>
      </p:sp>
      <p:pic>
        <p:nvPicPr>
          <p:cNvPr id="6" name="Graphic 5" descr="List">
            <a:extLst>
              <a:ext uri="{FF2B5EF4-FFF2-40B4-BE49-F238E27FC236}">
                <a16:creationId xmlns:a16="http://schemas.microsoft.com/office/drawing/2014/main" id="{58B2D262-F739-4CC5-8C8F-D455F6361C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1000" y="518825"/>
            <a:ext cx="861338" cy="861338"/>
          </a:xfrm>
          <a:prstGeom prst="rect">
            <a:avLst/>
          </a:prstGeom>
        </p:spPr>
      </p:pic>
      <p:sp>
        <p:nvSpPr>
          <p:cNvPr id="7" name="Title 1">
            <a:extLst>
              <a:ext uri="{FF2B5EF4-FFF2-40B4-BE49-F238E27FC236}">
                <a16:creationId xmlns:a16="http://schemas.microsoft.com/office/drawing/2014/main" id="{9CBE93DD-52BD-4006-BF67-97B963C5ADA8}"/>
              </a:ext>
            </a:extLst>
          </p:cNvPr>
          <p:cNvSpPr txBox="1">
            <a:spLocks/>
          </p:cNvSpPr>
          <p:nvPr/>
        </p:nvSpPr>
        <p:spPr>
          <a:xfrm>
            <a:off x="1399828"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Benchmark</a:t>
            </a:r>
            <a:endParaRPr lang="en-CH" dirty="0"/>
          </a:p>
        </p:txBody>
      </p:sp>
      <p:grpSp>
        <p:nvGrpSpPr>
          <p:cNvPr id="10" name="Group 9">
            <a:extLst>
              <a:ext uri="{FF2B5EF4-FFF2-40B4-BE49-F238E27FC236}">
                <a16:creationId xmlns:a16="http://schemas.microsoft.com/office/drawing/2014/main" id="{97045E92-8166-472C-B1DA-6EDE97D8EB95}"/>
              </a:ext>
            </a:extLst>
          </p:cNvPr>
          <p:cNvGrpSpPr/>
          <p:nvPr/>
        </p:nvGrpSpPr>
        <p:grpSpPr>
          <a:xfrm>
            <a:off x="4966625" y="1614361"/>
            <a:ext cx="6920575" cy="4059345"/>
            <a:chOff x="4896286" y="1380163"/>
            <a:chExt cx="6920575" cy="4059345"/>
          </a:xfrm>
        </p:grpSpPr>
        <p:pic>
          <p:nvPicPr>
            <p:cNvPr id="3" name="Picture 2" descr="https://lh3.googleusercontent.com/Y5vRBCuuD1kKqYKDwJ2Cykzwp4g3nS5-r87efZ0e0UPQNFhuKyyNukPitvxgLtHNPxLbx1qBcvXzjvWP_-gAhtqT6V3cwTsvFP3FBlRiOGlsbmxKhClE2gO4Lt23RlzgOzKkoJZI">
              <a:extLst>
                <a:ext uri="{FF2B5EF4-FFF2-40B4-BE49-F238E27FC236}">
                  <a16:creationId xmlns:a16="http://schemas.microsoft.com/office/drawing/2014/main" id="{3576FE30-CFCE-46C8-932B-E0EE0E747DB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6286" y="1380163"/>
              <a:ext cx="6430620" cy="4059345"/>
            </a:xfrm>
            <a:prstGeom prst="rect">
              <a:avLst/>
            </a:prstGeom>
            <a:noFill/>
            <a:ln>
              <a:noFill/>
            </a:ln>
          </p:spPr>
        </p:pic>
        <p:sp>
          <p:nvSpPr>
            <p:cNvPr id="8" name="TextBox 7">
              <a:extLst>
                <a:ext uri="{FF2B5EF4-FFF2-40B4-BE49-F238E27FC236}">
                  <a16:creationId xmlns:a16="http://schemas.microsoft.com/office/drawing/2014/main" id="{6F2A41E1-9892-45B0-8F11-02FFE108A7A0}"/>
                </a:ext>
              </a:extLst>
            </p:cNvPr>
            <p:cNvSpPr txBox="1"/>
            <p:nvPr/>
          </p:nvSpPr>
          <p:spPr>
            <a:xfrm>
              <a:off x="10540143" y="1690688"/>
              <a:ext cx="1276718" cy="276999"/>
            </a:xfrm>
            <a:prstGeom prst="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dirty="0">
                  <a:solidFill>
                    <a:schemeClr val="bg2">
                      <a:lumMod val="50000"/>
                    </a:schemeClr>
                  </a:solidFill>
                </a:rPr>
                <a:t>~47.4 kWh/m2.y</a:t>
              </a:r>
              <a:endParaRPr lang="en-CH" sz="1200" dirty="0">
                <a:solidFill>
                  <a:schemeClr val="bg2">
                    <a:lumMod val="50000"/>
                  </a:schemeClr>
                </a:solidFill>
              </a:endParaRPr>
            </a:p>
          </p:txBody>
        </p:sp>
        <p:sp>
          <p:nvSpPr>
            <p:cNvPr id="9" name="Freeform: Shape 8">
              <a:extLst>
                <a:ext uri="{FF2B5EF4-FFF2-40B4-BE49-F238E27FC236}">
                  <a16:creationId xmlns:a16="http://schemas.microsoft.com/office/drawing/2014/main" id="{0ADC3984-20FB-4A72-AD0E-11AFC548DF98}"/>
                </a:ext>
              </a:extLst>
            </p:cNvPr>
            <p:cNvSpPr/>
            <p:nvPr/>
          </p:nvSpPr>
          <p:spPr>
            <a:xfrm>
              <a:off x="9954667" y="1967687"/>
              <a:ext cx="585478" cy="1330725"/>
            </a:xfrm>
            <a:custGeom>
              <a:avLst/>
              <a:gdLst>
                <a:gd name="connsiteX0" fmla="*/ 0 w 930031"/>
                <a:gd name="connsiteY0" fmla="*/ 711200 h 711200"/>
                <a:gd name="connsiteX1" fmla="*/ 531446 w 930031"/>
                <a:gd name="connsiteY1" fmla="*/ 414215 h 711200"/>
                <a:gd name="connsiteX2" fmla="*/ 930031 w 930031"/>
                <a:gd name="connsiteY2" fmla="*/ 0 h 711200"/>
                <a:gd name="connsiteX0" fmla="*/ 0 w 953477"/>
                <a:gd name="connsiteY0" fmla="*/ 750277 h 750277"/>
                <a:gd name="connsiteX1" fmla="*/ 554892 w 953477"/>
                <a:gd name="connsiteY1" fmla="*/ 414215 h 750277"/>
                <a:gd name="connsiteX2" fmla="*/ 953477 w 953477"/>
                <a:gd name="connsiteY2" fmla="*/ 0 h 750277"/>
                <a:gd name="connsiteX0" fmla="*/ 0 w 953477"/>
                <a:gd name="connsiteY0" fmla="*/ 750277 h 750277"/>
                <a:gd name="connsiteX1" fmla="*/ 373499 w 953477"/>
                <a:gd name="connsiteY1" fmla="*/ 295909 h 750277"/>
                <a:gd name="connsiteX2" fmla="*/ 953477 w 953477"/>
                <a:gd name="connsiteY2" fmla="*/ 0 h 750277"/>
                <a:gd name="connsiteX0" fmla="*/ 0 w 953477"/>
                <a:gd name="connsiteY0" fmla="*/ 750277 h 750277"/>
                <a:gd name="connsiteX1" fmla="*/ 373499 w 953477"/>
                <a:gd name="connsiteY1" fmla="*/ 295909 h 750277"/>
                <a:gd name="connsiteX2" fmla="*/ 953477 w 953477"/>
                <a:gd name="connsiteY2" fmla="*/ 0 h 750277"/>
                <a:gd name="connsiteX0" fmla="*/ 0 w 953477"/>
                <a:gd name="connsiteY0" fmla="*/ 750277 h 750277"/>
                <a:gd name="connsiteX1" fmla="*/ 373499 w 953477"/>
                <a:gd name="connsiteY1" fmla="*/ 295909 h 750277"/>
                <a:gd name="connsiteX2" fmla="*/ 953477 w 953477"/>
                <a:gd name="connsiteY2" fmla="*/ 0 h 750277"/>
                <a:gd name="connsiteX0" fmla="*/ 28272 w 633829"/>
                <a:gd name="connsiteY0" fmla="*/ 746075 h 746075"/>
                <a:gd name="connsiteX1" fmla="*/ 53851 w 633829"/>
                <a:gd name="connsiteY1" fmla="*/ 295909 h 746075"/>
                <a:gd name="connsiteX2" fmla="*/ 633829 w 633829"/>
                <a:gd name="connsiteY2" fmla="*/ 0 h 746075"/>
                <a:gd name="connsiteX0" fmla="*/ 62540 w 668097"/>
                <a:gd name="connsiteY0" fmla="*/ 746075 h 746075"/>
                <a:gd name="connsiteX1" fmla="*/ 88119 w 668097"/>
                <a:gd name="connsiteY1" fmla="*/ 295909 h 746075"/>
                <a:gd name="connsiteX2" fmla="*/ 668097 w 668097"/>
                <a:gd name="connsiteY2" fmla="*/ 0 h 746075"/>
                <a:gd name="connsiteX0" fmla="*/ 11617 w 617174"/>
                <a:gd name="connsiteY0" fmla="*/ 746075 h 746075"/>
                <a:gd name="connsiteX1" fmla="*/ 179527 w 617174"/>
                <a:gd name="connsiteY1" fmla="*/ 258089 h 746075"/>
                <a:gd name="connsiteX2" fmla="*/ 617174 w 617174"/>
                <a:gd name="connsiteY2" fmla="*/ 0 h 746075"/>
                <a:gd name="connsiteX0" fmla="*/ 7863 w 613420"/>
                <a:gd name="connsiteY0" fmla="*/ 746075 h 746075"/>
                <a:gd name="connsiteX1" fmla="*/ 175773 w 613420"/>
                <a:gd name="connsiteY1" fmla="*/ 258089 h 746075"/>
                <a:gd name="connsiteX2" fmla="*/ 613420 w 613420"/>
                <a:gd name="connsiteY2" fmla="*/ 0 h 746075"/>
                <a:gd name="connsiteX0" fmla="*/ 7863 w 613420"/>
                <a:gd name="connsiteY0" fmla="*/ 746075 h 746075"/>
                <a:gd name="connsiteX1" fmla="*/ 175773 w 613420"/>
                <a:gd name="connsiteY1" fmla="*/ 258089 h 746075"/>
                <a:gd name="connsiteX2" fmla="*/ 613420 w 613420"/>
                <a:gd name="connsiteY2" fmla="*/ 0 h 746075"/>
                <a:gd name="connsiteX0" fmla="*/ 7863 w 613420"/>
                <a:gd name="connsiteY0" fmla="*/ 746075 h 746075"/>
                <a:gd name="connsiteX1" fmla="*/ 175773 w 613420"/>
                <a:gd name="connsiteY1" fmla="*/ 258089 h 746075"/>
                <a:gd name="connsiteX2" fmla="*/ 613420 w 613420"/>
                <a:gd name="connsiteY2" fmla="*/ 0 h 746075"/>
                <a:gd name="connsiteX0" fmla="*/ 12118 w 617675"/>
                <a:gd name="connsiteY0" fmla="*/ 746075 h 746075"/>
                <a:gd name="connsiteX1" fmla="*/ 132585 w 617675"/>
                <a:gd name="connsiteY1" fmla="*/ 308514 h 746075"/>
                <a:gd name="connsiteX2" fmla="*/ 617675 w 617675"/>
                <a:gd name="connsiteY2" fmla="*/ 0 h 746075"/>
                <a:gd name="connsiteX0" fmla="*/ 12118 w 617675"/>
                <a:gd name="connsiteY0" fmla="*/ 746075 h 746075"/>
                <a:gd name="connsiteX1" fmla="*/ 132585 w 617675"/>
                <a:gd name="connsiteY1" fmla="*/ 308514 h 746075"/>
                <a:gd name="connsiteX2" fmla="*/ 617675 w 617675"/>
                <a:gd name="connsiteY2" fmla="*/ 0 h 746075"/>
              </a:gdLst>
              <a:ahLst/>
              <a:cxnLst>
                <a:cxn ang="0">
                  <a:pos x="connsiteX0" y="connsiteY0"/>
                </a:cxn>
                <a:cxn ang="0">
                  <a:pos x="connsiteX1" y="connsiteY1"/>
                </a:cxn>
                <a:cxn ang="0">
                  <a:pos x="connsiteX2" y="connsiteY2"/>
                </a:cxn>
              </a:cxnLst>
              <a:rect l="l" t="t" r="r" b="b"/>
              <a:pathLst>
                <a:path w="617675" h="746075">
                  <a:moveTo>
                    <a:pt x="12118" y="746075"/>
                  </a:moveTo>
                  <a:cubicBezTo>
                    <a:pt x="-23768" y="530856"/>
                    <a:pt x="21115" y="458773"/>
                    <a:pt x="132585" y="308514"/>
                  </a:cubicBezTo>
                  <a:cubicBezTo>
                    <a:pt x="267776" y="196074"/>
                    <a:pt x="376736" y="112787"/>
                    <a:pt x="617675" y="0"/>
                  </a:cubicBezTo>
                </a:path>
              </a:pathLst>
            </a:custGeom>
            <a:ln>
              <a:headEnd type="arrow"/>
              <a:tailEnd type="ova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CH" dirty="0"/>
            </a:p>
          </p:txBody>
        </p:sp>
      </p:grpSp>
      <p:cxnSp>
        <p:nvCxnSpPr>
          <p:cNvPr id="5" name="Straight Connector 4">
            <a:extLst>
              <a:ext uri="{FF2B5EF4-FFF2-40B4-BE49-F238E27FC236}">
                <a16:creationId xmlns:a16="http://schemas.microsoft.com/office/drawing/2014/main" id="{7D8095C6-3071-45C5-A51D-981EC0D9D750}"/>
              </a:ext>
            </a:extLst>
          </p:cNvPr>
          <p:cNvCxnSpPr/>
          <p:nvPr/>
        </p:nvCxnSpPr>
        <p:spPr>
          <a:xfrm>
            <a:off x="9488774" y="3540106"/>
            <a:ext cx="689547" cy="0"/>
          </a:xfrm>
          <a:prstGeom prst="line">
            <a:avLst/>
          </a:prstGeom>
        </p:spPr>
        <p:style>
          <a:lnRef idx="1">
            <a:schemeClr val="accent3"/>
          </a:lnRef>
          <a:fillRef idx="0">
            <a:schemeClr val="accent3"/>
          </a:fillRef>
          <a:effectRef idx="0">
            <a:schemeClr val="accent3"/>
          </a:effectRef>
          <a:fontRef idx="minor">
            <a:schemeClr val="tx1"/>
          </a:fontRef>
        </p:style>
      </p:cxnSp>
      <p:sp>
        <p:nvSpPr>
          <p:cNvPr id="11" name="TextBox 10">
            <a:extLst>
              <a:ext uri="{FF2B5EF4-FFF2-40B4-BE49-F238E27FC236}">
                <a16:creationId xmlns:a16="http://schemas.microsoft.com/office/drawing/2014/main" id="{FD86FAFC-13D2-4E78-BD26-EE4C7BCFC218}"/>
              </a:ext>
            </a:extLst>
          </p:cNvPr>
          <p:cNvSpPr txBox="1"/>
          <p:nvPr/>
        </p:nvSpPr>
        <p:spPr>
          <a:xfrm>
            <a:off x="6063521" y="6488668"/>
            <a:ext cx="6056027" cy="276999"/>
          </a:xfrm>
          <a:prstGeom prst="rect">
            <a:avLst/>
          </a:prstGeom>
          <a:solidFill>
            <a:schemeClr val="bg1">
              <a:alpha val="70000"/>
            </a:schemeClr>
          </a:solidFill>
        </p:spPr>
        <p:txBody>
          <a:bodyPr wrap="square" rtlCol="0">
            <a:spAutoFit/>
          </a:bodyPr>
          <a:lstStyle/>
          <a:p>
            <a:r>
              <a:rPr lang="en-US" sz="1200" dirty="0"/>
              <a:t>Source: Arno Schlueter and Adam </a:t>
            </a:r>
            <a:r>
              <a:rPr lang="en-US" sz="1200" dirty="0" err="1"/>
              <a:t>Rysanek</a:t>
            </a:r>
            <a:r>
              <a:rPr lang="en-US" sz="1200" dirty="0"/>
              <a:t>. 3for2 beyond efficiency presentation, 2016. </a:t>
            </a:r>
            <a:endParaRPr lang="en-CH" sz="1200" dirty="0"/>
          </a:p>
        </p:txBody>
      </p:sp>
    </p:spTree>
    <p:extLst>
      <p:ext uri="{BB962C8B-B14F-4D97-AF65-F5344CB8AC3E}">
        <p14:creationId xmlns:p14="http://schemas.microsoft.com/office/powerpoint/2010/main" val="3829698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AA27-ABA9-4A85-8404-0A5C319BD343}"/>
              </a:ext>
            </a:extLst>
          </p:cNvPr>
          <p:cNvSpPr>
            <a:spLocks noGrp="1"/>
          </p:cNvSpPr>
          <p:nvPr>
            <p:ph type="ctrTitle"/>
          </p:nvPr>
        </p:nvSpPr>
        <p:spPr>
          <a:xfrm>
            <a:off x="4147931" y="1472220"/>
            <a:ext cx="9144000" cy="2387600"/>
          </a:xfrm>
        </p:spPr>
        <p:txBody>
          <a:bodyPr/>
          <a:lstStyle/>
          <a:p>
            <a:r>
              <a:rPr lang="en-US" dirty="0">
                <a:solidFill>
                  <a:schemeClr val="bg1"/>
                </a:solidFill>
              </a:rPr>
              <a:t>Sun path</a:t>
            </a:r>
            <a:endParaRPr lang="en-CH" dirty="0">
              <a:solidFill>
                <a:schemeClr val="bg1"/>
              </a:solidFill>
            </a:endParaRPr>
          </a:p>
        </p:txBody>
      </p:sp>
      <p:sp>
        <p:nvSpPr>
          <p:cNvPr id="7" name="Content Placeholder 2">
            <a:extLst>
              <a:ext uri="{FF2B5EF4-FFF2-40B4-BE49-F238E27FC236}">
                <a16:creationId xmlns:a16="http://schemas.microsoft.com/office/drawing/2014/main" id="{BADF4D5A-2BDD-4755-99DE-59DA9C9D9F37}"/>
              </a:ext>
            </a:extLst>
          </p:cNvPr>
          <p:cNvSpPr txBox="1">
            <a:spLocks/>
          </p:cNvSpPr>
          <p:nvPr/>
        </p:nvSpPr>
        <p:spPr>
          <a:xfrm>
            <a:off x="1272607" y="1794905"/>
            <a:ext cx="10515600" cy="4351338"/>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lnSpc>
                <a:spcPct val="150000"/>
              </a:lnSpc>
              <a:buFont typeface="Arial" panose="020B0604020202020204" pitchFamily="34" charset="0"/>
              <a:buChar char="•"/>
            </a:pPr>
            <a:r>
              <a:rPr lang="en-US" dirty="0">
                <a:solidFill>
                  <a:schemeClr val="accent3">
                    <a:lumMod val="75000"/>
                  </a:schemeClr>
                </a:solidFill>
              </a:rPr>
              <a:t>3for2 concept</a:t>
            </a:r>
          </a:p>
          <a:p>
            <a:pPr marL="342900" indent="-342900" algn="l">
              <a:lnSpc>
                <a:spcPct val="150000"/>
              </a:lnSpc>
              <a:buFont typeface="Arial" panose="020B0604020202020204" pitchFamily="34" charset="0"/>
              <a:buChar char="•"/>
            </a:pPr>
            <a:r>
              <a:rPr lang="en-US" dirty="0">
                <a:solidFill>
                  <a:schemeClr val="bg1"/>
                </a:solidFill>
              </a:rPr>
              <a:t>Sun path </a:t>
            </a:r>
          </a:p>
          <a:p>
            <a:pPr marL="342900" indent="-342900" algn="l">
              <a:lnSpc>
                <a:spcPct val="150000"/>
              </a:lnSpc>
              <a:buFont typeface="Arial" panose="020B0604020202020204" pitchFamily="34" charset="0"/>
              <a:buChar char="•"/>
            </a:pPr>
            <a:r>
              <a:rPr lang="en-US" dirty="0">
                <a:solidFill>
                  <a:schemeClr val="accent3">
                    <a:lumMod val="75000"/>
                  </a:schemeClr>
                </a:solidFill>
              </a:rPr>
              <a:t>Validation of solar results</a:t>
            </a:r>
          </a:p>
          <a:p>
            <a:pPr marL="342900" indent="-342900" algn="l">
              <a:lnSpc>
                <a:spcPct val="150000"/>
              </a:lnSpc>
              <a:buFont typeface="Arial" panose="020B0604020202020204" pitchFamily="34" charset="0"/>
              <a:buChar char="•"/>
            </a:pPr>
            <a:r>
              <a:rPr lang="en-US" dirty="0">
                <a:solidFill>
                  <a:schemeClr val="accent3">
                    <a:lumMod val="75000"/>
                  </a:schemeClr>
                </a:solidFill>
              </a:rPr>
              <a:t>Status quo analysis</a:t>
            </a:r>
          </a:p>
          <a:p>
            <a:pPr marL="342900" indent="-342900" algn="l">
              <a:lnSpc>
                <a:spcPct val="150000"/>
              </a:lnSpc>
              <a:buFont typeface="Arial" panose="020B0604020202020204" pitchFamily="34" charset="0"/>
              <a:buChar char="•"/>
            </a:pPr>
            <a:r>
              <a:rPr lang="en-US" dirty="0">
                <a:solidFill>
                  <a:schemeClr val="accent3">
                    <a:lumMod val="75000"/>
                  </a:schemeClr>
                </a:solidFill>
              </a:rPr>
              <a:t>Optimization studies</a:t>
            </a:r>
          </a:p>
          <a:p>
            <a:pPr marL="342900" indent="-342900" algn="l">
              <a:lnSpc>
                <a:spcPct val="150000"/>
              </a:lnSpc>
              <a:buFont typeface="Arial" panose="020B0604020202020204" pitchFamily="34" charset="0"/>
              <a:buChar char="•"/>
            </a:pPr>
            <a:r>
              <a:rPr lang="en-US" dirty="0">
                <a:solidFill>
                  <a:schemeClr val="accent3">
                    <a:lumMod val="75000"/>
                  </a:schemeClr>
                </a:solidFill>
              </a:rPr>
              <a:t>Electricity production</a:t>
            </a:r>
          </a:p>
          <a:p>
            <a:pPr marL="342900" indent="-342900" algn="l">
              <a:lnSpc>
                <a:spcPct val="150000"/>
              </a:lnSpc>
              <a:buFont typeface="Arial" panose="020B0604020202020204" pitchFamily="34" charset="0"/>
              <a:buChar char="•"/>
            </a:pPr>
            <a:r>
              <a:rPr lang="en-US" dirty="0">
                <a:solidFill>
                  <a:schemeClr val="accent3">
                    <a:lumMod val="75000"/>
                  </a:schemeClr>
                </a:solidFill>
              </a:rPr>
              <a:t>Cooling loads</a:t>
            </a:r>
          </a:p>
          <a:p>
            <a:pPr marL="342900" indent="-342900" algn="l">
              <a:lnSpc>
                <a:spcPct val="150000"/>
              </a:lnSpc>
              <a:buFont typeface="Arial" panose="020B0604020202020204" pitchFamily="34" charset="0"/>
              <a:buChar char="•"/>
            </a:pPr>
            <a:r>
              <a:rPr lang="en-US" dirty="0">
                <a:solidFill>
                  <a:schemeClr val="accent3">
                    <a:lumMod val="75000"/>
                  </a:schemeClr>
                </a:solidFill>
              </a:rPr>
              <a:t>Trade-off analysis</a:t>
            </a:r>
          </a:p>
          <a:p>
            <a:pPr marL="342900" indent="-342900" algn="l">
              <a:lnSpc>
                <a:spcPct val="150000"/>
              </a:lnSpc>
              <a:buFont typeface="Arial" panose="020B0604020202020204" pitchFamily="34" charset="0"/>
              <a:buChar char="•"/>
            </a:pPr>
            <a:r>
              <a:rPr lang="en-US" dirty="0">
                <a:solidFill>
                  <a:schemeClr val="accent3">
                    <a:lumMod val="75000"/>
                  </a:schemeClr>
                </a:solidFill>
              </a:rPr>
              <a:t>Conclusion and discussion</a:t>
            </a:r>
          </a:p>
        </p:txBody>
      </p:sp>
    </p:spTree>
    <p:extLst>
      <p:ext uri="{BB962C8B-B14F-4D97-AF65-F5344CB8AC3E}">
        <p14:creationId xmlns:p14="http://schemas.microsoft.com/office/powerpoint/2010/main" val="2812228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AB5AEF3-16A7-49DA-BD55-920AEA7747C1}"/>
              </a:ext>
            </a:extLst>
          </p:cNvPr>
          <p:cNvPicPr>
            <a:picLocks noChangeAspect="1"/>
          </p:cNvPicPr>
          <p:nvPr/>
        </p:nvPicPr>
        <p:blipFill rotWithShape="1">
          <a:blip r:embed="rId2">
            <a:extLst>
              <a:ext uri="{28A0092B-C50C-407E-A947-70E740481C1C}">
                <a14:useLocalDpi xmlns:a14="http://schemas.microsoft.com/office/drawing/2010/main" val="0"/>
              </a:ext>
            </a:extLst>
          </a:blip>
          <a:srcRect t="25536" b="22207"/>
          <a:stretch/>
        </p:blipFill>
        <p:spPr>
          <a:xfrm>
            <a:off x="838200" y="2506078"/>
            <a:ext cx="5474064" cy="3703003"/>
          </a:xfrm>
          <a:prstGeom prst="rect">
            <a:avLst/>
          </a:prstGeom>
        </p:spPr>
      </p:pic>
      <p:pic>
        <p:nvPicPr>
          <p:cNvPr id="11" name="Picture 10">
            <a:extLst>
              <a:ext uri="{FF2B5EF4-FFF2-40B4-BE49-F238E27FC236}">
                <a16:creationId xmlns:a16="http://schemas.microsoft.com/office/drawing/2014/main" id="{C2AB790A-1CF4-4C85-BFF6-4E5CEA68EFE9}"/>
              </a:ext>
            </a:extLst>
          </p:cNvPr>
          <p:cNvPicPr>
            <a:picLocks noChangeAspect="1"/>
          </p:cNvPicPr>
          <p:nvPr/>
        </p:nvPicPr>
        <p:blipFill rotWithShape="1">
          <a:blip r:embed="rId3">
            <a:extLst>
              <a:ext uri="{28A0092B-C50C-407E-A947-70E740481C1C}">
                <a14:useLocalDpi xmlns:a14="http://schemas.microsoft.com/office/drawing/2010/main" val="0"/>
              </a:ext>
            </a:extLst>
          </a:blip>
          <a:srcRect t="17971" b="16115"/>
          <a:stretch/>
        </p:blipFill>
        <p:spPr>
          <a:xfrm>
            <a:off x="6312264" y="2146570"/>
            <a:ext cx="5346950" cy="4562340"/>
          </a:xfrm>
          <a:prstGeom prst="rect">
            <a:avLst/>
          </a:prstGeom>
        </p:spPr>
      </p:pic>
      <p:sp>
        <p:nvSpPr>
          <p:cNvPr id="8" name="Content Placeholder 2">
            <a:extLst>
              <a:ext uri="{FF2B5EF4-FFF2-40B4-BE49-F238E27FC236}">
                <a16:creationId xmlns:a16="http://schemas.microsoft.com/office/drawing/2014/main" id="{CEA132C1-AB90-409A-A909-8B2126CD3A82}"/>
              </a:ext>
            </a:extLst>
          </p:cNvPr>
          <p:cNvSpPr txBox="1">
            <a:spLocks/>
          </p:cNvSpPr>
          <p:nvPr/>
        </p:nvSpPr>
        <p:spPr>
          <a:xfrm>
            <a:off x="1459146" y="1433225"/>
            <a:ext cx="1989539" cy="79210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Singapore</a:t>
            </a:r>
          </a:p>
          <a:p>
            <a:pPr marL="0" indent="0">
              <a:buFont typeface="Arial" panose="020B0604020202020204" pitchFamily="34" charset="0"/>
              <a:buNone/>
            </a:pPr>
            <a:r>
              <a:rPr lang="en-US" sz="1800" dirty="0"/>
              <a:t>1° 21' N, 103° 49' E </a:t>
            </a:r>
          </a:p>
        </p:txBody>
      </p:sp>
      <p:pic>
        <p:nvPicPr>
          <p:cNvPr id="9" name="Graphic 8" descr="Sun">
            <a:extLst>
              <a:ext uri="{FF2B5EF4-FFF2-40B4-BE49-F238E27FC236}">
                <a16:creationId xmlns:a16="http://schemas.microsoft.com/office/drawing/2014/main" id="{E0BBB5FC-0C74-4CB2-BB3D-A0FED351CB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1285" y="570689"/>
            <a:ext cx="847926" cy="847926"/>
          </a:xfrm>
          <a:prstGeom prst="rect">
            <a:avLst/>
          </a:prstGeom>
        </p:spPr>
      </p:pic>
      <p:sp>
        <p:nvSpPr>
          <p:cNvPr id="12" name="Title 1">
            <a:extLst>
              <a:ext uri="{FF2B5EF4-FFF2-40B4-BE49-F238E27FC236}">
                <a16:creationId xmlns:a16="http://schemas.microsoft.com/office/drawing/2014/main" id="{03795BB6-8ACB-451E-9BE5-B7FD6C775887}"/>
              </a:ext>
            </a:extLst>
          </p:cNvPr>
          <p:cNvSpPr txBox="1">
            <a:spLocks/>
          </p:cNvSpPr>
          <p:nvPr/>
        </p:nvSpPr>
        <p:spPr>
          <a:xfrm>
            <a:off x="1426722" y="365125"/>
            <a:ext cx="99270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Sunpath</a:t>
            </a:r>
            <a:endParaRPr lang="en-CH" dirty="0"/>
          </a:p>
        </p:txBody>
      </p:sp>
      <p:grpSp>
        <p:nvGrpSpPr>
          <p:cNvPr id="14" name="Group 13">
            <a:extLst>
              <a:ext uri="{FF2B5EF4-FFF2-40B4-BE49-F238E27FC236}">
                <a16:creationId xmlns:a16="http://schemas.microsoft.com/office/drawing/2014/main" id="{343CA3A7-434E-4312-9E7E-7A67FFFBB54D}"/>
              </a:ext>
            </a:extLst>
          </p:cNvPr>
          <p:cNvGrpSpPr/>
          <p:nvPr/>
        </p:nvGrpSpPr>
        <p:grpSpPr>
          <a:xfrm>
            <a:off x="10790480" y="134541"/>
            <a:ext cx="1304186" cy="461167"/>
            <a:chOff x="8119596" y="633225"/>
            <a:chExt cx="1761584" cy="622905"/>
          </a:xfrm>
        </p:grpSpPr>
        <p:pic>
          <p:nvPicPr>
            <p:cNvPr id="15" name="Picture 14" descr="A insect on the ground&#10;&#10;Description generated with high confidence">
              <a:extLst>
                <a:ext uri="{FF2B5EF4-FFF2-40B4-BE49-F238E27FC236}">
                  <a16:creationId xmlns:a16="http://schemas.microsoft.com/office/drawing/2014/main" id="{C67264AD-6FD7-4278-BFB4-9BA814A46F5B}"/>
                </a:ext>
              </a:extLst>
            </p:cNvPr>
            <p:cNvPicPr>
              <a:picLocks noChangeAspect="1"/>
            </p:cNvPicPr>
            <p:nvPr/>
          </p:nvPicPr>
          <p:blipFill>
            <a:blip r:embed="rId6"/>
            <a:stretch>
              <a:fillRect/>
            </a:stretch>
          </p:blipFill>
          <p:spPr>
            <a:xfrm>
              <a:off x="8119596" y="683429"/>
              <a:ext cx="572701" cy="572701"/>
            </a:xfrm>
            <a:prstGeom prst="rect">
              <a:avLst/>
            </a:prstGeom>
          </p:spPr>
        </p:pic>
        <p:pic>
          <p:nvPicPr>
            <p:cNvPr id="16" name="Picture 15" descr="A picture containing object&#10;&#10;Description generated with high confidence">
              <a:extLst>
                <a:ext uri="{FF2B5EF4-FFF2-40B4-BE49-F238E27FC236}">
                  <a16:creationId xmlns:a16="http://schemas.microsoft.com/office/drawing/2014/main" id="{048DD0CA-6F98-46B6-8097-962B8C011ACA}"/>
                </a:ext>
              </a:extLst>
            </p:cNvPr>
            <p:cNvPicPr>
              <a:picLocks noChangeAspect="1"/>
            </p:cNvPicPr>
            <p:nvPr/>
          </p:nvPicPr>
          <p:blipFill>
            <a:blip r:embed="rId7"/>
            <a:stretch>
              <a:fillRect/>
            </a:stretch>
          </p:blipFill>
          <p:spPr>
            <a:xfrm>
              <a:off x="9258275" y="633225"/>
              <a:ext cx="622905" cy="622905"/>
            </a:xfrm>
            <a:prstGeom prst="rect">
              <a:avLst/>
            </a:prstGeom>
          </p:spPr>
        </p:pic>
        <p:sp>
          <p:nvSpPr>
            <p:cNvPr id="17" name="Plus Sign 16">
              <a:extLst>
                <a:ext uri="{FF2B5EF4-FFF2-40B4-BE49-F238E27FC236}">
                  <a16:creationId xmlns:a16="http://schemas.microsoft.com/office/drawing/2014/main" id="{3CC037C3-430A-471F-A930-EAC4813BB8AC}"/>
                </a:ext>
              </a:extLst>
            </p:cNvPr>
            <p:cNvSpPr/>
            <p:nvPr/>
          </p:nvSpPr>
          <p:spPr>
            <a:xfrm>
              <a:off x="8774281" y="733941"/>
              <a:ext cx="413544" cy="413544"/>
            </a:xfrm>
            <a:prstGeom prst="mathPlus">
              <a:avLst>
                <a:gd name="adj1" fmla="val 11554"/>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Tree>
    <p:extLst>
      <p:ext uri="{BB962C8B-B14F-4D97-AF65-F5344CB8AC3E}">
        <p14:creationId xmlns:p14="http://schemas.microsoft.com/office/powerpoint/2010/main" val="7988902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18712</TotalTime>
  <Words>2377</Words>
  <Application>Microsoft Office PowerPoint</Application>
  <PresentationFormat>Widescreen</PresentationFormat>
  <Paragraphs>583</Paragraphs>
  <Slides>55</Slides>
  <Notes>18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Calibri</vt:lpstr>
      <vt:lpstr>Calibri Light</vt:lpstr>
      <vt:lpstr>Cambria Math</vt:lpstr>
      <vt:lpstr>Times New Roman</vt:lpstr>
      <vt:lpstr>Office Theme</vt:lpstr>
      <vt:lpstr>Architectural Design for 3for2 Solar Facade</vt:lpstr>
      <vt:lpstr>PowerPoint Presentation</vt:lpstr>
      <vt:lpstr>PowerPoint Presentation</vt:lpstr>
      <vt:lpstr>PowerPoint Presentation</vt:lpstr>
      <vt:lpstr>3for2 concept</vt:lpstr>
      <vt:lpstr>PowerPoint Presentation</vt:lpstr>
      <vt:lpstr>PowerPoint Presentation</vt:lpstr>
      <vt:lpstr>Sun path</vt:lpstr>
      <vt:lpstr>PowerPoint Presentation</vt:lpstr>
      <vt:lpstr>PowerPoint Presentation</vt:lpstr>
      <vt:lpstr>PowerPoint Presentation</vt:lpstr>
      <vt:lpstr>Validation of solar results</vt:lpstr>
      <vt:lpstr>Solar radiation |PVGIS-Sarah x LB </vt:lpstr>
      <vt:lpstr>Status quo analysis</vt:lpstr>
      <vt:lpstr>PowerPoint Presentation</vt:lpstr>
      <vt:lpstr>PowerPoint Presentation</vt:lpstr>
      <vt:lpstr>PowerPoint Presentation</vt:lpstr>
      <vt:lpstr>PowerPoint Presentation</vt:lpstr>
      <vt:lpstr>PowerPoint Presentation</vt:lpstr>
      <vt:lpstr>PowerPoint Presentation</vt:lpstr>
      <vt:lpstr>Optimization studies</vt:lpstr>
      <vt:lpstr>PowerPoint Presentation</vt:lpstr>
      <vt:lpstr>PowerPoint Presentation</vt:lpstr>
      <vt:lpstr>PowerPoint Presentation</vt:lpstr>
      <vt:lpstr>PowerPoint Presentation</vt:lpstr>
      <vt:lpstr>Electricity production</vt:lpstr>
      <vt:lpstr>PowerPoint Presentation</vt:lpstr>
      <vt:lpstr>PowerPoint Presentation</vt:lpstr>
      <vt:lpstr>PowerPoint Presentation</vt:lpstr>
      <vt:lpstr>PowerPoint Presentation</vt:lpstr>
      <vt:lpstr>PowerPoint Presentation</vt:lpstr>
      <vt:lpstr>Cooling loads</vt:lpstr>
      <vt:lpstr>PowerPoint Presentation</vt:lpstr>
      <vt:lpstr>PowerPoint Presentation</vt:lpstr>
      <vt:lpstr>PowerPoint Presentation</vt:lpstr>
      <vt:lpstr>PowerPoint Presentation</vt:lpstr>
      <vt:lpstr>Trade-off analysis</vt:lpstr>
      <vt:lpstr>PowerPoint Presentation</vt:lpstr>
      <vt:lpstr>Conclusion and discussion</vt:lpstr>
      <vt:lpstr>PowerPoint Presentation</vt:lpstr>
      <vt:lpstr>Thank you!</vt:lpstr>
      <vt:lpstr>Backup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Natasha Catunda</dc:creator>
  <cp:lastModifiedBy>Natasha Catunda</cp:lastModifiedBy>
  <cp:revision>498</cp:revision>
  <dcterms:created xsi:type="dcterms:W3CDTF">2018-03-06T23:40:37Z</dcterms:created>
  <dcterms:modified xsi:type="dcterms:W3CDTF">2019-02-18T21:39:10Z</dcterms:modified>
</cp:coreProperties>
</file>